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pptx" ContentType="application/vnd.openxmlformats-officedocument.presentationml.presentation"/>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82" r:id="rId5"/>
    <p:sldId id="283" r:id="rId6"/>
    <p:sldId id="284" r:id="rId7"/>
    <p:sldId id="259" r:id="rId8"/>
    <p:sldId id="260" r:id="rId9"/>
    <p:sldId id="261" r:id="rId10"/>
    <p:sldId id="271" r:id="rId11"/>
    <p:sldId id="262" r:id="rId12"/>
    <p:sldId id="263" r:id="rId13"/>
    <p:sldId id="273" r:id="rId14"/>
    <p:sldId id="276" r:id="rId15"/>
    <p:sldId id="278" r:id="rId16"/>
    <p:sldId id="264" r:id="rId17"/>
    <p:sldId id="280" r:id="rId18"/>
    <p:sldId id="281" r:id="rId19"/>
    <p:sldId id="275" r:id="rId20"/>
    <p:sldId id="279" r:id="rId21"/>
    <p:sldId id="266" r:id="rId22"/>
    <p:sldId id="272" r:id="rId23"/>
    <p:sldId id="267" r:id="rId24"/>
    <p:sldId id="270"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4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55"/>
    <p:restoredTop sz="82656" autoAdjust="0"/>
  </p:normalViewPr>
  <p:slideViewPr>
    <p:cSldViewPr snapToGrid="0">
      <p:cViewPr>
        <p:scale>
          <a:sx n="113" d="100"/>
          <a:sy n="113" d="100"/>
        </p:scale>
        <p:origin x="368" y="-1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9pPr>
          </a:lstStyle>
          <a:p>
            <a:endParaRPr>
              <a:uFillTx/>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9pPr>
          </a:lstStyle>
          <a:p>
            <a:endParaRPr>
              <a:uFillTx/>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9pPr>
          </a:lstStyle>
          <a:p>
            <a:endParaRPr>
              <a:uFillTx/>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uFillTx/>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9pPr>
          </a:lstStyle>
          <a:p>
            <a:endParaRPr>
              <a:uFillTx/>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uFillTx/>
                <a:latin typeface="Calibri"/>
                <a:ea typeface="Calibri"/>
                <a:cs typeface="Calibri"/>
                <a:sym typeface="Calibri"/>
              </a:rPr>
              <a:t>‹#›</a:t>
            </a:fld>
            <a:endParaRPr sz="1200" b="0" i="0" u="none" strike="noStrike" cap="none">
              <a:solidFill>
                <a:schemeClr val="dk1"/>
              </a:solidFill>
              <a:uFillTx/>
              <a:latin typeface="Calibri"/>
              <a:ea typeface="Calibri"/>
              <a:cs typeface="Calibri"/>
              <a:sym typeface="Calibri"/>
            </a:endParaRPr>
          </a:p>
        </p:txBody>
      </p:sp>
    </p:spTree>
    <p:extLst>
      <p:ext uri="{BB962C8B-B14F-4D97-AF65-F5344CB8AC3E}">
        <p14:creationId xmlns:p14="http://schemas.microsoft.com/office/powerpoint/2010/main" val="21419147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smtClean="0"/>
              <a:t>Excellencies</a:t>
            </a:r>
            <a:r>
              <a:rPr lang="en-US" dirty="0" smtClean="0"/>
              <a:t>,</a:t>
            </a:r>
            <a:r>
              <a:rPr lang="en-US" baseline="0" dirty="0" smtClean="0"/>
              <a:t> Ladies and Gentlemen Good afternoon! I am pleased to present to you, the  country report of the Philippines on the implementation of the CTI-CFF National Plan of Action.</a:t>
            </a:r>
            <a:endParaRPr lang="en-US" dirty="0" smtClean="0"/>
          </a:p>
          <a:p>
            <a:pPr marL="0" lvl="0" indent="0" algn="l" rtl="0">
              <a:spcBef>
                <a:spcPts val="0"/>
              </a:spcBef>
              <a:spcAft>
                <a:spcPts val="0"/>
              </a:spcAft>
              <a:buNone/>
            </a:pPr>
            <a:endParaRPr dirty="0">
              <a:uFillTx/>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2325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baseline="0" dirty="0" smtClean="0">
                <a:uFillTx/>
              </a:rPr>
              <a:t>As one of the effective fisheries management action, we are continuously implementing the seasonal fishing closure in several major fishing grounds. </a:t>
            </a:r>
          </a:p>
          <a:p>
            <a:pPr marL="0" lvl="0" indent="0" algn="l" rtl="0">
              <a:spcBef>
                <a:spcPts val="0"/>
              </a:spcBef>
              <a:spcAft>
                <a:spcPts val="0"/>
              </a:spcAft>
              <a:buNone/>
            </a:pPr>
            <a:endParaRPr lang="en-GB" baseline="0" dirty="0" smtClean="0">
              <a:uFillTx/>
            </a:endParaRPr>
          </a:p>
          <a:p>
            <a:pPr marL="0" lvl="0" indent="0" algn="l" rtl="0">
              <a:spcBef>
                <a:spcPts val="0"/>
              </a:spcBef>
              <a:spcAft>
                <a:spcPts val="0"/>
              </a:spcAft>
              <a:buNone/>
            </a:pPr>
            <a:r>
              <a:rPr lang="en-GB" baseline="0" dirty="0" smtClean="0">
                <a:uFillTx/>
              </a:rPr>
              <a:t>As for the regulation of the reef fish, a Fisheries Administrative Order on the regulation of wild juvenile groupers was issued. </a:t>
            </a:r>
          </a:p>
          <a:p>
            <a:pPr marL="0" lvl="0" indent="0" algn="l" rtl="0">
              <a:spcBef>
                <a:spcPts val="0"/>
              </a:spcBef>
              <a:spcAft>
                <a:spcPts val="0"/>
              </a:spcAft>
              <a:buNone/>
            </a:pPr>
            <a:endParaRPr lang="en-GB" baseline="0" dirty="0" smtClean="0">
              <a:uFillTx/>
            </a:endParaRPr>
          </a:p>
          <a:p>
            <a:pPr marL="0" lvl="0" indent="0" algn="l" rtl="0">
              <a:spcBef>
                <a:spcPts val="0"/>
              </a:spcBef>
              <a:spcAft>
                <a:spcPts val="0"/>
              </a:spcAft>
              <a:buNone/>
            </a:pPr>
            <a:r>
              <a:rPr lang="en-GB" baseline="0" dirty="0" smtClean="0">
                <a:uFillTx/>
              </a:rPr>
              <a:t>A data collection scheme in municipal catch documentation and traceability system was established n order to effectively manage the municipal fishery resources. </a:t>
            </a:r>
          </a:p>
          <a:p>
            <a:pPr marL="0" lvl="0" indent="0" algn="l" rtl="0">
              <a:spcBef>
                <a:spcPts val="0"/>
              </a:spcBef>
              <a:spcAft>
                <a:spcPts val="0"/>
              </a:spcAft>
              <a:buNone/>
            </a:pPr>
            <a:endParaRPr lang="en-GB" baseline="0" dirty="0" smtClean="0">
              <a:uFillTx/>
            </a:endParaRPr>
          </a:p>
          <a:p>
            <a:pPr marL="0" lvl="0" indent="0" algn="l" rtl="0">
              <a:spcBef>
                <a:spcPts val="0"/>
              </a:spcBef>
              <a:spcAft>
                <a:spcPts val="0"/>
              </a:spcAft>
              <a:buNone/>
            </a:pPr>
            <a:r>
              <a:rPr lang="en-GB" baseline="0" dirty="0" smtClean="0">
                <a:uFillTx/>
              </a:rPr>
              <a:t>The Philippines acknowledges that a strong collaboration between the government agencies and other stakeholders are very important, thus it supports the </a:t>
            </a:r>
            <a:r>
              <a:rPr lang="en-GB" baseline="0" dirty="0" err="1" smtClean="0">
                <a:uFillTx/>
              </a:rPr>
              <a:t>FishRight</a:t>
            </a:r>
            <a:r>
              <a:rPr lang="en-GB" baseline="0" dirty="0" smtClean="0">
                <a:uFillTx/>
              </a:rPr>
              <a:t> Program. </a:t>
            </a:r>
          </a:p>
          <a:p>
            <a:pPr marL="0" lvl="0" indent="0" algn="l" rtl="0">
              <a:spcBef>
                <a:spcPts val="0"/>
              </a:spcBef>
              <a:spcAft>
                <a:spcPts val="0"/>
              </a:spcAft>
              <a:buNone/>
            </a:pPr>
            <a:endParaRPr lang="en-GB" baseline="0" dirty="0" smtClean="0">
              <a:uFillTx/>
            </a:endParaRPr>
          </a:p>
          <a:p>
            <a:pPr marL="0" lvl="0" indent="0" algn="l" rtl="0">
              <a:spcBef>
                <a:spcPts val="0"/>
              </a:spcBef>
              <a:spcAft>
                <a:spcPts val="0"/>
              </a:spcAft>
              <a:buNone/>
            </a:pPr>
            <a:r>
              <a:rPr lang="en-GB" baseline="0" dirty="0" smtClean="0">
                <a:uFillTx/>
              </a:rPr>
              <a:t>Similarly, this strengthens the convergence initiatives between the DENR-BMB and DA-BFAR to harmonize and collaborate in certain areas for cooperation on sustainable fisheries and aquatic biodiversity conservation.</a:t>
            </a:r>
          </a:p>
          <a:p>
            <a:pPr marL="0" lvl="0" indent="0" algn="l" rtl="0">
              <a:spcBef>
                <a:spcPts val="0"/>
              </a:spcBef>
              <a:spcAft>
                <a:spcPts val="0"/>
              </a:spcAft>
              <a:buNone/>
            </a:pPr>
            <a:endParaRPr lang="en-GB" baseline="0" dirty="0" smtClean="0">
              <a:uFillTx/>
            </a:endParaRPr>
          </a:p>
          <a:p>
            <a:pPr marL="0" lvl="0" indent="0" algn="l" rtl="0">
              <a:spcBef>
                <a:spcPts val="0"/>
              </a:spcBef>
              <a:spcAft>
                <a:spcPts val="0"/>
              </a:spcAft>
              <a:buNone/>
            </a:pPr>
            <a:r>
              <a:rPr lang="en-GB" baseline="0" dirty="0" smtClean="0">
                <a:uFillTx/>
              </a:rPr>
              <a:t>Further, the National Science Advisory Group of Experts was created to assist the government on crafting science-based policies and programs.</a:t>
            </a:r>
            <a:endParaRPr lang="en-GB" baseline="0" dirty="0">
              <a:uFillTx/>
            </a:endParaRPr>
          </a:p>
          <a:p>
            <a:pPr marL="0" lvl="0" indent="0" algn="l" rtl="0">
              <a:spcBef>
                <a:spcPts val="0"/>
              </a:spcBef>
              <a:spcAft>
                <a:spcPts val="0"/>
              </a:spcAft>
              <a:buNone/>
            </a:pPr>
            <a:endParaRPr lang="en-GB" baseline="0" dirty="0" smtClean="0">
              <a:uFillTx/>
            </a:endParaRPr>
          </a:p>
          <a:p>
            <a:pPr marL="0" lvl="0" indent="0" algn="l" rtl="0">
              <a:spcBef>
                <a:spcPts val="0"/>
              </a:spcBef>
              <a:spcAft>
                <a:spcPts val="0"/>
              </a:spcAft>
              <a:buNone/>
            </a:pPr>
            <a:endParaRPr lang="en-GB" baseline="0" dirty="0" smtClean="0">
              <a:uFillTx/>
            </a:endParaRPr>
          </a:p>
          <a:p>
            <a:pPr marL="0" lvl="0" indent="0" algn="l" rtl="0">
              <a:spcBef>
                <a:spcPts val="0"/>
              </a:spcBef>
              <a:spcAft>
                <a:spcPts val="0"/>
              </a:spcAft>
              <a:buNone/>
            </a:pPr>
            <a:endParaRPr lang="en-GB" baseline="0" dirty="0" smtClean="0">
              <a:uFillTx/>
            </a:endParaRPr>
          </a:p>
          <a:p>
            <a:pPr marL="0" lvl="0" indent="0" algn="l" rtl="0">
              <a:spcBef>
                <a:spcPts val="0"/>
              </a:spcBef>
              <a:spcAft>
                <a:spcPts val="0"/>
              </a:spcAft>
              <a:buNone/>
            </a:pPr>
            <a:endParaRPr lang="en-GB" baseline="0" dirty="0">
              <a:uFillTx/>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3168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14350" marR="0" lvl="0" indent="-514350" algn="l" defTabSz="914400" rtl="0" eaLnBrk="1" fontAlgn="auto" latinLnBrk="0" hangingPunct="1">
              <a:lnSpc>
                <a:spcPct val="100000"/>
              </a:lnSpc>
              <a:spcBef>
                <a:spcPts val="0"/>
              </a:spcBef>
              <a:spcAft>
                <a:spcPts val="0"/>
              </a:spcAft>
              <a:buClr>
                <a:srgbClr val="000000"/>
              </a:buClr>
              <a:buSzPts val="1500"/>
              <a:buFont typeface="Arial"/>
              <a:buNone/>
              <a:tabLst/>
              <a:defRPr/>
            </a:pPr>
            <a:r>
              <a:rPr lang="en-GB" sz="1000" dirty="0" smtClean="0">
                <a:solidFill>
                  <a:srgbClr val="1E4E79"/>
                </a:solidFill>
                <a:uFillTx/>
                <a:latin typeface="Arial"/>
                <a:ea typeface="Arial"/>
                <a:cs typeface="Arial"/>
                <a:sym typeface="Arial"/>
              </a:rPr>
              <a:t>For</a:t>
            </a:r>
            <a:r>
              <a:rPr lang="en-GB" sz="1000" baseline="0" dirty="0" smtClean="0">
                <a:solidFill>
                  <a:srgbClr val="1E4E79"/>
                </a:solidFill>
                <a:uFillTx/>
                <a:latin typeface="Arial"/>
                <a:ea typeface="Arial"/>
                <a:cs typeface="Arial"/>
                <a:sym typeface="Arial"/>
              </a:rPr>
              <a:t> Goal 3, Marine Protected Area, we have passed the </a:t>
            </a:r>
            <a:r>
              <a:rPr lang="en-GB" sz="1000" dirty="0" smtClean="0">
                <a:solidFill>
                  <a:srgbClr val="1E4E79"/>
                </a:solidFill>
                <a:uFillTx/>
                <a:latin typeface="Arial"/>
                <a:ea typeface="Arial"/>
                <a:cs typeface="Arial"/>
                <a:sym typeface="Arial"/>
              </a:rPr>
              <a:t>Republic </a:t>
            </a:r>
            <a:r>
              <a:rPr lang="en-GB" sz="1000" dirty="0">
                <a:solidFill>
                  <a:srgbClr val="1E4E79"/>
                </a:solidFill>
                <a:uFillTx/>
                <a:latin typeface="Arial"/>
                <a:ea typeface="Arial"/>
                <a:cs typeface="Arial"/>
                <a:sym typeface="Arial"/>
              </a:rPr>
              <a:t>Act 11038 amending Republic Act </a:t>
            </a:r>
            <a:r>
              <a:rPr lang="en-GB" sz="1000" dirty="0" smtClean="0">
                <a:solidFill>
                  <a:srgbClr val="1E4E79"/>
                </a:solidFill>
                <a:uFillTx/>
                <a:latin typeface="Arial"/>
                <a:ea typeface="Arial"/>
                <a:cs typeface="Arial"/>
                <a:sym typeface="Arial"/>
              </a:rPr>
              <a:t>7586,</a:t>
            </a:r>
            <a:r>
              <a:rPr lang="en-GB" sz="1000" baseline="0" dirty="0" smtClean="0">
                <a:solidFill>
                  <a:srgbClr val="1E4E79"/>
                </a:solidFill>
                <a:uFillTx/>
                <a:latin typeface="Arial"/>
                <a:ea typeface="Arial"/>
                <a:cs typeface="Arial"/>
                <a:sym typeface="Arial"/>
              </a:rPr>
              <a:t> wherein </a:t>
            </a:r>
            <a:r>
              <a:rPr lang="en-GB" dirty="0" smtClean="0">
                <a:uFillTx/>
              </a:rPr>
              <a:t>94 new </a:t>
            </a:r>
            <a:r>
              <a:rPr lang="en-GB" dirty="0">
                <a:uFillTx/>
              </a:rPr>
              <a:t>protected areas </a:t>
            </a:r>
            <a:r>
              <a:rPr lang="en-GB" dirty="0" smtClean="0">
                <a:uFillTx/>
              </a:rPr>
              <a:t>under</a:t>
            </a:r>
          </a:p>
          <a:p>
            <a:pPr marL="514350" marR="0" lvl="0" indent="-514350" algn="l" defTabSz="914400" rtl="0" eaLnBrk="1" fontAlgn="auto" latinLnBrk="0" hangingPunct="1">
              <a:lnSpc>
                <a:spcPct val="100000"/>
              </a:lnSpc>
              <a:spcBef>
                <a:spcPts val="0"/>
              </a:spcBef>
              <a:spcAft>
                <a:spcPts val="0"/>
              </a:spcAft>
              <a:buClr>
                <a:srgbClr val="000000"/>
              </a:buClr>
              <a:buSzPts val="1500"/>
              <a:buFont typeface="Arial"/>
              <a:buNone/>
              <a:tabLst/>
              <a:defRPr/>
            </a:pPr>
            <a:r>
              <a:rPr lang="en-GB" dirty="0" smtClean="0">
                <a:uFillTx/>
              </a:rPr>
              <a:t>the </a:t>
            </a:r>
            <a:r>
              <a:rPr lang="en-GB" dirty="0">
                <a:uFillTx/>
              </a:rPr>
              <a:t>NIPAS were </a:t>
            </a:r>
            <a:r>
              <a:rPr lang="en-GB" dirty="0" smtClean="0">
                <a:uFillTx/>
              </a:rPr>
              <a:t>proclaimed. Its Implementing Rules and Regulations were also created thru the approval of DAO 2019-05.</a:t>
            </a:r>
            <a:r>
              <a:rPr lang="en-GB" baseline="0" dirty="0" smtClean="0">
                <a:uFillTx/>
              </a:rPr>
              <a:t> </a:t>
            </a:r>
            <a:endParaRPr lang="en-GB" dirty="0" smtClean="0">
              <a:uFillTx/>
            </a:endParaRPr>
          </a:p>
          <a:p>
            <a:pPr marL="514350" marR="0" lvl="0" indent="-514350" algn="l" defTabSz="914400" rtl="0" eaLnBrk="1" fontAlgn="auto" latinLnBrk="0" hangingPunct="1">
              <a:lnSpc>
                <a:spcPct val="100000"/>
              </a:lnSpc>
              <a:spcBef>
                <a:spcPts val="0"/>
              </a:spcBef>
              <a:spcAft>
                <a:spcPts val="0"/>
              </a:spcAft>
              <a:buClr>
                <a:srgbClr val="000000"/>
              </a:buClr>
              <a:buSzPts val="1500"/>
              <a:buFont typeface="Arial"/>
              <a:buNone/>
              <a:tabLst/>
              <a:defRPr/>
            </a:pPr>
            <a:r>
              <a:rPr lang="en-US" dirty="0" smtClean="0">
                <a:uFillTx/>
              </a:rPr>
              <a:t>Marine Protected Area Networks</a:t>
            </a:r>
            <a:r>
              <a:rPr lang="en-US" baseline="0" dirty="0" smtClean="0">
                <a:uFillTx/>
              </a:rPr>
              <a:t> on locally managed MPAs were established to form part of the buffer zone in </a:t>
            </a:r>
            <a:r>
              <a:rPr lang="en-US" baseline="0" dirty="0" err="1" smtClean="0">
                <a:uFillTx/>
              </a:rPr>
              <a:t>Saranggani</a:t>
            </a:r>
            <a:r>
              <a:rPr lang="en-US" baseline="0" dirty="0" smtClean="0">
                <a:uFillTx/>
              </a:rPr>
              <a:t> Bay Protected Seascape.</a:t>
            </a:r>
          </a:p>
          <a:p>
            <a:pPr marL="514350" marR="0" lvl="0" indent="-514350" algn="l" defTabSz="914400" rtl="0" eaLnBrk="1" fontAlgn="auto" latinLnBrk="0" hangingPunct="1">
              <a:lnSpc>
                <a:spcPct val="100000"/>
              </a:lnSpc>
              <a:spcBef>
                <a:spcPts val="0"/>
              </a:spcBef>
              <a:spcAft>
                <a:spcPts val="0"/>
              </a:spcAft>
              <a:buClr>
                <a:srgbClr val="000000"/>
              </a:buClr>
              <a:buSzPts val="1500"/>
              <a:buFont typeface="Arial"/>
              <a:buNone/>
              <a:tabLst/>
              <a:defRPr/>
            </a:pPr>
            <a:endParaRPr lang="en-US" baseline="0" dirty="0" smtClean="0">
              <a:uFillTx/>
            </a:endParaRPr>
          </a:p>
          <a:p>
            <a:pPr marL="514350" marR="0" lvl="0" indent="-514350" algn="l" defTabSz="914400" rtl="0" eaLnBrk="1" fontAlgn="auto" latinLnBrk="0" hangingPunct="1">
              <a:lnSpc>
                <a:spcPct val="100000"/>
              </a:lnSpc>
              <a:spcBef>
                <a:spcPts val="0"/>
              </a:spcBef>
              <a:spcAft>
                <a:spcPts val="0"/>
              </a:spcAft>
              <a:buClr>
                <a:srgbClr val="000000"/>
              </a:buClr>
              <a:buSzPts val="1500"/>
              <a:buFont typeface="Arial"/>
              <a:buNone/>
              <a:tabLst/>
              <a:defRPr/>
            </a:pPr>
            <a:r>
              <a:rPr lang="en-US" baseline="0" dirty="0" smtClean="0">
                <a:uFillTx/>
              </a:rPr>
              <a:t>The Marine Turtle Protected Area Network (MTPAN) held its technical working group meeting.</a:t>
            </a:r>
          </a:p>
          <a:p>
            <a:pPr marL="514350" marR="0" lvl="0" indent="-514350" algn="l" defTabSz="914400" rtl="0" eaLnBrk="1" fontAlgn="auto" latinLnBrk="0" hangingPunct="1">
              <a:lnSpc>
                <a:spcPct val="100000"/>
              </a:lnSpc>
              <a:spcBef>
                <a:spcPts val="0"/>
              </a:spcBef>
              <a:spcAft>
                <a:spcPts val="0"/>
              </a:spcAft>
              <a:buClr>
                <a:srgbClr val="000000"/>
              </a:buClr>
              <a:buSzPts val="1500"/>
              <a:buFont typeface="Arial"/>
              <a:buNone/>
              <a:tabLst/>
              <a:defRPr/>
            </a:pPr>
            <a:endParaRPr lang="en-US" baseline="0" dirty="0" smtClean="0">
              <a:uFillTx/>
            </a:endParaRPr>
          </a:p>
          <a:p>
            <a:pPr marL="514350" marR="0" lvl="0" indent="-514350" algn="l" defTabSz="914400" rtl="0" eaLnBrk="1" fontAlgn="auto" latinLnBrk="0" hangingPunct="1">
              <a:lnSpc>
                <a:spcPct val="100000"/>
              </a:lnSpc>
              <a:spcBef>
                <a:spcPts val="0"/>
              </a:spcBef>
              <a:spcAft>
                <a:spcPts val="0"/>
              </a:spcAft>
              <a:buClr>
                <a:srgbClr val="000000"/>
              </a:buClr>
              <a:buSzPts val="1500"/>
              <a:buFont typeface="Arial"/>
              <a:buNone/>
              <a:tabLst/>
              <a:defRPr/>
            </a:pPr>
            <a:r>
              <a:rPr lang="en-US" baseline="0" dirty="0" smtClean="0">
                <a:uFillTx/>
              </a:rPr>
              <a:t>MPAs, nationally managed or locally managed were recognized and awarded during the Para El Mar Awards and Recognition.</a:t>
            </a:r>
          </a:p>
          <a:p>
            <a:pPr marL="514350" marR="0" lvl="0" indent="-514350" algn="l" defTabSz="914400" rtl="0" eaLnBrk="1" fontAlgn="auto" latinLnBrk="0" hangingPunct="1">
              <a:lnSpc>
                <a:spcPct val="100000"/>
              </a:lnSpc>
              <a:spcBef>
                <a:spcPts val="0"/>
              </a:spcBef>
              <a:spcAft>
                <a:spcPts val="0"/>
              </a:spcAft>
              <a:buClr>
                <a:srgbClr val="000000"/>
              </a:buClr>
              <a:buSzPts val="1500"/>
              <a:buFont typeface="Arial"/>
              <a:buNone/>
              <a:tabLst/>
              <a:defRPr/>
            </a:pPr>
            <a:endParaRPr lang="en-US" baseline="0" dirty="0" smtClean="0">
              <a:uFillTx/>
            </a:endParaRPr>
          </a:p>
          <a:p>
            <a:pPr marL="514350" marR="0" lvl="0" indent="-514350" algn="l" defTabSz="914400" rtl="0" eaLnBrk="1" fontAlgn="auto" latinLnBrk="0" hangingPunct="1">
              <a:lnSpc>
                <a:spcPct val="100000"/>
              </a:lnSpc>
              <a:spcBef>
                <a:spcPts val="0"/>
              </a:spcBef>
              <a:spcAft>
                <a:spcPts val="0"/>
              </a:spcAft>
              <a:buClr>
                <a:srgbClr val="000000"/>
              </a:buClr>
              <a:buSzPts val="1500"/>
              <a:buFont typeface="Arial"/>
              <a:buNone/>
              <a:tabLst/>
              <a:defRPr/>
            </a:pPr>
            <a:r>
              <a:rPr lang="en-US" baseline="0" dirty="0" smtClean="0">
                <a:uFillTx/>
              </a:rPr>
              <a:t>There were also policies formulated and activities undertaken on MPA management such as vulnerability assessment, guidelines on the establishment of MPAN, and technical bulletins on MPAN.</a:t>
            </a:r>
            <a:r>
              <a:rPr lang="en-GB" baseline="0" dirty="0" smtClean="0">
                <a:uFillTx/>
              </a:rPr>
              <a:t> </a:t>
            </a:r>
          </a:p>
          <a:p>
            <a:pPr marL="514350" marR="0" lvl="0" indent="-514350" algn="l" defTabSz="914400" rtl="0" eaLnBrk="1" fontAlgn="auto" latinLnBrk="0" hangingPunct="1">
              <a:lnSpc>
                <a:spcPct val="100000"/>
              </a:lnSpc>
              <a:spcBef>
                <a:spcPts val="0"/>
              </a:spcBef>
              <a:spcAft>
                <a:spcPts val="0"/>
              </a:spcAft>
              <a:buClr>
                <a:srgbClr val="000000"/>
              </a:buClr>
              <a:buSzPts val="1500"/>
              <a:buFont typeface="Arial"/>
              <a:buNone/>
              <a:tabLst/>
              <a:defRPr/>
            </a:pPr>
            <a:endParaRPr lang="en-GB" baseline="0" dirty="0" smtClean="0">
              <a:uFillTx/>
            </a:endParaRPr>
          </a:p>
          <a:p>
            <a:pPr marL="514350" marR="0" lvl="0" indent="-514350" algn="l" defTabSz="914400" rtl="0" eaLnBrk="1" fontAlgn="auto" latinLnBrk="0" hangingPunct="1">
              <a:lnSpc>
                <a:spcPct val="100000"/>
              </a:lnSpc>
              <a:spcBef>
                <a:spcPts val="0"/>
              </a:spcBef>
              <a:spcAft>
                <a:spcPts val="0"/>
              </a:spcAft>
              <a:buClr>
                <a:srgbClr val="000000"/>
              </a:buClr>
              <a:buSzPts val="1500"/>
              <a:buFont typeface="Arial"/>
              <a:buNone/>
              <a:tabLst/>
              <a:defRPr/>
            </a:pPr>
            <a:r>
              <a:rPr lang="en-GB" dirty="0" smtClean="0">
                <a:uFillTx/>
              </a:rPr>
              <a:t>Lastly, we have conducted</a:t>
            </a:r>
            <a:r>
              <a:rPr lang="en-GB" baseline="0" dirty="0" smtClean="0">
                <a:uFillTx/>
              </a:rPr>
              <a:t> National MPA Capacity Building Program .</a:t>
            </a:r>
            <a:endParaRPr lang="en-GB" dirty="0" smtClean="0">
              <a:uFillTx/>
            </a:endParaRPr>
          </a:p>
          <a:p>
            <a:pPr marL="514350" marR="0" lvl="0" indent="-514350" algn="l" defTabSz="914400" rtl="0" eaLnBrk="1" fontAlgn="auto" latinLnBrk="0" hangingPunct="1">
              <a:lnSpc>
                <a:spcPct val="100000"/>
              </a:lnSpc>
              <a:spcBef>
                <a:spcPts val="0"/>
              </a:spcBef>
              <a:spcAft>
                <a:spcPts val="0"/>
              </a:spcAft>
              <a:buClr>
                <a:srgbClr val="000000"/>
              </a:buClr>
              <a:buSzPts val="1500"/>
              <a:buFont typeface="Arial"/>
              <a:buNone/>
              <a:tabLst/>
              <a:defRPr/>
            </a:pPr>
            <a:endParaRPr lang="en-US" baseline="0" dirty="0" smtClean="0">
              <a:uFillTx/>
            </a:endParaRPr>
          </a:p>
          <a:p>
            <a:pPr marL="514350" marR="0" lvl="0" indent="-514350" algn="l" defTabSz="914400" rtl="0" eaLnBrk="1" fontAlgn="auto" latinLnBrk="0" hangingPunct="1">
              <a:lnSpc>
                <a:spcPct val="100000"/>
              </a:lnSpc>
              <a:spcBef>
                <a:spcPts val="0"/>
              </a:spcBef>
              <a:spcAft>
                <a:spcPts val="0"/>
              </a:spcAft>
              <a:buClr>
                <a:srgbClr val="000000"/>
              </a:buClr>
              <a:buSzPts val="1500"/>
              <a:buFont typeface="Arial"/>
              <a:buNone/>
              <a:tabLst/>
              <a:defRPr/>
            </a:pPr>
            <a:endParaRPr dirty="0">
              <a:uFillTx/>
            </a:endParaRPr>
          </a:p>
        </p:txBody>
      </p:sp>
      <p:sp>
        <p:nvSpPr>
          <p:cNvPr id="140" name="Google Shape;14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uFillTx/>
              </a:rPr>
              <a:t>11</a:t>
            </a:fld>
            <a:endParaRPr>
              <a:uFillTx/>
            </a:endParaRPr>
          </a:p>
        </p:txBody>
      </p:sp>
    </p:spTree>
    <p:extLst>
      <p:ext uri="{BB962C8B-B14F-4D97-AF65-F5344CB8AC3E}">
        <p14:creationId xmlns:p14="http://schemas.microsoft.com/office/powerpoint/2010/main" val="2153028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uFillTx/>
              </a:rPr>
              <a:t>On Goal 4, Climate Change Adaptation,</a:t>
            </a:r>
            <a:r>
              <a:rPr lang="en-US" baseline="0" dirty="0" smtClean="0">
                <a:uFillTx/>
              </a:rPr>
              <a:t> the PH drafted the communiqué on Climate Change for review of the CCA WG, there was also an on going field level implementation on mangrove conservation, rehabilitation, protection and management.</a:t>
            </a:r>
          </a:p>
          <a:p>
            <a:pPr marL="0" lvl="0" indent="0" algn="l" rtl="0">
              <a:spcBef>
                <a:spcPts val="0"/>
              </a:spcBef>
              <a:spcAft>
                <a:spcPts val="0"/>
              </a:spcAft>
              <a:buNone/>
            </a:pPr>
            <a:endParaRPr lang="en-US" baseline="0" dirty="0" smtClean="0">
              <a:uFillTx/>
            </a:endParaRPr>
          </a:p>
          <a:p>
            <a:pPr marL="0" lvl="0" indent="0" algn="l" rtl="0">
              <a:spcBef>
                <a:spcPts val="0"/>
              </a:spcBef>
              <a:spcAft>
                <a:spcPts val="0"/>
              </a:spcAft>
              <a:buNone/>
            </a:pPr>
            <a:r>
              <a:rPr lang="en-US" baseline="0" dirty="0" smtClean="0">
                <a:uFillTx/>
              </a:rPr>
              <a:t>We also have several programs/projects being implemented such as </a:t>
            </a:r>
            <a:r>
              <a:rPr lang="en-US" baseline="0" dirty="0" err="1" smtClean="0">
                <a:uFillTx/>
              </a:rPr>
              <a:t>mindoro</a:t>
            </a:r>
            <a:r>
              <a:rPr lang="en-US" baseline="0" dirty="0" smtClean="0">
                <a:uFillTx/>
              </a:rPr>
              <a:t> mangrove green wall initiative, green gray infrastructure initiative in northern </a:t>
            </a:r>
            <a:r>
              <a:rPr lang="en-US" baseline="0" dirty="0" err="1" smtClean="0">
                <a:uFillTx/>
              </a:rPr>
              <a:t>iloilo</a:t>
            </a:r>
            <a:r>
              <a:rPr lang="en-US" baseline="0" dirty="0" smtClean="0">
                <a:uFillTx/>
              </a:rPr>
              <a:t>, mangrove rehabilitation and blue carbon assessment in </a:t>
            </a:r>
            <a:r>
              <a:rPr lang="en-US" baseline="0" dirty="0" err="1" smtClean="0">
                <a:uFillTx/>
              </a:rPr>
              <a:t>verde</a:t>
            </a:r>
            <a:r>
              <a:rPr lang="en-US" baseline="0" dirty="0" smtClean="0">
                <a:uFillTx/>
              </a:rPr>
              <a:t> island passage.</a:t>
            </a:r>
          </a:p>
          <a:p>
            <a:pPr marL="0" lvl="0" indent="0" algn="l" rtl="0">
              <a:spcBef>
                <a:spcPts val="0"/>
              </a:spcBef>
              <a:spcAft>
                <a:spcPts val="0"/>
              </a:spcAft>
              <a:buNone/>
            </a:pPr>
            <a:endParaRPr lang="en-US" baseline="0" dirty="0" smtClean="0">
              <a:uFillTx/>
            </a:endParaRPr>
          </a:p>
          <a:p>
            <a:pPr marL="0" lvl="0" indent="0" algn="l" rtl="0">
              <a:spcBef>
                <a:spcPts val="0"/>
              </a:spcBef>
              <a:spcAft>
                <a:spcPts val="0"/>
              </a:spcAft>
              <a:buNone/>
            </a:pPr>
            <a:r>
              <a:rPr lang="en-US" baseline="0" dirty="0" smtClean="0">
                <a:uFillTx/>
              </a:rPr>
              <a:t>Through the national blue carbon working group, we strengthen our participation in policy engagements.</a:t>
            </a:r>
          </a:p>
          <a:p>
            <a:pPr marL="0" lvl="0" indent="0" algn="l" rtl="0">
              <a:spcBef>
                <a:spcPts val="0"/>
              </a:spcBef>
              <a:spcAft>
                <a:spcPts val="0"/>
              </a:spcAft>
              <a:buNone/>
            </a:pPr>
            <a:endParaRPr lang="en-US" baseline="0" dirty="0" smtClean="0">
              <a:uFillTx/>
            </a:endParaRPr>
          </a:p>
          <a:p>
            <a:pPr marL="0" lvl="0" indent="0" algn="l" rtl="0">
              <a:spcBef>
                <a:spcPts val="0"/>
              </a:spcBef>
              <a:spcAft>
                <a:spcPts val="0"/>
              </a:spcAft>
              <a:buNone/>
            </a:pPr>
            <a:r>
              <a:rPr lang="en-US" baseline="0" dirty="0" smtClean="0">
                <a:uFillTx/>
              </a:rPr>
              <a:t>We have also conducted national mangrove summit and blue carbon strategy workshop.</a:t>
            </a:r>
            <a:endParaRPr dirty="0">
              <a:uFillTx/>
            </a:endParaRPr>
          </a:p>
        </p:txBody>
      </p:sp>
      <p:sp>
        <p:nvSpPr>
          <p:cNvPr id="151" name="Google Shape;15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121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050" b="0" dirty="0" smtClean="0">
                <a:solidFill>
                  <a:schemeClr val="tx1"/>
                </a:solidFill>
                <a:uFillTx/>
              </a:rPr>
              <a:t>In addition, there is an ongoing</a:t>
            </a:r>
            <a:r>
              <a:rPr lang="en-US" sz="1050" b="0" baseline="0" dirty="0" smtClean="0">
                <a:solidFill>
                  <a:schemeClr val="tx1"/>
                </a:solidFill>
                <a:uFillTx/>
              </a:rPr>
              <a:t> Climate Change vulnerability and suitability assessment and mapping of aquaculture and capture fisheries.</a:t>
            </a:r>
          </a:p>
          <a:p>
            <a:pPr marL="0" lvl="0" indent="0" algn="l" rtl="0">
              <a:spcBef>
                <a:spcPts val="0"/>
              </a:spcBef>
              <a:spcAft>
                <a:spcPts val="0"/>
              </a:spcAft>
              <a:buNone/>
            </a:pPr>
            <a:endParaRPr sz="1050" b="0" dirty="0">
              <a:solidFill>
                <a:schemeClr val="tx1"/>
              </a:solidFill>
              <a:uFillTx/>
            </a:endParaRPr>
          </a:p>
          <a:p>
            <a:pPr marL="0" lvl="0" indent="0" algn="l" rtl="0">
              <a:spcBef>
                <a:spcPts val="0"/>
              </a:spcBef>
              <a:spcAft>
                <a:spcPts val="0"/>
              </a:spcAft>
              <a:buNone/>
            </a:pPr>
            <a:r>
              <a:rPr lang="en-US" sz="1050" b="0" dirty="0" smtClean="0">
                <a:solidFill>
                  <a:schemeClr val="tx1"/>
                </a:solidFill>
                <a:uFillTx/>
              </a:rPr>
              <a:t>The Commission Resolution on the creation of blue carbon steering Committee and TWG – the steering committee to provide oversight and approval of the Blue Carbon Roadmap which the TWG will be crafting.</a:t>
            </a:r>
          </a:p>
          <a:p>
            <a:pPr marL="0" lvl="0" indent="0" algn="l" rtl="0">
              <a:spcBef>
                <a:spcPts val="0"/>
              </a:spcBef>
              <a:spcAft>
                <a:spcPts val="0"/>
              </a:spcAft>
              <a:buNone/>
            </a:pPr>
            <a:endParaRPr lang="en-US" sz="1050" b="0" dirty="0" smtClean="0">
              <a:solidFill>
                <a:schemeClr val="tx1"/>
              </a:solidFill>
              <a:uFillTx/>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50" b="0" dirty="0" smtClean="0">
                <a:solidFill>
                  <a:schemeClr val="tx1"/>
                </a:solidFill>
                <a:uFillTx/>
              </a:rPr>
              <a:t>The </a:t>
            </a:r>
            <a:r>
              <a:rPr lang="en-PH" sz="1050" b="0" dirty="0" smtClean="0">
                <a:solidFill>
                  <a:schemeClr val="tx1"/>
                </a:solidFill>
                <a:latin typeface="Belleza" pitchFamily="2" charset="0"/>
              </a:rPr>
              <a:t>Resolution Adopting a National Climate Risk Management Framework to Address the Intensifying Adverse Effects of  Climate Change</a:t>
            </a:r>
            <a:r>
              <a:rPr lang="en-PH" sz="1050" b="0" baseline="0" dirty="0" smtClean="0">
                <a:solidFill>
                  <a:schemeClr val="tx1"/>
                </a:solidFill>
                <a:latin typeface="Belleza" pitchFamily="2" charset="0"/>
              </a:rPr>
              <a:t> </a:t>
            </a:r>
            <a:r>
              <a:rPr lang="en-PH" sz="1050" b="0" dirty="0" smtClean="0">
                <a:solidFill>
                  <a:schemeClr val="tx1"/>
                </a:solidFill>
              </a:rPr>
              <a:t>Ensures that all policies, programs, and measures classified as climate change, possess the merits of addressing climate risk</a:t>
            </a:r>
            <a:r>
              <a:rPr lang="en-PH" sz="1050" b="0" baseline="0" dirty="0" smtClean="0">
                <a:solidFill>
                  <a:schemeClr val="tx1"/>
                </a:solidFill>
              </a:rPr>
              <a:t> and also a</a:t>
            </a:r>
            <a:r>
              <a:rPr lang="en-PH" sz="1050" b="0" dirty="0" smtClean="0">
                <a:solidFill>
                  <a:schemeClr val="tx1"/>
                </a:solidFill>
              </a:rPr>
              <a:t>ims to reinforce minimum standards on the nationwide risk assessment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PH" sz="1050" b="0" dirty="0" smtClean="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050" b="0" dirty="0" smtClean="0">
                <a:solidFill>
                  <a:schemeClr val="tx1"/>
                </a:solidFill>
                <a:latin typeface="Belleza" pitchFamily="2" charset="0"/>
              </a:rPr>
              <a:t>The National Technical Conference on Coastal, Marine and Oceans</a:t>
            </a:r>
            <a:r>
              <a:rPr lang="en-GB" sz="1050" b="0" baseline="0" dirty="0" smtClean="0">
                <a:solidFill>
                  <a:schemeClr val="tx1"/>
                </a:solidFill>
                <a:latin typeface="Belleza" pitchFamily="2" charset="0"/>
              </a:rPr>
              <a:t> was conducted to have an </a:t>
            </a:r>
            <a:r>
              <a:rPr lang="en-US" sz="1050" b="0" i="0" u="none" strike="noStrike" cap="none" dirty="0" smtClean="0">
                <a:solidFill>
                  <a:schemeClr val="tx1"/>
                </a:solidFill>
                <a:effectLst/>
                <a:uFillTx/>
                <a:latin typeface="Calibri"/>
                <a:ea typeface="Calibri"/>
                <a:cs typeface="Calibri"/>
                <a:sym typeface="Calibri"/>
              </a:rPr>
              <a:t>Inventory of scientific studies and tools; Policy and Research Recommendation identified as gaps to establish climate risk profiles</a:t>
            </a:r>
            <a:r>
              <a:rPr lang="en-PH" sz="1050" b="0" i="0" u="none" strike="noStrike" cap="none" dirty="0" smtClean="0">
                <a:solidFill>
                  <a:schemeClr val="tx1"/>
                </a:solidFill>
                <a:effectLst/>
                <a:uFillTx/>
                <a:latin typeface="Calibri"/>
                <a:ea typeface="Calibri"/>
                <a:cs typeface="Calibri"/>
                <a:sym typeface="Calibri"/>
              </a:rPr>
              <a:t>; </a:t>
            </a:r>
            <a:r>
              <a:rPr lang="en-US" sz="1050" b="0" i="0" u="none" strike="noStrike" cap="none" dirty="0" smtClean="0">
                <a:solidFill>
                  <a:schemeClr val="tx1"/>
                </a:solidFill>
                <a:effectLst/>
                <a:uFillTx/>
                <a:latin typeface="Calibri"/>
                <a:ea typeface="Calibri"/>
                <a:cs typeface="Calibri"/>
                <a:sym typeface="Calibri"/>
              </a:rPr>
              <a:t>Single, unified and standardized platform of the integrated tools aligned to the Climate Risk Management Framework</a:t>
            </a:r>
            <a:endParaRPr lang="en-PH" sz="1050" b="0" i="0" u="none" strike="noStrike" cap="none" dirty="0" smtClean="0">
              <a:solidFill>
                <a:schemeClr val="tx1"/>
              </a:solidFill>
              <a:effectLst/>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050" b="0" dirty="0" smtClean="0">
              <a:solidFill>
                <a:schemeClr val="tx1"/>
              </a:solidFill>
              <a:latin typeface="Belleza" pitchFamily="2"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PH" sz="1050" b="0" dirty="0" smtClean="0">
                <a:solidFill>
                  <a:schemeClr val="tx1"/>
                </a:solidFill>
              </a:rPr>
              <a:t>We have updated the </a:t>
            </a:r>
            <a:r>
              <a:rPr lang="en-GB" sz="1050" b="0" dirty="0" smtClean="0">
                <a:solidFill>
                  <a:schemeClr val="tx1"/>
                </a:solidFill>
                <a:latin typeface="Belleza" pitchFamily="2" charset="0"/>
              </a:rPr>
              <a:t>National Climate Change Action Plan (NCCAP) – under the PH climate change act, this plan, should be updated every 5 years from the time of its conception to assess the </a:t>
            </a:r>
            <a:r>
              <a:rPr lang="en-GB" sz="1050" b="0" dirty="0" err="1" smtClean="0">
                <a:solidFill>
                  <a:schemeClr val="tx1"/>
                </a:solidFill>
                <a:latin typeface="Belleza" pitchFamily="2" charset="0"/>
              </a:rPr>
              <a:t>effectivity</a:t>
            </a:r>
            <a:r>
              <a:rPr lang="en-GB" sz="1050" b="0" dirty="0" smtClean="0">
                <a:solidFill>
                  <a:schemeClr val="tx1"/>
                </a:solidFill>
                <a:latin typeface="Belleza" pitchFamily="2" charset="0"/>
              </a:rPr>
              <a:t>, gaps and challenges, and serve as basis for improving the plan of action.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050" b="0" dirty="0" smtClean="0">
              <a:solidFill>
                <a:schemeClr val="tx1"/>
              </a:solidFill>
              <a:latin typeface="Belleza" pitchFamily="2" charset="0"/>
            </a:endParaRPr>
          </a:p>
        </p:txBody>
      </p:sp>
      <p:sp>
        <p:nvSpPr>
          <p:cNvPr id="151" name="Google Shape;15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7507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uFillTx/>
              </a:rPr>
              <a:t>Moreover,</a:t>
            </a:r>
            <a:r>
              <a:rPr lang="en-US" baseline="0" dirty="0" smtClean="0">
                <a:uFillTx/>
              </a:rPr>
              <a:t> we have provided technical assistance through the conduct of trainings on LCCAP and in formulation of LGU Guidebook in LCCAP formulation.</a:t>
            </a:r>
          </a:p>
          <a:p>
            <a:pPr marL="0" lvl="0" indent="0" algn="l" rtl="0">
              <a:spcBef>
                <a:spcPts val="0"/>
              </a:spcBef>
              <a:spcAft>
                <a:spcPts val="0"/>
              </a:spcAft>
              <a:buNone/>
            </a:pPr>
            <a:endParaRPr lang="en-US" baseline="0" dirty="0" smtClean="0">
              <a:uFillTx/>
            </a:endParaRPr>
          </a:p>
          <a:p>
            <a:pPr marL="0" lvl="0" indent="0" algn="l" rtl="0">
              <a:spcBef>
                <a:spcPts val="0"/>
              </a:spcBef>
              <a:spcAft>
                <a:spcPts val="0"/>
              </a:spcAft>
              <a:buNone/>
            </a:pPr>
            <a:r>
              <a:rPr lang="en-US" baseline="0" dirty="0" smtClean="0">
                <a:uFillTx/>
              </a:rPr>
              <a:t>We have given continuous assistance and guidance to the LGUs to access the people survival fund and green climate fund.</a:t>
            </a:r>
          </a:p>
          <a:p>
            <a:pPr marL="0" lvl="0" indent="0" algn="l" rtl="0">
              <a:spcBef>
                <a:spcPts val="0"/>
              </a:spcBef>
              <a:spcAft>
                <a:spcPts val="0"/>
              </a:spcAft>
              <a:buNone/>
            </a:pPr>
            <a:endParaRPr lang="en-US" baseline="0" dirty="0">
              <a:uFillTx/>
            </a:endParaRPr>
          </a:p>
          <a:p>
            <a:pPr marL="0" lvl="0" indent="0" algn="l" rtl="0">
              <a:spcBef>
                <a:spcPts val="0"/>
              </a:spcBef>
              <a:spcAft>
                <a:spcPts val="0"/>
              </a:spcAft>
              <a:buNone/>
            </a:pPr>
            <a:r>
              <a:rPr lang="en-US" baseline="0" dirty="0" smtClean="0">
                <a:uFillTx/>
              </a:rPr>
              <a:t>We pursue the mainstreaming of CCA and Climate risk management framework at the national and local level and develop climate disaster risk assessment. We also implement the BFAR Climate-Change Disaster Risk reduction management Strategic framework.</a:t>
            </a:r>
            <a:endParaRPr lang="en-US" baseline="0" dirty="0">
              <a:uFillTx/>
            </a:endParaRPr>
          </a:p>
        </p:txBody>
      </p:sp>
      <p:sp>
        <p:nvSpPr>
          <p:cNvPr id="151" name="Google Shape;15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8903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uFillTx/>
              </a:rPr>
              <a:t>Lastly</a:t>
            </a:r>
            <a:r>
              <a:rPr lang="en-US" baseline="0" dirty="0" smtClean="0">
                <a:uFillTx/>
              </a:rPr>
              <a:t> on CCA, t</a:t>
            </a:r>
            <a:r>
              <a:rPr lang="en-US" dirty="0" smtClean="0">
                <a:uFillTx/>
              </a:rPr>
              <a:t>he League of Municipalities of the Philippines calls the DA-BFAR, DENR and CCC to form a Technical Working Group (TWG) lodged under the Coastal Fisheries Task Force on Climate Change and coastal resources and fisheries sector to mainstream coastal and fisheries in the government’s climate change programs and policies, on the international, national and local levels. This also shall assess the impacts of climate change on the sector and build the resilience of the sector against climate change effects.</a:t>
            </a:r>
          </a:p>
          <a:p>
            <a:pPr marL="0" lvl="0" indent="0" algn="l" rtl="0">
              <a:spcBef>
                <a:spcPts val="0"/>
              </a:spcBef>
              <a:spcAft>
                <a:spcPts val="0"/>
              </a:spcAft>
              <a:buNone/>
            </a:pPr>
            <a:endParaRPr dirty="0">
              <a:uFillTx/>
            </a:endParaRPr>
          </a:p>
        </p:txBody>
      </p:sp>
      <p:sp>
        <p:nvSpPr>
          <p:cNvPr id="151" name="Google Shape;15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1431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uFillTx/>
              </a:rPr>
              <a:t>Moving</a:t>
            </a:r>
            <a:r>
              <a:rPr lang="en-US" baseline="0" dirty="0" smtClean="0">
                <a:uFillTx/>
              </a:rPr>
              <a:t> on the Goal 5, which is the Threatened Species, we have already finalized the National Conservation Plan of Action for Marine Turtle and Dugong.</a:t>
            </a:r>
          </a:p>
          <a:p>
            <a:pPr marL="0" lvl="0" indent="0" algn="l" rtl="0">
              <a:spcBef>
                <a:spcPts val="0"/>
              </a:spcBef>
              <a:spcAft>
                <a:spcPts val="0"/>
              </a:spcAft>
              <a:buNone/>
            </a:pPr>
            <a:endParaRPr lang="en-US" baseline="0" dirty="0" smtClean="0">
              <a:uFillTx/>
            </a:endParaRPr>
          </a:p>
          <a:p>
            <a:pPr marL="0" lvl="0" indent="0" algn="l" rtl="0">
              <a:spcBef>
                <a:spcPts val="0"/>
              </a:spcBef>
              <a:spcAft>
                <a:spcPts val="0"/>
              </a:spcAft>
              <a:buNone/>
            </a:pPr>
            <a:r>
              <a:rPr lang="en-US" baseline="0" dirty="0" smtClean="0">
                <a:uFillTx/>
              </a:rPr>
              <a:t>We have conducted as well, the training on marine turtle conservation and hatchery management for local stakeholders in </a:t>
            </a:r>
            <a:r>
              <a:rPr lang="en-US" baseline="0" dirty="0" err="1" smtClean="0">
                <a:uFillTx/>
              </a:rPr>
              <a:t>Saranggani</a:t>
            </a:r>
            <a:r>
              <a:rPr lang="en-US" baseline="0" dirty="0" smtClean="0">
                <a:uFillTx/>
              </a:rPr>
              <a:t> Province.</a:t>
            </a:r>
          </a:p>
          <a:p>
            <a:pPr marL="0" lvl="0" indent="0" algn="l" rtl="0">
              <a:spcBef>
                <a:spcPts val="0"/>
              </a:spcBef>
              <a:spcAft>
                <a:spcPts val="0"/>
              </a:spcAft>
              <a:buNone/>
            </a:pPr>
            <a:endParaRPr lang="en-US" baseline="0" dirty="0" smtClean="0">
              <a:uFillTx/>
            </a:endParaRPr>
          </a:p>
          <a:p>
            <a:pPr marL="0" lvl="0" indent="0" algn="l" rtl="0">
              <a:spcBef>
                <a:spcPts val="0"/>
              </a:spcBef>
              <a:spcAft>
                <a:spcPts val="0"/>
              </a:spcAft>
              <a:buNone/>
            </a:pPr>
            <a:r>
              <a:rPr lang="en-US" baseline="0" dirty="0" smtClean="0">
                <a:uFillTx/>
              </a:rPr>
              <a:t>Together with some of the NGOs, we have conducted trainings on Sharks and Rays identification. This is to raise awareness on the species that should be protected and conserved.</a:t>
            </a:r>
          </a:p>
          <a:p>
            <a:pPr marL="0" lvl="0" indent="0" algn="l" rtl="0">
              <a:spcBef>
                <a:spcPts val="0"/>
              </a:spcBef>
              <a:spcAft>
                <a:spcPts val="0"/>
              </a:spcAft>
              <a:buNone/>
            </a:pPr>
            <a:endParaRPr lang="en-US" baseline="0" dirty="0" smtClean="0">
              <a:uFillTx/>
            </a:endParaRPr>
          </a:p>
          <a:p>
            <a:pPr marL="0" lvl="0" indent="0" algn="l" rtl="0">
              <a:spcBef>
                <a:spcPts val="0"/>
              </a:spcBef>
              <a:spcAft>
                <a:spcPts val="0"/>
              </a:spcAft>
              <a:buNone/>
            </a:pPr>
            <a:r>
              <a:rPr lang="en-US" baseline="0" dirty="0" smtClean="0">
                <a:uFillTx/>
              </a:rPr>
              <a:t>Also, there is an on-going TIHPA Bilateral agreement between the Philippines and Malaysia.</a:t>
            </a:r>
          </a:p>
          <a:p>
            <a:pPr marL="0" lvl="0" indent="0" algn="l" rtl="0">
              <a:spcBef>
                <a:spcPts val="0"/>
              </a:spcBef>
              <a:spcAft>
                <a:spcPts val="0"/>
              </a:spcAft>
              <a:buNone/>
            </a:pPr>
            <a:endParaRPr lang="en-US" baseline="0" dirty="0" smtClean="0">
              <a:uFillTx/>
            </a:endParaRPr>
          </a:p>
          <a:p>
            <a:pPr marL="0" lvl="0" indent="0" algn="l" rtl="0">
              <a:spcBef>
                <a:spcPts val="0"/>
              </a:spcBef>
              <a:spcAft>
                <a:spcPts val="0"/>
              </a:spcAft>
              <a:buNone/>
            </a:pPr>
            <a:r>
              <a:rPr lang="en-US" baseline="0" dirty="0" smtClean="0">
                <a:uFillTx/>
              </a:rPr>
              <a:t>Lastly, we have an on-going IUCN red list of assessment of aquatic organisms including threatened species conducted by the Philippine Aquatic Red List Committee.</a:t>
            </a:r>
            <a:endParaRPr dirty="0">
              <a:uFillTx/>
            </a:endParaRPr>
          </a:p>
        </p:txBody>
      </p:sp>
      <p:sp>
        <p:nvSpPr>
          <p:cNvPr id="162" name="Google Shape;16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3745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part of the Cross-Cutting activities,</a:t>
            </a:r>
            <a:r>
              <a:rPr lang="en-US" baseline="0" dirty="0" smtClean="0"/>
              <a:t> PH have conducted several workshops such as development of National Plan of Action on Marine Litter and Seminar Workshop on Ballast Water Management Convention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uFillTx/>
                <a:latin typeface="Calibri"/>
                <a:ea typeface="Calibri"/>
                <a:cs typeface="Calibri"/>
                <a:sym typeface="Calibri"/>
              </a:rPr>
              <a:t>17</a:t>
            </a:fld>
            <a:endParaRPr lang="en-GB" sz="1200" b="0" i="0" u="none" strike="noStrike" cap="none">
              <a:solidFill>
                <a:schemeClr val="dk1"/>
              </a:solidFill>
              <a:uFillTx/>
              <a:latin typeface="Calibri"/>
              <a:ea typeface="Calibri"/>
              <a:cs typeface="Calibri"/>
              <a:sym typeface="Calibri"/>
            </a:endParaRPr>
          </a:p>
        </p:txBody>
      </p:sp>
    </p:spTree>
    <p:extLst>
      <p:ext uri="{BB962C8B-B14F-4D97-AF65-F5344CB8AC3E}">
        <p14:creationId xmlns:p14="http://schemas.microsoft.com/office/powerpoint/2010/main" val="450709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conducted activities</a:t>
            </a:r>
            <a:r>
              <a:rPr lang="en-US" baseline="0" dirty="0" smtClean="0"/>
              <a:t> in line with the CT Day Celebration.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uFillTx/>
                <a:latin typeface="Calibri"/>
                <a:ea typeface="Calibri"/>
                <a:cs typeface="Calibri"/>
                <a:sym typeface="Calibri"/>
              </a:rPr>
              <a:t>18</a:t>
            </a:fld>
            <a:endParaRPr lang="en-GB" sz="1200" b="0" i="0" u="none" strike="noStrike" cap="none">
              <a:solidFill>
                <a:schemeClr val="dk1"/>
              </a:solidFill>
              <a:uFillTx/>
              <a:latin typeface="Calibri"/>
              <a:ea typeface="Calibri"/>
              <a:cs typeface="Calibri"/>
              <a:sym typeface="Calibri"/>
            </a:endParaRPr>
          </a:p>
        </p:txBody>
      </p:sp>
    </p:spTree>
    <p:extLst>
      <p:ext uri="{BB962C8B-B14F-4D97-AF65-F5344CB8AC3E}">
        <p14:creationId xmlns:p14="http://schemas.microsoft.com/office/powerpoint/2010/main" val="450709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50" b="0" i="0" u="none" strike="noStrike" cap="none" dirty="0" smtClean="0">
                <a:solidFill>
                  <a:schemeClr val="dk1"/>
                </a:solidFill>
                <a:uFillTx/>
                <a:latin typeface="Calibri"/>
                <a:ea typeface="Calibri"/>
                <a:cs typeface="Calibri"/>
                <a:sym typeface="Calibri"/>
              </a:rPr>
              <a:t>Moving</a:t>
            </a:r>
            <a:r>
              <a:rPr lang="en-US" sz="1050" b="0" i="0" u="none" strike="noStrike" cap="none" baseline="0" dirty="0" smtClean="0">
                <a:solidFill>
                  <a:schemeClr val="dk1"/>
                </a:solidFill>
                <a:uFillTx/>
                <a:latin typeface="Calibri"/>
                <a:ea typeface="Calibri"/>
                <a:cs typeface="Calibri"/>
                <a:sym typeface="Calibri"/>
              </a:rPr>
              <a:t> on, among the challenges encountered by the PH NCCC in implementing the NPOA are: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050" b="0" i="0" u="none" strike="noStrike" cap="none" baseline="0" dirty="0" smtClean="0">
              <a:solidFill>
                <a:schemeClr val="dk1"/>
              </a:solidFill>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50" b="0" i="0" u="none" strike="noStrike" cap="none" baseline="0" dirty="0" smtClean="0">
                <a:solidFill>
                  <a:schemeClr val="dk1"/>
                </a:solidFill>
                <a:uFillTx/>
                <a:latin typeface="Calibri"/>
                <a:ea typeface="Calibri"/>
                <a:cs typeface="Calibri"/>
                <a:sym typeface="Calibri"/>
              </a:rPr>
              <a:t>Specifically on institutional aspect: the change in leadership of government offices, including political dynamics both at the local and national level has a great impact on achieving the targets in NPOA.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050" b="0" i="0" u="none" strike="noStrike" cap="none" baseline="0" dirty="0" smtClean="0">
              <a:solidFill>
                <a:schemeClr val="dk1"/>
              </a:solidFill>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50" b="0" i="0" u="none" strike="noStrike" cap="none" baseline="0" dirty="0" smtClean="0">
                <a:solidFill>
                  <a:schemeClr val="dk1"/>
                </a:solidFill>
                <a:uFillTx/>
                <a:latin typeface="Calibri"/>
                <a:ea typeface="Calibri"/>
                <a:cs typeface="Calibri"/>
                <a:sym typeface="Calibri"/>
              </a:rPr>
              <a:t>Noting also that we need to lobby with the local chief executive the importance of conservation and environmental protection to gain their strong support on the sustainability of the programs  and/or projects.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050" b="0" i="0" u="none" strike="noStrike" cap="none" baseline="0" dirty="0" smtClean="0">
              <a:solidFill>
                <a:schemeClr val="dk1"/>
              </a:solidFill>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50" b="0" i="0" u="none" strike="noStrike" cap="none" baseline="0" dirty="0" smtClean="0">
                <a:solidFill>
                  <a:schemeClr val="dk1"/>
                </a:solidFill>
                <a:uFillTx/>
                <a:latin typeface="Calibri"/>
                <a:ea typeface="Calibri"/>
                <a:cs typeface="Calibri"/>
                <a:sym typeface="Calibri"/>
              </a:rPr>
              <a:t>We also identify as one of the challenges is the weak linkage between the academe and other research institutions with the government agencies in coming up with a an IEC materials/action/policy strategy that is backed up with science.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050" b="0" i="0" u="none" strike="noStrike" cap="none" baseline="0" dirty="0" smtClean="0">
              <a:solidFill>
                <a:schemeClr val="dk1"/>
              </a:solidFill>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50" b="0" i="0" u="none" strike="noStrike" cap="none" baseline="0" dirty="0" smtClean="0">
                <a:solidFill>
                  <a:schemeClr val="dk1"/>
                </a:solidFill>
                <a:uFillTx/>
                <a:latin typeface="Calibri"/>
                <a:ea typeface="Calibri"/>
                <a:cs typeface="Calibri"/>
                <a:sym typeface="Calibri"/>
              </a:rPr>
              <a:t>We have observed that donor driven programs must be converted into sustainable programs that promotes community ownership, and will manifests the needs of the community.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050" b="0" i="0" u="none" strike="noStrike" cap="none" baseline="0" dirty="0" smtClean="0">
              <a:solidFill>
                <a:schemeClr val="dk1"/>
              </a:solidFill>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050" b="0" i="0" u="none" strike="noStrike" cap="none" baseline="0" dirty="0" smtClean="0">
                <a:solidFill>
                  <a:schemeClr val="dk1"/>
                </a:solidFill>
                <a:uFillTx/>
                <a:latin typeface="Calibri"/>
                <a:ea typeface="Calibri"/>
                <a:cs typeface="Calibri"/>
                <a:sym typeface="Calibri"/>
              </a:rPr>
              <a:t>On socio economic: high poverty in some areas is really affecting the implementation of the activities.</a:t>
            </a:r>
          </a:p>
        </p:txBody>
      </p:sp>
      <p:sp>
        <p:nvSpPr>
          <p:cNvPr id="173" name="Google Shape;17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6818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smtClean="0"/>
              <a:t>To give you</a:t>
            </a:r>
            <a:r>
              <a:rPr lang="en-US" baseline="0" dirty="0" smtClean="0"/>
              <a:t> an idea on the content of the presentation, here is the outline:</a:t>
            </a:r>
          </a:p>
          <a:p>
            <a:endParaRPr lang="en-US" baseline="0" dirty="0" smtClean="0"/>
          </a:p>
          <a:p>
            <a:r>
              <a:rPr lang="en-US" baseline="0" dirty="0" smtClean="0"/>
              <a:t>First we would like to show you the member of the Philippine National CTI Coordinating Committee, to be followed by our progress towards CTI-CFF National Programs and the NPOA; constraints and challenges in the NPOA implementation, our national roadmap for 2020, and the potential regional programs of the NCCC.</a:t>
            </a:r>
            <a:endParaRPr lang="en-US" dirty="0" smtClean="0"/>
          </a:p>
          <a:p>
            <a:pPr marL="0" lvl="0" indent="0" algn="l" rtl="0">
              <a:spcBef>
                <a:spcPts val="0"/>
              </a:spcBef>
              <a:spcAft>
                <a:spcPts val="0"/>
              </a:spcAft>
              <a:buNone/>
            </a:pPr>
            <a:endParaRPr dirty="0">
              <a:uFillTx/>
            </a:endParaRPr>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uFillTx/>
              </a:rPr>
              <a:t>2</a:t>
            </a:fld>
            <a:endParaRPr>
              <a:uFillTx/>
            </a:endParaRPr>
          </a:p>
        </p:txBody>
      </p:sp>
    </p:spTree>
    <p:extLst>
      <p:ext uri="{BB962C8B-B14F-4D97-AF65-F5344CB8AC3E}">
        <p14:creationId xmlns:p14="http://schemas.microsoft.com/office/powerpoint/2010/main" val="22459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uFillTx/>
              </a:rPr>
              <a:t>Further,</a:t>
            </a:r>
            <a:r>
              <a:rPr lang="en-US" baseline="0" dirty="0" smtClean="0">
                <a:uFillTx/>
              </a:rPr>
              <a:t> on funding and investment: there is really an inadequate investment on communication strategies in strengthening Communication, Education and Public Awareness (CEPA) at the local level.</a:t>
            </a:r>
          </a:p>
          <a:p>
            <a:pPr marL="0" lvl="0" indent="0" algn="l" rtl="0">
              <a:spcBef>
                <a:spcPts val="0"/>
              </a:spcBef>
              <a:spcAft>
                <a:spcPts val="0"/>
              </a:spcAft>
              <a:buNone/>
            </a:pPr>
            <a:endParaRPr lang="en-US" baseline="0" dirty="0" smtClean="0">
              <a:uFillTx/>
            </a:endParaRPr>
          </a:p>
          <a:p>
            <a:pPr marL="0" lvl="0" indent="0" algn="l" rtl="0">
              <a:spcBef>
                <a:spcPts val="0"/>
              </a:spcBef>
              <a:spcAft>
                <a:spcPts val="0"/>
              </a:spcAft>
              <a:buNone/>
            </a:pPr>
            <a:r>
              <a:rPr lang="en-US" baseline="0" dirty="0" smtClean="0">
                <a:uFillTx/>
              </a:rPr>
              <a:t>There is also an insufficient funding on researches and on localization process. We also acknowledge that a sustainable financing for data gathering and field validation is really needed for the proper conduct of CEPA.</a:t>
            </a:r>
          </a:p>
          <a:p>
            <a:pPr marL="0" lvl="0" indent="0" algn="l" rtl="0">
              <a:spcBef>
                <a:spcPts val="0"/>
              </a:spcBef>
              <a:spcAft>
                <a:spcPts val="0"/>
              </a:spcAft>
              <a:buNone/>
            </a:pPr>
            <a:endParaRPr lang="en-US" baseline="0" dirty="0" smtClean="0">
              <a:uFillTx/>
            </a:endParaRPr>
          </a:p>
          <a:p>
            <a:pPr marL="0" lvl="0" indent="0" algn="l" rtl="0">
              <a:spcBef>
                <a:spcPts val="0"/>
              </a:spcBef>
              <a:spcAft>
                <a:spcPts val="0"/>
              </a:spcAft>
              <a:buNone/>
            </a:pPr>
            <a:r>
              <a:rPr lang="en-US" baseline="0" dirty="0" smtClean="0">
                <a:uFillTx/>
              </a:rPr>
              <a:t>We also noted that natural and anthropogenic disturbances can hinder the effective implementation of the programs/projects. Acknowledging also that pollution , habitat loss and extraction of resources contributes to the constraints in delivering the targets of NPOA.</a:t>
            </a:r>
          </a:p>
          <a:p>
            <a:pPr marL="0" lvl="0" indent="0" algn="l" rtl="0">
              <a:spcBef>
                <a:spcPts val="0"/>
              </a:spcBef>
              <a:spcAft>
                <a:spcPts val="0"/>
              </a:spcAft>
              <a:buNone/>
            </a:pPr>
            <a:endParaRPr lang="en-US" baseline="0" dirty="0" smtClean="0">
              <a:uFillTx/>
            </a:endParaRPr>
          </a:p>
          <a:p>
            <a:pPr marL="0" lvl="0" indent="0" algn="l" rtl="0">
              <a:spcBef>
                <a:spcPts val="0"/>
              </a:spcBef>
              <a:spcAft>
                <a:spcPts val="0"/>
              </a:spcAft>
              <a:buNone/>
            </a:pPr>
            <a:r>
              <a:rPr lang="en-US" dirty="0" smtClean="0">
                <a:uFillTx/>
              </a:rPr>
              <a:t>The government</a:t>
            </a:r>
            <a:r>
              <a:rPr lang="en-US" baseline="0" dirty="0" smtClean="0">
                <a:uFillTx/>
              </a:rPr>
              <a:t> agencies have their own methodologies and approaches in several activities. It is very important that these methodologies will be harmonized and standardized to ensure that the results/outputs are correct, reliable, and effective.</a:t>
            </a:r>
          </a:p>
          <a:p>
            <a:pPr marL="0" lvl="0" indent="0" algn="l" rtl="0">
              <a:spcBef>
                <a:spcPts val="0"/>
              </a:spcBef>
              <a:spcAft>
                <a:spcPts val="0"/>
              </a:spcAft>
              <a:buNone/>
            </a:pPr>
            <a:endParaRPr lang="en-US" baseline="0" dirty="0" smtClean="0">
              <a:uFillTx/>
            </a:endParaRPr>
          </a:p>
          <a:p>
            <a:pPr marL="0" lvl="0" indent="0" algn="l" rtl="0">
              <a:spcBef>
                <a:spcPts val="0"/>
              </a:spcBef>
              <a:spcAft>
                <a:spcPts val="0"/>
              </a:spcAft>
              <a:buNone/>
            </a:pPr>
            <a:r>
              <a:rPr lang="en-US" baseline="0" dirty="0" smtClean="0">
                <a:uFillTx/>
              </a:rPr>
              <a:t>Moreover, we also recognize that language barriers must be overcome in order to effectively communicate the message for better appreciation.</a:t>
            </a:r>
            <a:endParaRPr dirty="0">
              <a:uFillTx/>
            </a:endParaRPr>
          </a:p>
        </p:txBody>
      </p:sp>
      <p:sp>
        <p:nvSpPr>
          <p:cNvPr id="173" name="Google Shape;17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8745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uFillTx/>
              </a:rPr>
              <a:t>To move</a:t>
            </a:r>
            <a:r>
              <a:rPr lang="en-US" baseline="0" dirty="0" smtClean="0">
                <a:uFillTx/>
              </a:rPr>
              <a:t> forward, the PH NCC plans to conduct initial planning for NPOA version 2 now that the drafting of the RPOA 2.O is on going. We also plan to continue the management effectiveness assessments  and looking forward for an appropriate and standardized methodologies to be used. We also believe that vulnerability assessments are very important to be conducted in MPAs. We continue to support the implementation of the </a:t>
            </a:r>
            <a:r>
              <a:rPr lang="en-US" baseline="0" dirty="0" err="1" smtClean="0">
                <a:uFillTx/>
              </a:rPr>
              <a:t>FishRight</a:t>
            </a:r>
            <a:r>
              <a:rPr lang="en-US" baseline="0" dirty="0" smtClean="0">
                <a:uFillTx/>
              </a:rPr>
              <a:t> Program and the RA11038 and its IRR. We also plan to redirect the plans for West Philippine Sea on becoming an MPA Network instead of being a priority seascape.</a:t>
            </a:r>
          </a:p>
          <a:p>
            <a:pPr marL="0" lvl="0" indent="0" algn="l" rtl="0">
              <a:spcBef>
                <a:spcPts val="0"/>
              </a:spcBef>
              <a:spcAft>
                <a:spcPts val="0"/>
              </a:spcAft>
              <a:buNone/>
            </a:pPr>
            <a:endParaRPr lang="en-US" baseline="0" dirty="0" smtClean="0">
              <a:uFillTx/>
            </a:endParaRPr>
          </a:p>
          <a:p>
            <a:pPr marL="0" lvl="0" indent="0" algn="l" rtl="0">
              <a:spcBef>
                <a:spcPts val="0"/>
              </a:spcBef>
              <a:spcAft>
                <a:spcPts val="0"/>
              </a:spcAft>
              <a:buNone/>
            </a:pPr>
            <a:r>
              <a:rPr lang="en-US" baseline="0" dirty="0" smtClean="0">
                <a:uFillTx/>
              </a:rPr>
              <a:t>Also, we plan to continue the implementation of the National Search for outstanding coastal community to promote sustainable management of coastal resources and to provide incentives to the local government units. As such, we plan to roll out the management strategies of fisheries management areas.</a:t>
            </a:r>
          </a:p>
          <a:p>
            <a:pPr marL="0" lvl="0" indent="0" algn="l" rtl="0">
              <a:spcBef>
                <a:spcPts val="0"/>
              </a:spcBef>
              <a:spcAft>
                <a:spcPts val="0"/>
              </a:spcAft>
              <a:buNone/>
            </a:pPr>
            <a:endParaRPr lang="en-US" baseline="0" dirty="0">
              <a:uFillTx/>
            </a:endParaRPr>
          </a:p>
          <a:p>
            <a:pPr marL="0" lvl="0" indent="0" algn="l" rtl="0">
              <a:spcBef>
                <a:spcPts val="0"/>
              </a:spcBef>
              <a:spcAft>
                <a:spcPts val="0"/>
              </a:spcAft>
              <a:buNone/>
            </a:pPr>
            <a:r>
              <a:rPr lang="en-US" baseline="0" dirty="0" smtClean="0">
                <a:uFillTx/>
              </a:rPr>
              <a:t>Further, we plan to pursue the finalization of the Marine Litter National Plan of Action</a:t>
            </a:r>
          </a:p>
        </p:txBody>
      </p:sp>
      <p:sp>
        <p:nvSpPr>
          <p:cNvPr id="182" name="Google Shape;1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9150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uFillTx/>
              </a:rPr>
              <a:t>In</a:t>
            </a:r>
            <a:r>
              <a:rPr lang="en-US" baseline="0" dirty="0" smtClean="0">
                <a:uFillTx/>
              </a:rPr>
              <a:t> addition, we continue to implement the National Conservation Plan for Marine turtles and Dugong, same with Sharks and Rays National Plan of Action.</a:t>
            </a:r>
          </a:p>
          <a:p>
            <a:pPr marL="0" lvl="0" indent="0" algn="l" rtl="0">
              <a:spcBef>
                <a:spcPts val="0"/>
              </a:spcBef>
              <a:spcAft>
                <a:spcPts val="0"/>
              </a:spcAft>
              <a:buNone/>
            </a:pPr>
            <a:endParaRPr lang="en-US" baseline="0" dirty="0" smtClean="0">
              <a:uFillTx/>
            </a:endParaRPr>
          </a:p>
          <a:p>
            <a:pPr marL="0" lvl="0" indent="0" algn="l" rtl="0">
              <a:spcBef>
                <a:spcPts val="0"/>
              </a:spcBef>
              <a:spcAft>
                <a:spcPts val="0"/>
              </a:spcAft>
              <a:buNone/>
            </a:pPr>
            <a:r>
              <a:rPr lang="en-US" baseline="0" dirty="0" smtClean="0">
                <a:uFillTx/>
              </a:rPr>
              <a:t>We also plan to continue the conduct of NCC monthly meetings to promote active participation of the NCC members and provide venue for updating of NPOA implementation.</a:t>
            </a:r>
          </a:p>
          <a:p>
            <a:pPr marL="0" lvl="0" indent="0" algn="l" rtl="0">
              <a:spcBef>
                <a:spcPts val="0"/>
              </a:spcBef>
              <a:spcAft>
                <a:spcPts val="0"/>
              </a:spcAft>
              <a:buNone/>
            </a:pPr>
            <a:endParaRPr lang="en-US" baseline="0" dirty="0" smtClean="0">
              <a:uFillTx/>
            </a:endParaRPr>
          </a:p>
          <a:p>
            <a:pPr marL="0" lvl="0" indent="0" algn="l" rtl="0">
              <a:spcBef>
                <a:spcPts val="0"/>
              </a:spcBef>
              <a:spcAft>
                <a:spcPts val="0"/>
              </a:spcAft>
              <a:buNone/>
            </a:pPr>
            <a:r>
              <a:rPr lang="en-US" baseline="0" dirty="0" smtClean="0">
                <a:uFillTx/>
              </a:rPr>
              <a:t>We also look forward to actively participate in the different working group meetings, regional exchanges, the 16</a:t>
            </a:r>
            <a:r>
              <a:rPr lang="en-US" baseline="30000" dirty="0" smtClean="0">
                <a:uFillTx/>
              </a:rPr>
              <a:t>th</a:t>
            </a:r>
            <a:r>
              <a:rPr lang="en-US" baseline="0" dirty="0" smtClean="0">
                <a:uFillTx/>
              </a:rPr>
              <a:t> Senior Officials Meeting and the 8</a:t>
            </a:r>
            <a:r>
              <a:rPr lang="en-US" baseline="30000" dirty="0" smtClean="0">
                <a:uFillTx/>
              </a:rPr>
              <a:t>th</a:t>
            </a:r>
            <a:r>
              <a:rPr lang="en-US" baseline="0" dirty="0" smtClean="0">
                <a:uFillTx/>
              </a:rPr>
              <a:t> </a:t>
            </a:r>
            <a:r>
              <a:rPr lang="en-US" baseline="0" smtClean="0">
                <a:uFillTx/>
              </a:rPr>
              <a:t>Ministerial Meeting of CTI CFF.</a:t>
            </a:r>
            <a:endParaRPr dirty="0">
              <a:uFillTx/>
            </a:endParaRPr>
          </a:p>
        </p:txBody>
      </p:sp>
      <p:sp>
        <p:nvSpPr>
          <p:cNvPr id="182" name="Google Shape;1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6623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smtClean="0">
                <a:solidFill>
                  <a:schemeClr val="dk1"/>
                </a:solidFill>
                <a:uFillTx/>
                <a:latin typeface="Calibri"/>
                <a:ea typeface="Open Sans" panose="020B0606030504020204" pitchFamily="34" charset="0"/>
                <a:cs typeface="Open Sans" panose="020B0606030504020204" pitchFamily="34" charset="0"/>
                <a:sym typeface="Calibri"/>
              </a:rPr>
              <a:t>In</a:t>
            </a:r>
            <a:r>
              <a:rPr lang="en-US" sz="1200" b="0" i="0" u="none" strike="noStrike" cap="none" baseline="0" dirty="0" smtClean="0">
                <a:solidFill>
                  <a:schemeClr val="dk1"/>
                </a:solidFill>
                <a:uFillTx/>
                <a:latin typeface="Calibri"/>
                <a:ea typeface="Open Sans" panose="020B0606030504020204" pitchFamily="34" charset="0"/>
                <a:cs typeface="Open Sans" panose="020B0606030504020204" pitchFamily="34" charset="0"/>
                <a:sym typeface="Calibri"/>
              </a:rPr>
              <a:t> terms of potential regional program and support required, the Philippines acknowledged that there is a need for a capacity building on appropriate methodologies on scientific and management effectiveness for the NCCs and other key implementers of the NPOA.</a:t>
            </a:r>
          </a:p>
          <a:p>
            <a:pPr marL="0" lvl="0" indent="0" algn="l" rtl="0">
              <a:spcBef>
                <a:spcPts val="0"/>
              </a:spcBef>
              <a:spcAft>
                <a:spcPts val="0"/>
              </a:spcAft>
              <a:buNone/>
            </a:pPr>
            <a:endParaRPr lang="en-US" sz="1200" b="0" i="0" u="none" strike="noStrike" cap="none" baseline="0" dirty="0" smtClean="0">
              <a:solidFill>
                <a:schemeClr val="dk1"/>
              </a:solidFill>
              <a:uFillTx/>
              <a:latin typeface="Calibri"/>
              <a:sym typeface="Calibri"/>
            </a:endParaRPr>
          </a:p>
          <a:p>
            <a:pPr marL="0" lvl="0" indent="0" algn="l" rtl="0">
              <a:spcBef>
                <a:spcPts val="0"/>
              </a:spcBef>
              <a:spcAft>
                <a:spcPts val="0"/>
              </a:spcAft>
              <a:buNone/>
            </a:pPr>
            <a:r>
              <a:rPr lang="en-US" sz="1200" b="0" i="0" u="none" strike="noStrike" cap="none" baseline="0" dirty="0" smtClean="0">
                <a:solidFill>
                  <a:schemeClr val="dk1"/>
                </a:solidFill>
                <a:uFillTx/>
                <a:latin typeface="Calibri"/>
                <a:sym typeface="Calibri"/>
              </a:rPr>
              <a:t>Also, we hope to implement the Sulu-Sulawesi Seascape Sub-regional EAFM Plan and the Regional Strategic Action Plan to offer opportunities to further strengthen the regional collaboration and implementation of the RPOA/NPOA targets.</a:t>
            </a:r>
          </a:p>
          <a:p>
            <a:pPr marL="0" lvl="0" indent="0" algn="l" rtl="0">
              <a:spcBef>
                <a:spcPts val="0"/>
              </a:spcBef>
              <a:spcAft>
                <a:spcPts val="0"/>
              </a:spcAft>
              <a:buNone/>
            </a:pPr>
            <a:endParaRPr lang="en-US" sz="1200" b="0" i="0" u="none" strike="noStrike" cap="none" baseline="0" dirty="0" smtClean="0">
              <a:solidFill>
                <a:schemeClr val="dk1"/>
              </a:solidFill>
              <a:uFillTx/>
              <a:latin typeface="Calibri"/>
              <a:sym typeface="Calibri"/>
            </a:endParaRPr>
          </a:p>
          <a:p>
            <a:pPr marL="0" lvl="0" indent="0" algn="l" rtl="0">
              <a:spcBef>
                <a:spcPts val="0"/>
              </a:spcBef>
              <a:spcAft>
                <a:spcPts val="0"/>
              </a:spcAft>
              <a:buNone/>
            </a:pPr>
            <a:r>
              <a:rPr lang="en-US" sz="1200" b="0" i="0" u="none" strike="noStrike" cap="none" baseline="0" dirty="0" smtClean="0">
                <a:solidFill>
                  <a:schemeClr val="dk1"/>
                </a:solidFill>
                <a:uFillTx/>
                <a:latin typeface="Calibri"/>
                <a:sym typeface="Calibri"/>
              </a:rPr>
              <a:t>We would also like to mention that knowledge sharing on best practices regarding the institutional mechanism of other CT6 NCCs is also needed.</a:t>
            </a:r>
            <a:endParaRPr dirty="0">
              <a:uFillTx/>
            </a:endParaRPr>
          </a:p>
        </p:txBody>
      </p:sp>
      <p:sp>
        <p:nvSpPr>
          <p:cNvPr id="190" name="Google Shape;1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4689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uFillTx/>
              </a:rPr>
              <a:t>Thank you,</a:t>
            </a:r>
            <a:r>
              <a:rPr lang="en-US" baseline="0" dirty="0" smtClean="0">
                <a:uFillTx/>
              </a:rPr>
              <a:t> </a:t>
            </a:r>
            <a:r>
              <a:rPr lang="en-US" baseline="0" dirty="0" err="1" smtClean="0">
                <a:uFillTx/>
              </a:rPr>
              <a:t>terima</a:t>
            </a:r>
            <a:r>
              <a:rPr lang="en-US" baseline="0" dirty="0" smtClean="0">
                <a:uFillTx/>
              </a:rPr>
              <a:t> </a:t>
            </a:r>
            <a:r>
              <a:rPr lang="en-US" baseline="0" dirty="0" err="1" smtClean="0">
                <a:uFillTx/>
              </a:rPr>
              <a:t>kasih</a:t>
            </a:r>
            <a:r>
              <a:rPr lang="en-US" baseline="0" dirty="0" smtClean="0">
                <a:uFillTx/>
              </a:rPr>
              <a:t>, </a:t>
            </a:r>
            <a:r>
              <a:rPr lang="en-US" baseline="0" dirty="0" err="1" smtClean="0">
                <a:uFillTx/>
              </a:rPr>
              <a:t>maraming</a:t>
            </a:r>
            <a:r>
              <a:rPr lang="en-US" baseline="0" dirty="0" smtClean="0">
                <a:uFillTx/>
              </a:rPr>
              <a:t> </a:t>
            </a:r>
            <a:r>
              <a:rPr lang="en-US" baseline="0" dirty="0" err="1" smtClean="0">
                <a:uFillTx/>
              </a:rPr>
              <a:t>salamat</a:t>
            </a:r>
            <a:r>
              <a:rPr lang="en-US" baseline="0" dirty="0" smtClean="0">
                <a:uFillTx/>
              </a:rPr>
              <a:t>, </a:t>
            </a:r>
            <a:r>
              <a:rPr lang="en-US" baseline="0" dirty="0" err="1" smtClean="0">
                <a:uFillTx/>
              </a:rPr>
              <a:t>tagio</a:t>
            </a:r>
            <a:r>
              <a:rPr lang="en-US" baseline="0" dirty="0" smtClean="0">
                <a:uFillTx/>
              </a:rPr>
              <a:t> </a:t>
            </a:r>
            <a:r>
              <a:rPr lang="en-US" baseline="0" dirty="0" err="1" smtClean="0">
                <a:uFillTx/>
              </a:rPr>
              <a:t>tumas</a:t>
            </a:r>
            <a:r>
              <a:rPr lang="en-US" baseline="0" dirty="0" smtClean="0">
                <a:uFillTx/>
              </a:rPr>
              <a:t>, tank u, obrigado</a:t>
            </a:r>
            <a:endParaRPr dirty="0">
              <a:uFillTx/>
            </a:endParaRPr>
          </a:p>
        </p:txBody>
      </p:sp>
      <p:sp>
        <p:nvSpPr>
          <p:cNvPr id="214" name="Google Shape;21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1073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100" dirty="0" smtClean="0">
                <a:uFillTx/>
              </a:rPr>
              <a:t>The following are the members of the PH</a:t>
            </a:r>
            <a:r>
              <a:rPr lang="en-GB" sz="1100" baseline="0" dirty="0" smtClean="0">
                <a:uFillTx/>
              </a:rPr>
              <a:t> NCC:</a:t>
            </a:r>
          </a:p>
          <a:p>
            <a:pPr marL="540000" marR="0" lvl="1" indent="-323850" algn="l" rtl="0">
              <a:spcBef>
                <a:spcPts val="0"/>
              </a:spcBef>
              <a:spcAft>
                <a:spcPts val="0"/>
              </a:spcAft>
              <a:buClr>
                <a:schemeClr val="dk1"/>
              </a:buClr>
              <a:buSzPts val="2400"/>
              <a:buFont typeface="Belleza"/>
              <a:buChar char="•"/>
            </a:pPr>
            <a:r>
              <a:rPr lang="en-US" sz="1100" i="0" u="none" strike="noStrike" cap="none" dirty="0" smtClean="0">
                <a:solidFill>
                  <a:schemeClr val="dk1"/>
                </a:solidFill>
                <a:uFillTx/>
                <a:latin typeface="Belleza"/>
                <a:ea typeface="Belleza"/>
                <a:cs typeface="Belleza"/>
                <a:sym typeface="Belleza"/>
              </a:rPr>
              <a:t>Department of Environment and Natural-Biodiversity Management Bureau </a:t>
            </a:r>
          </a:p>
          <a:p>
            <a:pPr marL="540000" marR="0" lvl="1" indent="-323850" algn="l" rtl="0">
              <a:spcBef>
                <a:spcPts val="0"/>
              </a:spcBef>
              <a:spcAft>
                <a:spcPts val="0"/>
              </a:spcAft>
              <a:buClr>
                <a:schemeClr val="dk1"/>
              </a:buClr>
              <a:buSzPts val="2400"/>
              <a:buFont typeface="Belleza"/>
              <a:buChar char="•"/>
            </a:pPr>
            <a:r>
              <a:rPr lang="en-US" sz="1100" i="0" u="none" strike="noStrike" cap="none" dirty="0" smtClean="0">
                <a:solidFill>
                  <a:schemeClr val="dk1"/>
                </a:solidFill>
                <a:uFillTx/>
                <a:latin typeface="Belleza"/>
                <a:ea typeface="Belleza"/>
                <a:cs typeface="Belleza"/>
                <a:sym typeface="Belleza"/>
              </a:rPr>
              <a:t>Department of Agriculture-Bureau of Fisheries and Aquatic Resources</a:t>
            </a:r>
          </a:p>
          <a:p>
            <a:pPr marL="540000" marR="0" lvl="0" indent="-323850" algn="l" rtl="0">
              <a:spcBef>
                <a:spcPts val="0"/>
              </a:spcBef>
              <a:spcAft>
                <a:spcPts val="0"/>
              </a:spcAft>
              <a:buClr>
                <a:schemeClr val="dk1"/>
              </a:buClr>
              <a:buSzPts val="2400"/>
              <a:buFont typeface="Belleza"/>
              <a:buChar char="•"/>
            </a:pPr>
            <a:r>
              <a:rPr lang="en-US" sz="1100" dirty="0" smtClean="0">
                <a:solidFill>
                  <a:schemeClr val="dk1"/>
                </a:solidFill>
                <a:uFillTx/>
                <a:latin typeface="Belleza"/>
                <a:ea typeface="Belleza"/>
                <a:cs typeface="Belleza"/>
                <a:sym typeface="Belleza"/>
              </a:rPr>
              <a:t>Department of Foreign Affairs</a:t>
            </a:r>
            <a:endParaRPr lang="en-US" sz="1100" dirty="0" smtClean="0">
              <a:uFillTx/>
              <a:latin typeface="Belleza"/>
              <a:ea typeface="Belleza"/>
              <a:cs typeface="Belleza"/>
              <a:sym typeface="Belleza"/>
            </a:endParaRPr>
          </a:p>
          <a:p>
            <a:pPr marL="540000" marR="0" lvl="0" indent="-323850" algn="l" rtl="0">
              <a:spcBef>
                <a:spcPts val="0"/>
              </a:spcBef>
              <a:spcAft>
                <a:spcPts val="0"/>
              </a:spcAft>
              <a:buClr>
                <a:schemeClr val="dk1"/>
              </a:buClr>
              <a:buSzPts val="2400"/>
              <a:buFont typeface="Belleza"/>
              <a:buChar char="•"/>
            </a:pPr>
            <a:r>
              <a:rPr lang="en-US" sz="1100" dirty="0" smtClean="0">
                <a:solidFill>
                  <a:schemeClr val="dk1"/>
                </a:solidFill>
                <a:uFillTx/>
                <a:latin typeface="Belleza"/>
                <a:ea typeface="Belleza"/>
                <a:cs typeface="Belleza"/>
                <a:sym typeface="Belleza"/>
              </a:rPr>
              <a:t>Department of Finance</a:t>
            </a:r>
            <a:endParaRPr lang="en-US" sz="1100" dirty="0" smtClean="0">
              <a:uFillTx/>
              <a:latin typeface="Belleza"/>
              <a:ea typeface="Belleza"/>
              <a:cs typeface="Belleza"/>
              <a:sym typeface="Belleza"/>
            </a:endParaRPr>
          </a:p>
          <a:p>
            <a:pPr marL="540000" marR="0" lvl="0" indent="-323850" algn="l" rtl="0">
              <a:spcBef>
                <a:spcPts val="0"/>
              </a:spcBef>
              <a:spcAft>
                <a:spcPts val="0"/>
              </a:spcAft>
              <a:buClr>
                <a:schemeClr val="dk1"/>
              </a:buClr>
              <a:buSzPts val="2400"/>
              <a:buFont typeface="Belleza"/>
              <a:buChar char="•"/>
            </a:pPr>
            <a:r>
              <a:rPr lang="en-US" sz="1100" dirty="0" smtClean="0">
                <a:solidFill>
                  <a:schemeClr val="dk1"/>
                </a:solidFill>
                <a:uFillTx/>
                <a:latin typeface="Belleza"/>
                <a:ea typeface="Belleza"/>
                <a:cs typeface="Belleza"/>
                <a:sym typeface="Belleza"/>
              </a:rPr>
              <a:t>Department of Tourism</a:t>
            </a:r>
          </a:p>
          <a:p>
            <a:pPr marL="540000" marR="0" lvl="0" indent="-323850" algn="l" rtl="0">
              <a:spcBef>
                <a:spcPts val="0"/>
              </a:spcBef>
              <a:spcAft>
                <a:spcPts val="0"/>
              </a:spcAft>
              <a:buClr>
                <a:schemeClr val="dk1"/>
              </a:buClr>
              <a:buSzPts val="2400"/>
              <a:buFont typeface="Belleza"/>
              <a:buChar char="•"/>
            </a:pPr>
            <a:r>
              <a:rPr lang="en-US" sz="1100" dirty="0" smtClean="0">
                <a:solidFill>
                  <a:schemeClr val="dk1"/>
                </a:solidFill>
                <a:uFillTx/>
                <a:latin typeface="Belleza"/>
                <a:ea typeface="Belleza"/>
                <a:cs typeface="Belleza"/>
                <a:sym typeface="Belleza"/>
              </a:rPr>
              <a:t>Department of Interior and Local Government</a:t>
            </a:r>
          </a:p>
          <a:p>
            <a:pPr marL="540000" marR="0" lvl="0" indent="-323850" algn="l" rtl="0">
              <a:spcBef>
                <a:spcPts val="0"/>
              </a:spcBef>
              <a:spcAft>
                <a:spcPts val="0"/>
              </a:spcAft>
              <a:buClr>
                <a:schemeClr val="dk1"/>
              </a:buClr>
              <a:buSzPts val="2400"/>
              <a:buFont typeface="Belleza"/>
              <a:buChar char="•"/>
            </a:pPr>
            <a:r>
              <a:rPr lang="en-US" sz="1100" dirty="0" smtClean="0">
                <a:solidFill>
                  <a:schemeClr val="dk1"/>
                </a:solidFill>
                <a:uFillTx/>
                <a:latin typeface="Belleza"/>
                <a:ea typeface="Belleza"/>
                <a:cs typeface="Belleza"/>
                <a:sym typeface="Belleza"/>
              </a:rPr>
              <a:t>National Economic and Development Authority</a:t>
            </a:r>
            <a:endParaRPr lang="en-US" sz="1100" dirty="0" smtClean="0">
              <a:uFillTx/>
              <a:latin typeface="Belleza"/>
              <a:ea typeface="Belleza"/>
              <a:cs typeface="Belleza"/>
              <a:sym typeface="Belleza"/>
            </a:endParaRPr>
          </a:p>
          <a:p>
            <a:pPr marL="540000" marR="0" lvl="0" indent="-323850" algn="l" rtl="0">
              <a:spcBef>
                <a:spcPts val="0"/>
              </a:spcBef>
              <a:spcAft>
                <a:spcPts val="0"/>
              </a:spcAft>
              <a:buClr>
                <a:schemeClr val="dk1"/>
              </a:buClr>
              <a:buSzPts val="2400"/>
              <a:buFont typeface="Belleza"/>
              <a:buChar char="•"/>
            </a:pPr>
            <a:r>
              <a:rPr lang="en-US" sz="1100" dirty="0" smtClean="0">
                <a:solidFill>
                  <a:schemeClr val="dk1"/>
                </a:solidFill>
                <a:uFillTx/>
                <a:latin typeface="Belleza"/>
                <a:ea typeface="Belleza"/>
                <a:cs typeface="Belleza"/>
                <a:sym typeface="Belleza"/>
              </a:rPr>
              <a:t>Climate Change Commission</a:t>
            </a:r>
            <a:endParaRPr lang="en-US" sz="1100" dirty="0" smtClean="0">
              <a:uFillTx/>
              <a:latin typeface="Belleza"/>
              <a:ea typeface="Belleza"/>
              <a:cs typeface="Belleza"/>
              <a:sym typeface="Belleza"/>
            </a:endParaRPr>
          </a:p>
          <a:p>
            <a:pPr marL="540000" marR="0" lvl="0" indent="-323850" algn="l" rtl="0">
              <a:spcBef>
                <a:spcPts val="0"/>
              </a:spcBef>
              <a:spcAft>
                <a:spcPts val="0"/>
              </a:spcAft>
              <a:buClr>
                <a:schemeClr val="dk1"/>
              </a:buClr>
              <a:buSzPts val="2400"/>
              <a:buFont typeface="Belleza"/>
              <a:buChar char="•"/>
            </a:pPr>
            <a:r>
              <a:rPr lang="en-US" sz="1100" dirty="0" smtClean="0">
                <a:solidFill>
                  <a:schemeClr val="dk1"/>
                </a:solidFill>
                <a:uFillTx/>
                <a:latin typeface="Belleza"/>
                <a:ea typeface="Belleza"/>
                <a:cs typeface="Belleza"/>
                <a:sym typeface="Belleza"/>
              </a:rPr>
              <a:t>University of the Philippines – Marine Science Institute</a:t>
            </a:r>
            <a:endParaRPr lang="en-US" sz="1100" dirty="0" smtClean="0">
              <a:uFillTx/>
              <a:latin typeface="Belleza"/>
              <a:ea typeface="Belleza"/>
              <a:cs typeface="Belleza"/>
              <a:sym typeface="Belleza"/>
            </a:endParaRPr>
          </a:p>
          <a:p>
            <a:pPr marL="540000" marR="0" lvl="0" indent="-323850" algn="l" rtl="0">
              <a:spcBef>
                <a:spcPts val="0"/>
              </a:spcBef>
              <a:spcAft>
                <a:spcPts val="0"/>
              </a:spcAft>
              <a:buClr>
                <a:schemeClr val="dk1"/>
              </a:buClr>
              <a:buSzPts val="2400"/>
              <a:buFont typeface="Belleza"/>
              <a:buChar char="•"/>
            </a:pPr>
            <a:r>
              <a:rPr lang="en-US" sz="1100" dirty="0" smtClean="0">
                <a:solidFill>
                  <a:schemeClr val="dk1"/>
                </a:solidFill>
                <a:uFillTx/>
                <a:latin typeface="Belleza"/>
                <a:ea typeface="Belleza"/>
                <a:cs typeface="Belleza"/>
                <a:sym typeface="Belleza"/>
              </a:rPr>
              <a:t>Conservation International Philippines</a:t>
            </a:r>
            <a:endParaRPr lang="en-US" sz="1100" dirty="0" smtClean="0">
              <a:uFillTx/>
              <a:latin typeface="Belleza"/>
              <a:ea typeface="Belleza"/>
              <a:cs typeface="Belleza"/>
              <a:sym typeface="Belleza"/>
            </a:endParaRPr>
          </a:p>
          <a:p>
            <a:pPr marL="540000" marR="0" lvl="0" indent="-323850" algn="l" rtl="0">
              <a:spcBef>
                <a:spcPts val="0"/>
              </a:spcBef>
              <a:spcAft>
                <a:spcPts val="0"/>
              </a:spcAft>
              <a:buClr>
                <a:schemeClr val="dk1"/>
              </a:buClr>
              <a:buSzPts val="2400"/>
              <a:buFont typeface="Belleza"/>
              <a:buChar char="•"/>
            </a:pPr>
            <a:r>
              <a:rPr lang="en-US" sz="1100" dirty="0" smtClean="0">
                <a:solidFill>
                  <a:schemeClr val="dk1"/>
                </a:solidFill>
                <a:uFillTx/>
                <a:latin typeface="Belleza"/>
                <a:ea typeface="Belleza"/>
                <a:cs typeface="Belleza"/>
                <a:sym typeface="Belleza"/>
              </a:rPr>
              <a:t>World Wide Fund for Nature Philippines</a:t>
            </a:r>
            <a:endParaRPr lang="en-US" sz="1100" dirty="0" smtClean="0">
              <a:uFillTx/>
              <a:latin typeface="Belleza"/>
              <a:ea typeface="Belleza"/>
              <a:cs typeface="Belleza"/>
              <a:sym typeface="Belleza"/>
            </a:endParaRPr>
          </a:p>
          <a:p>
            <a:pPr marL="0" lvl="0" indent="0" algn="l" rtl="0">
              <a:spcBef>
                <a:spcPts val="0"/>
              </a:spcBef>
              <a:spcAft>
                <a:spcPts val="0"/>
              </a:spcAft>
              <a:buNone/>
            </a:pPr>
            <a:endParaRPr lang="en-GB" sz="1100" baseline="0" dirty="0" smtClean="0">
              <a:uFillTx/>
            </a:endParaRPr>
          </a:p>
          <a:p>
            <a:pPr marL="0" lvl="0" indent="0" algn="l" rtl="0">
              <a:spcBef>
                <a:spcPts val="0"/>
              </a:spcBef>
              <a:spcAft>
                <a:spcPts val="0"/>
              </a:spcAft>
              <a:buNone/>
            </a:pPr>
            <a:r>
              <a:rPr lang="en-GB" sz="1100" dirty="0" smtClean="0">
                <a:uFillTx/>
              </a:rPr>
              <a:t>The </a:t>
            </a:r>
            <a:r>
              <a:rPr lang="en-GB" sz="1100" baseline="0" dirty="0" smtClean="0">
                <a:uFillTx/>
              </a:rPr>
              <a:t>PH NCCC is being chaired by the DENR (spell-out) and co-chaired by the DA-BFAR. The rest of the agencies and organizations sit on the different working groups of CTI CFF.</a:t>
            </a:r>
            <a:endParaRPr lang="en-GB" sz="1100" dirty="0" smtClean="0">
              <a:uFillTx/>
            </a:endParaRPr>
          </a:p>
          <a:p>
            <a:pPr marL="0" lvl="0" indent="0" algn="l" rtl="0">
              <a:spcBef>
                <a:spcPts val="0"/>
              </a:spcBef>
              <a:spcAft>
                <a:spcPts val="0"/>
              </a:spcAft>
              <a:buNone/>
            </a:pPr>
            <a:endParaRPr lang="en-GB" sz="1100" dirty="0" smtClean="0">
              <a:uFillTx/>
            </a:endParaRPr>
          </a:p>
          <a:p>
            <a:pPr marL="0" lvl="0" indent="0" algn="l" rtl="0">
              <a:spcBef>
                <a:spcPts val="0"/>
              </a:spcBef>
              <a:spcAft>
                <a:spcPts val="0"/>
              </a:spcAft>
              <a:buNone/>
            </a:pPr>
            <a:endParaRPr lang="en-GB" sz="1100" dirty="0" smtClean="0">
              <a:uFillTx/>
            </a:endParaRPr>
          </a:p>
          <a:p>
            <a:pPr marL="0" lvl="0" indent="0" algn="l" rtl="0">
              <a:spcBef>
                <a:spcPts val="0"/>
              </a:spcBef>
              <a:spcAft>
                <a:spcPts val="0"/>
              </a:spcAft>
              <a:buNone/>
            </a:pPr>
            <a:endParaRPr sz="1100" dirty="0">
              <a:uFillTx/>
            </a:endParaRPr>
          </a:p>
        </p:txBody>
      </p:sp>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8785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our representatives for the different working groups. For Seascapes and MPA: </a:t>
            </a:r>
            <a:r>
              <a:rPr lang="en-US" baseline="0" dirty="0" err="1" smtClean="0"/>
              <a:t>Asec</a:t>
            </a:r>
            <a:r>
              <a:rPr lang="en-US" baseline="0" dirty="0" smtClean="0"/>
              <a:t> Ricardo Calderon of the DENR-BMB, for EAFM: Undersecretary Eduardo </a:t>
            </a:r>
            <a:r>
              <a:rPr lang="en-US" baseline="0" dirty="0" err="1" smtClean="0"/>
              <a:t>Gongona</a:t>
            </a:r>
            <a:r>
              <a:rPr lang="en-US" baseline="0" dirty="0" smtClean="0"/>
              <a:t> of the DA-BFAR, and for the CCA: Commissioner Noel Antonio </a:t>
            </a:r>
            <a:r>
              <a:rPr lang="en-US" baseline="0" dirty="0" err="1" smtClean="0"/>
              <a:t>Gaeran</a:t>
            </a:r>
            <a:r>
              <a:rPr lang="en-US" baseline="0" dirty="0" smtClean="0"/>
              <a:t> of the Climate Change Commission.</a:t>
            </a:r>
            <a:endParaRPr lang="en-US" dirty="0"/>
          </a:p>
        </p:txBody>
      </p:sp>
      <p:sp>
        <p:nvSpPr>
          <p:cNvPr id="4" name="Slide Number Placeholder 3"/>
          <p:cNvSpPr>
            <a:spLocks noGrp="1"/>
          </p:cNvSpPr>
          <p:nvPr>
            <p:ph type="sldNum" sz="quarter" idx="10"/>
          </p:nvPr>
        </p:nvSpPr>
        <p:spPr/>
        <p:txBody>
          <a:bodyPr/>
          <a:lstStyle/>
          <a:p>
            <a:fld id="{1B4DE175-C44F-4CF2-8362-4F675DFFD8E8}" type="slidenum">
              <a:rPr lang="en-US" smtClean="0"/>
              <a:t>4</a:t>
            </a:fld>
            <a:endParaRPr lang="en-US"/>
          </a:p>
        </p:txBody>
      </p:sp>
    </p:spTree>
    <p:extLst>
      <p:ext uri="{BB962C8B-B14F-4D97-AF65-F5344CB8AC3E}">
        <p14:creationId xmlns:p14="http://schemas.microsoft.com/office/powerpoint/2010/main" val="3736709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for the Governance Working Group, representatives will be coming from the DENR-BMB, the DENR Finance Management Service, the Department of Interior and Local Government, and the</a:t>
            </a:r>
            <a:r>
              <a:rPr lang="en-US" baseline="0" dirty="0" smtClean="0"/>
              <a:t> University of the Philippines Marine Science Institute.</a:t>
            </a:r>
            <a:endParaRPr lang="en-US" dirty="0"/>
          </a:p>
        </p:txBody>
      </p:sp>
      <p:sp>
        <p:nvSpPr>
          <p:cNvPr id="4" name="Slide Number Placeholder 3"/>
          <p:cNvSpPr>
            <a:spLocks noGrp="1"/>
          </p:cNvSpPr>
          <p:nvPr>
            <p:ph type="sldNum" sz="quarter" idx="10"/>
          </p:nvPr>
        </p:nvSpPr>
        <p:spPr/>
        <p:txBody>
          <a:bodyPr/>
          <a:lstStyle/>
          <a:p>
            <a:fld id="{1B4DE175-C44F-4CF2-8362-4F675DFFD8E8}" type="slidenum">
              <a:rPr lang="en-US" smtClean="0"/>
              <a:t>5</a:t>
            </a:fld>
            <a:endParaRPr lang="en-US"/>
          </a:p>
        </p:txBody>
      </p:sp>
    </p:spTree>
    <p:extLst>
      <p:ext uri="{BB962C8B-B14F-4D97-AF65-F5344CB8AC3E}">
        <p14:creationId xmlns:p14="http://schemas.microsoft.com/office/powerpoint/2010/main" val="1321850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4DE175-C44F-4CF2-8362-4F675DFFD8E8}" type="slidenum">
              <a:rPr lang="en-US" smtClean="0"/>
              <a:t>6</a:t>
            </a:fld>
            <a:endParaRPr lang="en-US"/>
          </a:p>
        </p:txBody>
      </p:sp>
    </p:spTree>
    <p:extLst>
      <p:ext uri="{BB962C8B-B14F-4D97-AF65-F5344CB8AC3E}">
        <p14:creationId xmlns:p14="http://schemas.microsoft.com/office/powerpoint/2010/main" val="1535843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uFillTx/>
              </a:defRPr>
            </a:pPr>
            <a:r>
              <a:rPr lang="en-US" sz="1100" b="0" i="0" u="none" strike="noStrike" cap="none" dirty="0" smtClean="0">
                <a:solidFill>
                  <a:schemeClr val="tx1"/>
                </a:solidFill>
                <a:uFillTx/>
                <a:latin typeface="Calibri"/>
                <a:ea typeface="Calibri"/>
                <a:cs typeface="Calibri"/>
                <a:sym typeface="Calibri"/>
              </a:rPr>
              <a:t>Moving</a:t>
            </a:r>
            <a:r>
              <a:rPr lang="en-US" sz="1100" b="0" i="0" u="none" strike="noStrike" cap="none" baseline="0" dirty="0" smtClean="0">
                <a:solidFill>
                  <a:schemeClr val="tx1"/>
                </a:solidFill>
                <a:uFillTx/>
                <a:latin typeface="Calibri"/>
                <a:ea typeface="Calibri"/>
                <a:cs typeface="Calibri"/>
                <a:sym typeface="Calibri"/>
              </a:rPr>
              <a:t> on to the progress and achievements which was implemented through the CTI CFF National Programs, the Philippines is currently in preparation for the implementation of the South China Sea Project or the COBSEA Project and </a:t>
            </a:r>
            <a:r>
              <a:rPr lang="en-US" sz="1100" baseline="0" dirty="0" smtClean="0">
                <a:solidFill>
                  <a:schemeClr val="tx1"/>
                </a:solidFill>
                <a:latin typeface="Signika"/>
                <a:ea typeface="Signika"/>
                <a:cs typeface="Signika"/>
                <a:sym typeface="Signika"/>
              </a:rPr>
              <a:t>the </a:t>
            </a:r>
            <a:r>
              <a:rPr lang="en-US" sz="1100" baseline="0" dirty="0" err="1" smtClean="0">
                <a:solidFill>
                  <a:schemeClr val="tx1"/>
                </a:solidFill>
                <a:latin typeface="Signika"/>
                <a:ea typeface="Signika"/>
                <a:cs typeface="Signika"/>
                <a:sym typeface="Signika"/>
              </a:rPr>
              <a:t>ProCoast</a:t>
            </a:r>
            <a:r>
              <a:rPr lang="en-US" sz="1100" baseline="0" dirty="0" smtClean="0">
                <a:solidFill>
                  <a:schemeClr val="tx1"/>
                </a:solidFill>
                <a:latin typeface="Signika"/>
                <a:ea typeface="Signika"/>
                <a:cs typeface="Signika"/>
                <a:sym typeface="Signika"/>
              </a:rPr>
              <a:t> Project which aims for a s</a:t>
            </a:r>
            <a:r>
              <a:rPr lang="en-US" sz="1100" dirty="0" smtClean="0">
                <a:solidFill>
                  <a:schemeClr val="tx1"/>
                </a:solidFill>
                <a:uFillTx/>
                <a:latin typeface="Belleza" pitchFamily="2" charset="0"/>
                <a:ea typeface="Belleza"/>
                <a:cs typeface="Belleza"/>
                <a:sym typeface="Belleza"/>
              </a:rPr>
              <a:t>ustainable coastal protection through biodiversity conservation in coastal ecosystems affected by typhoons in the Philippines.</a:t>
            </a:r>
            <a:r>
              <a:rPr lang="en-US" sz="1100" baseline="0" dirty="0" smtClean="0">
                <a:solidFill>
                  <a:schemeClr val="tx1"/>
                </a:solidFill>
                <a:uFillTx/>
                <a:latin typeface="Belleza" pitchFamily="2" charset="0"/>
                <a:ea typeface="Belleza"/>
                <a:cs typeface="Belleza"/>
                <a:sym typeface="Calibri"/>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uFillTx/>
              </a:defRPr>
            </a:pPr>
            <a:endParaRPr lang="en-US" sz="1100" baseline="0" dirty="0" smtClean="0">
              <a:solidFill>
                <a:schemeClr val="tx1"/>
              </a:solidFill>
              <a:uFillTx/>
              <a:latin typeface="Belleza" pitchFamily="2" charset="0"/>
              <a:ea typeface="Signika"/>
              <a:cs typeface="Signika"/>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uFillTx/>
              </a:defRPr>
            </a:pPr>
            <a:r>
              <a:rPr lang="en-US" sz="1100" baseline="0" dirty="0" smtClean="0">
                <a:solidFill>
                  <a:schemeClr val="tx1"/>
                </a:solidFill>
                <a:latin typeface="Signika"/>
                <a:ea typeface="Signika"/>
                <a:cs typeface="Signika"/>
                <a:sym typeface="Signika"/>
              </a:rPr>
              <a:t>We are also implementing </a:t>
            </a:r>
            <a:r>
              <a:rPr lang="en-US" sz="1100" baseline="0" dirty="0" err="1" smtClean="0">
                <a:solidFill>
                  <a:schemeClr val="tx1"/>
                </a:solidFill>
                <a:latin typeface="Signika"/>
                <a:ea typeface="Signika"/>
                <a:cs typeface="Signika"/>
                <a:sym typeface="Signika"/>
              </a:rPr>
              <a:t>SmartSeas</a:t>
            </a:r>
            <a:r>
              <a:rPr lang="en-US" sz="1100" baseline="0" dirty="0" smtClean="0">
                <a:solidFill>
                  <a:schemeClr val="tx1"/>
                </a:solidFill>
                <a:latin typeface="Signika"/>
                <a:ea typeface="Signika"/>
                <a:cs typeface="Signika"/>
                <a:sym typeface="Signika"/>
              </a:rPr>
              <a:t> Project which also aims to establish MPAs and MPANs to reduce threats in coastal and marine ecosystems.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uFillTx/>
              </a:defRPr>
            </a:pPr>
            <a:endParaRPr lang="en-US" sz="1100" baseline="0" dirty="0" smtClean="0">
              <a:solidFill>
                <a:schemeClr val="tx1"/>
              </a:solidFill>
              <a:latin typeface="Signika"/>
              <a:ea typeface="Signika"/>
              <a:cs typeface="Signika"/>
              <a:sym typeface="Signik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uFillTx/>
              </a:defRPr>
            </a:pPr>
            <a:r>
              <a:rPr lang="en-US" sz="1100" b="0" i="0" u="none" strike="noStrike" cap="none" baseline="0" dirty="0" smtClean="0">
                <a:solidFill>
                  <a:schemeClr val="tx1"/>
                </a:solidFill>
                <a:uFillTx/>
                <a:latin typeface="Calibri"/>
                <a:ea typeface="Calibri"/>
                <a:cs typeface="Calibri"/>
                <a:sym typeface="Calibri"/>
              </a:rPr>
              <a:t>The Coastal and Marine Ecosystem’s Management Program is being implemented by the DENR to </a:t>
            </a:r>
            <a:r>
              <a:rPr lang="en-US" sz="1100" dirty="0" smtClean="0">
                <a:solidFill>
                  <a:schemeClr val="tx1"/>
                </a:solidFill>
                <a:latin typeface="Signika"/>
                <a:ea typeface="Signika"/>
                <a:cs typeface="Signika"/>
                <a:sym typeface="Signika"/>
              </a:rPr>
              <a:t>effectively reduce</a:t>
            </a:r>
            <a:r>
              <a:rPr lang="en-US" sz="1100" baseline="0" dirty="0" smtClean="0">
                <a:solidFill>
                  <a:schemeClr val="tx1"/>
                </a:solidFill>
                <a:latin typeface="Signika"/>
                <a:ea typeface="Signika"/>
                <a:cs typeface="Signika"/>
                <a:sym typeface="Signika"/>
              </a:rPr>
              <a:t> </a:t>
            </a:r>
            <a:r>
              <a:rPr lang="en-US" sz="1100" dirty="0" smtClean="0">
                <a:solidFill>
                  <a:schemeClr val="tx1"/>
                </a:solidFill>
                <a:latin typeface="Signika"/>
                <a:ea typeface="Signika"/>
                <a:cs typeface="Signika"/>
                <a:sym typeface="Signika"/>
              </a:rPr>
              <a:t>the drivers and pressures on coastal and marine ecosystems and improve</a:t>
            </a:r>
            <a:r>
              <a:rPr lang="en-US" sz="1100" baseline="0" dirty="0" smtClean="0">
                <a:solidFill>
                  <a:schemeClr val="tx1"/>
                </a:solidFill>
                <a:latin typeface="Signika"/>
                <a:ea typeface="Signika"/>
                <a:cs typeface="Signika"/>
                <a:sym typeface="Signika"/>
              </a:rPr>
              <a:t> the ecosystems condition.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uFillTx/>
              </a:defRPr>
            </a:pPr>
            <a:endParaRPr lang="en-US" sz="1100" baseline="0" dirty="0" smtClean="0">
              <a:solidFill>
                <a:schemeClr val="tx1"/>
              </a:solidFill>
              <a:latin typeface="Signika"/>
              <a:ea typeface="Signika"/>
              <a:cs typeface="Signika"/>
              <a:sym typeface="Signik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uFillTx/>
              </a:defRPr>
            </a:pPr>
            <a:r>
              <a:rPr lang="en-US" sz="1100" baseline="0" dirty="0" smtClean="0">
                <a:solidFill>
                  <a:schemeClr val="tx1"/>
                </a:solidFill>
                <a:latin typeface="Signika"/>
                <a:ea typeface="Signika"/>
                <a:cs typeface="Signika"/>
                <a:sym typeface="Signika"/>
              </a:rPr>
              <a:t>Moreover, Philippines is very supportive in the finalization of the Sulu-Sulawesi Seascape Sub-Regional EAFM Plan and Regional Strategic Action Plan and looking forward to its implementation in the coming years.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uFillTx/>
              </a:defRPr>
            </a:pPr>
            <a:endParaRPr lang="en-US" sz="1100" b="0" i="0" u="none" strike="noStrike" cap="none" baseline="0" dirty="0" smtClean="0">
              <a:solidFill>
                <a:schemeClr val="tx1"/>
              </a:solidFill>
              <a:uFillTx/>
              <a:latin typeface="Signika"/>
              <a:ea typeface="Open Sans" panose="020B0606030504020204" pitchFamily="34" charset="0"/>
              <a:cs typeface="Open Sans" panose="020B0606030504020204" pitchFamily="34" charset="0"/>
              <a:sym typeface="Signik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uFillTx/>
              </a:defRPr>
            </a:pPr>
            <a:r>
              <a:rPr lang="en-US" sz="1100" b="0" i="0" u="none" strike="noStrike" cap="none" baseline="0" dirty="0" smtClean="0">
                <a:solidFill>
                  <a:schemeClr val="tx1"/>
                </a:solidFill>
                <a:uFillTx/>
                <a:latin typeface="Signika"/>
                <a:ea typeface="Open Sans" panose="020B0606030504020204" pitchFamily="34" charset="0"/>
                <a:cs typeface="Open Sans" panose="020B0606030504020204" pitchFamily="34" charset="0"/>
                <a:sym typeface="Signika"/>
              </a:rPr>
              <a:t>Further, we have supported the conduct of Seascapes, EAFM, and CCA Working Group Meetings this year.</a:t>
            </a:r>
            <a:endParaRPr lang="en-MY" sz="1100" b="0" i="0" u="none" strike="noStrike" cap="none" dirty="0" smtClean="0">
              <a:solidFill>
                <a:schemeClr val="tx1"/>
              </a:solidFill>
              <a:uFillTx/>
              <a:latin typeface="Calibri"/>
              <a:ea typeface="Open Sans" panose="020B0606030504020204" pitchFamily="34" charset="0"/>
              <a:cs typeface="Open Sans" panose="020B060603050402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defRPr>
                <a:uFillTx/>
              </a:defRPr>
            </a:pPr>
            <a:endParaRPr lang="en-US" sz="1100" b="1" dirty="0" smtClean="0">
              <a:solidFill>
                <a:schemeClr val="tx1"/>
              </a:solidFill>
              <a:uFillTx/>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defRPr>
                <a:uFillTx/>
              </a:defRPr>
            </a:pPr>
            <a:endParaRPr lang="en-US" sz="1100" b="1" dirty="0" smtClean="0">
              <a:solidFill>
                <a:schemeClr val="tx1"/>
              </a:solidFill>
              <a:uFillTx/>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defRPr>
                <a:uFillTx/>
              </a:defRPr>
            </a:pPr>
            <a:endParaRPr lang="en-US" sz="1100" b="1" dirty="0" smtClean="0">
              <a:solidFill>
                <a:schemeClr val="tx1"/>
              </a:solidFill>
              <a:uFillTx/>
            </a:endParaRPr>
          </a:p>
          <a:p>
            <a:pPr marL="0" lvl="0" indent="0" algn="l" rtl="0">
              <a:spcBef>
                <a:spcPts val="0"/>
              </a:spcBef>
              <a:spcAft>
                <a:spcPts val="0"/>
              </a:spcAft>
              <a:buNone/>
            </a:pPr>
            <a:endParaRPr sz="1100" dirty="0">
              <a:solidFill>
                <a:schemeClr val="tx1"/>
              </a:solidFill>
              <a:uFillTx/>
            </a:endParaRPr>
          </a:p>
        </p:txBody>
      </p:sp>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6727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PH" sz="1000" dirty="0" smtClean="0">
                <a:uFillTx/>
              </a:rPr>
              <a:t>For Goal 1 which is on Seascapes, after</a:t>
            </a:r>
            <a:r>
              <a:rPr lang="en-PH" sz="1000" baseline="0" dirty="0" smtClean="0">
                <a:uFillTx/>
              </a:rPr>
              <a:t> the finalization of the e-NIPAS IRR this year, we were implementing it and allocated budget for its activities. </a:t>
            </a:r>
          </a:p>
          <a:p>
            <a:pPr marL="0" lvl="0" indent="0" algn="l" rtl="0">
              <a:spcBef>
                <a:spcPts val="0"/>
              </a:spcBef>
              <a:spcAft>
                <a:spcPts val="0"/>
              </a:spcAft>
              <a:buNone/>
            </a:pPr>
            <a:endParaRPr lang="en-PH" sz="1000" baseline="0" dirty="0" smtClean="0">
              <a:uFillTx/>
            </a:endParaRPr>
          </a:p>
          <a:p>
            <a:pPr marL="0" lvl="0" indent="0" algn="l" rtl="0">
              <a:spcBef>
                <a:spcPts val="0"/>
              </a:spcBef>
              <a:spcAft>
                <a:spcPts val="0"/>
              </a:spcAft>
              <a:buNone/>
            </a:pPr>
            <a:r>
              <a:rPr lang="en-PH" sz="1000" baseline="0" dirty="0" smtClean="0">
                <a:uFillTx/>
              </a:rPr>
              <a:t>To support one of the priority seascapes of the PH which is the West Philippine Sea, there were already researches and forums conducted by the experts and scientists for the WPS to establish baseline data for program/policy recommendation. </a:t>
            </a:r>
          </a:p>
          <a:p>
            <a:pPr marL="0" lvl="0" indent="0" algn="l" rtl="0">
              <a:spcBef>
                <a:spcPts val="0"/>
              </a:spcBef>
              <a:spcAft>
                <a:spcPts val="0"/>
              </a:spcAft>
              <a:buNone/>
            </a:pPr>
            <a:endParaRPr lang="en-PH" sz="1000" baseline="0" dirty="0" smtClean="0">
              <a:uFillTx/>
            </a:endParaRPr>
          </a:p>
          <a:p>
            <a:pPr marL="0" lvl="0" indent="0" algn="l" rtl="0">
              <a:spcBef>
                <a:spcPts val="0"/>
              </a:spcBef>
              <a:spcAft>
                <a:spcPts val="0"/>
              </a:spcAft>
              <a:buNone/>
            </a:pPr>
            <a:r>
              <a:rPr lang="en-PH" sz="1000" baseline="0" dirty="0" smtClean="0">
                <a:uFillTx/>
              </a:rPr>
              <a:t>Also, we have developed the management plan of the newly discovered protected area, the Philippine Rise. </a:t>
            </a:r>
          </a:p>
          <a:p>
            <a:pPr marL="0" lvl="0" indent="0" algn="l" rtl="0">
              <a:spcBef>
                <a:spcPts val="0"/>
              </a:spcBef>
              <a:spcAft>
                <a:spcPts val="0"/>
              </a:spcAft>
              <a:buNone/>
            </a:pPr>
            <a:endParaRPr lang="en-PH" sz="1000" baseline="0" dirty="0" smtClean="0">
              <a:uFillTx/>
            </a:endParaRPr>
          </a:p>
          <a:p>
            <a:pPr marL="0" lvl="0" indent="0" algn="l" rtl="0">
              <a:spcBef>
                <a:spcPts val="0"/>
              </a:spcBef>
              <a:spcAft>
                <a:spcPts val="0"/>
              </a:spcAft>
              <a:buNone/>
            </a:pPr>
            <a:r>
              <a:rPr lang="en-PH" sz="1000" baseline="0" dirty="0" smtClean="0">
                <a:uFillTx/>
              </a:rPr>
              <a:t>We also mainstreamed the activities undertaken during the implementation of the Sulu-Sulawesi Seascape Project to our national programs. </a:t>
            </a:r>
          </a:p>
          <a:p>
            <a:pPr marL="0" lvl="0" indent="0" algn="l" rtl="0">
              <a:spcBef>
                <a:spcPts val="0"/>
              </a:spcBef>
              <a:spcAft>
                <a:spcPts val="0"/>
              </a:spcAft>
              <a:buNone/>
            </a:pPr>
            <a:endParaRPr lang="en-PH" sz="1000" baseline="0" dirty="0" smtClean="0">
              <a:uFillTx/>
            </a:endParaRPr>
          </a:p>
          <a:p>
            <a:pPr marL="0" lvl="0" indent="0" algn="l" rtl="0">
              <a:spcBef>
                <a:spcPts val="0"/>
              </a:spcBef>
              <a:spcAft>
                <a:spcPts val="0"/>
              </a:spcAft>
              <a:buNone/>
            </a:pPr>
            <a:r>
              <a:rPr lang="en-PH" sz="1000" baseline="0" dirty="0" smtClean="0">
                <a:uFillTx/>
              </a:rPr>
              <a:t>Also, we have conducted the National Marine Summit on October 29-30 this year with a theme, achieving a sustainable socio-ec</a:t>
            </a:r>
            <a:r>
              <a:rPr lang="en-PH" sz="1000" dirty="0" smtClean="0">
                <a:uFillTx/>
              </a:rPr>
              <a:t>onomic </a:t>
            </a:r>
            <a:r>
              <a:rPr lang="en-PH" sz="1000" dirty="0">
                <a:uFillTx/>
              </a:rPr>
              <a:t>Growth and National </a:t>
            </a:r>
            <a:r>
              <a:rPr lang="en-PH" sz="1000" dirty="0" smtClean="0">
                <a:uFillTx/>
              </a:rPr>
              <a:t>Security. </a:t>
            </a:r>
          </a:p>
          <a:p>
            <a:pPr marL="0" lvl="0" indent="0" algn="l" rtl="0">
              <a:spcBef>
                <a:spcPts val="0"/>
              </a:spcBef>
              <a:spcAft>
                <a:spcPts val="0"/>
              </a:spcAft>
              <a:buNone/>
            </a:pPr>
            <a:endParaRPr lang="en-PH" sz="1000" dirty="0" smtClean="0">
              <a:uFillTx/>
            </a:endParaRPr>
          </a:p>
          <a:p>
            <a:pPr marL="0" lvl="0" indent="0" algn="l" rtl="0">
              <a:spcBef>
                <a:spcPts val="0"/>
              </a:spcBef>
              <a:spcAft>
                <a:spcPts val="0"/>
              </a:spcAft>
              <a:buNone/>
            </a:pPr>
            <a:r>
              <a:rPr lang="en-PH" sz="1000" baseline="0" dirty="0" smtClean="0">
                <a:uFillTx/>
              </a:rPr>
              <a:t>We continue to implement the UNEP-SEAFDEC </a:t>
            </a:r>
            <a:r>
              <a:rPr lang="en-PH" sz="1000" baseline="0" dirty="0" err="1" smtClean="0">
                <a:uFillTx/>
              </a:rPr>
              <a:t>Refugia</a:t>
            </a:r>
            <a:r>
              <a:rPr lang="en-PH" sz="1000" baseline="0" dirty="0" smtClean="0">
                <a:uFillTx/>
              </a:rPr>
              <a:t> and West Pacific East Asia Project.</a:t>
            </a:r>
          </a:p>
          <a:p>
            <a:pPr marL="0" lvl="0" indent="0" algn="l" rtl="0">
              <a:spcBef>
                <a:spcPts val="0"/>
              </a:spcBef>
              <a:spcAft>
                <a:spcPts val="0"/>
              </a:spcAft>
              <a:buNone/>
            </a:pPr>
            <a:endParaRPr lang="en-PH" sz="1000" baseline="0" dirty="0" smtClean="0">
              <a:uFillTx/>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PH" sz="1000" baseline="0" dirty="0" smtClean="0">
                <a:uFillTx/>
              </a:rPr>
              <a:t>Lastly, </a:t>
            </a:r>
            <a:r>
              <a:rPr lang="en-GB" sz="1000" baseline="0" dirty="0" smtClean="0">
                <a:uFillTx/>
              </a:rPr>
              <a:t>there are on-going d</a:t>
            </a:r>
            <a:r>
              <a:rPr lang="en-GB" sz="1000" dirty="0" smtClean="0">
                <a:uFillTx/>
              </a:rPr>
              <a:t>iscussions on the transfer of the management of PAs and other natural resources under the political jurisdiction of </a:t>
            </a:r>
            <a:r>
              <a:rPr lang="en-GB" sz="1000" dirty="0" err="1" smtClean="0">
                <a:uFillTx/>
              </a:rPr>
              <a:t>Bangsamoro</a:t>
            </a:r>
            <a:r>
              <a:rPr lang="en-GB" sz="1000" dirty="0" smtClean="0">
                <a:uFillTx/>
              </a:rPr>
              <a:t> Autonomous</a:t>
            </a:r>
            <a:r>
              <a:rPr lang="en-GB" sz="1000" baseline="0" dirty="0" smtClean="0">
                <a:uFillTx/>
              </a:rPr>
              <a:t> </a:t>
            </a:r>
            <a:r>
              <a:rPr lang="en-GB" sz="1000" dirty="0" smtClean="0">
                <a:uFillTx/>
              </a:rPr>
              <a:t>Region for Muslim Mindanao pursuant to Article XIII, Section 9 of the </a:t>
            </a:r>
            <a:r>
              <a:rPr lang="en-GB" sz="1000" dirty="0" err="1" smtClean="0">
                <a:uFillTx/>
              </a:rPr>
              <a:t>Bangsamoro</a:t>
            </a:r>
            <a:r>
              <a:rPr lang="en-GB" sz="1000" dirty="0" smtClean="0">
                <a:uFillTx/>
              </a:rPr>
              <a:t> Organic Law.</a:t>
            </a:r>
          </a:p>
          <a:p>
            <a:pPr marL="0" lvl="0" indent="0" algn="l" rtl="0">
              <a:spcBef>
                <a:spcPts val="0"/>
              </a:spcBef>
              <a:spcAft>
                <a:spcPts val="0"/>
              </a:spcAft>
              <a:buNone/>
            </a:pPr>
            <a:endParaRPr sz="1000" dirty="0">
              <a:uFillTx/>
            </a:endParaRPr>
          </a:p>
        </p:txBody>
      </p:sp>
      <p:sp>
        <p:nvSpPr>
          <p:cNvPr id="119" name="Google Shape;11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2475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sz="1000" baseline="0" dirty="0" smtClean="0">
                <a:uFillTx/>
              </a:rPr>
              <a:t>Moving on to the next goal which is EAFM, we were able to establish Fisheries Management areas covering all Phil waters, FMA is  </a:t>
            </a:r>
            <a:r>
              <a:rPr lang="en-GB" sz="1000" baseline="0" dirty="0">
                <a:uFillTx/>
              </a:rPr>
              <a:t>an area designated/delineated for fisheries resource </a:t>
            </a:r>
            <a:r>
              <a:rPr lang="en-GB" sz="1000" baseline="0" dirty="0" smtClean="0">
                <a:uFillTx/>
              </a:rPr>
              <a:t>management. </a:t>
            </a:r>
          </a:p>
          <a:p>
            <a:pPr marL="0" lvl="0" indent="0" algn="l" rtl="0">
              <a:spcBef>
                <a:spcPts val="0"/>
              </a:spcBef>
              <a:spcAft>
                <a:spcPts val="0"/>
              </a:spcAft>
              <a:buNone/>
            </a:pPr>
            <a:endParaRPr lang="en-GB" sz="1000" baseline="0" dirty="0" smtClean="0">
              <a:uFillTx/>
            </a:endParaRPr>
          </a:p>
          <a:p>
            <a:pPr marL="0" lvl="0" indent="0" algn="l" rtl="0">
              <a:spcBef>
                <a:spcPts val="0"/>
              </a:spcBef>
              <a:spcAft>
                <a:spcPts val="0"/>
              </a:spcAft>
              <a:buNone/>
            </a:pPr>
            <a:r>
              <a:rPr lang="en-GB" sz="1000" baseline="0" dirty="0" smtClean="0">
                <a:uFillTx/>
              </a:rPr>
              <a:t>We are continuously implementing the Biodiversity Friendly Enterprises and SAADP for livelihood provision to the </a:t>
            </a:r>
            <a:r>
              <a:rPr lang="en-GB" sz="1000" baseline="0" dirty="0" err="1" smtClean="0">
                <a:uFillTx/>
              </a:rPr>
              <a:t>fisherfolks</a:t>
            </a:r>
            <a:r>
              <a:rPr lang="en-GB" sz="1000" baseline="0" dirty="0" smtClean="0">
                <a:uFillTx/>
              </a:rPr>
              <a:t> and local communities, examples of these livelihoods are </a:t>
            </a:r>
            <a:r>
              <a:rPr lang="en-GB" sz="1000" baseline="0" dirty="0">
                <a:uFillTx/>
              </a:rPr>
              <a:t>municipal fishing gear/paraphernalia distribution, fingerlings/seed stocks distribution, post-harvest equipment distribution with a total beneficiaries of 200,000 </a:t>
            </a:r>
            <a:r>
              <a:rPr lang="en-GB" sz="1000" baseline="0" dirty="0" err="1">
                <a:uFillTx/>
              </a:rPr>
              <a:t>fisherfolks</a:t>
            </a:r>
            <a:r>
              <a:rPr lang="en-GB" sz="1000" baseline="0" dirty="0">
                <a:uFillTx/>
              </a:rPr>
              <a:t> this </a:t>
            </a:r>
            <a:r>
              <a:rPr lang="en-GB" sz="1000" baseline="0" dirty="0" smtClean="0">
                <a:uFillTx/>
              </a:rPr>
              <a:t>2019.i</a:t>
            </a:r>
          </a:p>
          <a:p>
            <a:pPr marL="0" lvl="0" indent="0" algn="l" rtl="0">
              <a:spcBef>
                <a:spcPts val="0"/>
              </a:spcBef>
              <a:spcAft>
                <a:spcPts val="0"/>
              </a:spcAft>
              <a:buNone/>
            </a:pPr>
            <a:endParaRPr lang="en-GB" sz="1000" baseline="0" dirty="0" smtClean="0">
              <a:uFillTx/>
            </a:endParaRPr>
          </a:p>
          <a:p>
            <a:pPr marL="0" lvl="0" indent="0" algn="l" rtl="0">
              <a:spcBef>
                <a:spcPts val="0"/>
              </a:spcBef>
              <a:spcAft>
                <a:spcPts val="0"/>
              </a:spcAft>
              <a:buNone/>
            </a:pPr>
            <a:r>
              <a:rPr lang="en-GB" sz="1000" baseline="0" dirty="0" smtClean="0">
                <a:uFillTx/>
              </a:rPr>
              <a:t>In order to involve different stakeholders on the policy/program development we are conducting summits, conferences, consultations, </a:t>
            </a:r>
            <a:r>
              <a:rPr lang="en-GB" sz="1000" baseline="0" dirty="0" err="1" smtClean="0">
                <a:uFillTx/>
              </a:rPr>
              <a:t>etc</a:t>
            </a:r>
            <a:r>
              <a:rPr lang="en-GB" sz="1000" baseline="0" dirty="0" smtClean="0">
                <a:uFillTx/>
              </a:rPr>
              <a:t> which focuses on high valued commodities such as, sardines, tuna, shrimp, milkfish and tilapia. </a:t>
            </a:r>
          </a:p>
          <a:p>
            <a:pPr marL="0" lvl="0" indent="0" algn="l" rtl="0">
              <a:spcBef>
                <a:spcPts val="0"/>
              </a:spcBef>
              <a:spcAft>
                <a:spcPts val="0"/>
              </a:spcAft>
              <a:buNone/>
            </a:pPr>
            <a:endParaRPr lang="en-GB" sz="1000" baseline="0" dirty="0" smtClean="0">
              <a:uFillTx/>
            </a:endParaRPr>
          </a:p>
          <a:p>
            <a:pPr marL="0" lvl="0" indent="0" algn="l" rtl="0">
              <a:spcBef>
                <a:spcPts val="0"/>
              </a:spcBef>
              <a:spcAft>
                <a:spcPts val="0"/>
              </a:spcAft>
              <a:buNone/>
            </a:pPr>
            <a:r>
              <a:rPr lang="en-GB" sz="1000" baseline="0" dirty="0" smtClean="0">
                <a:uFillTx/>
              </a:rPr>
              <a:t>As one of the highlights this year, the BFAR also conducted the Fisheries Summit which aims </a:t>
            </a:r>
            <a:r>
              <a:rPr lang="en-GB" sz="1000" baseline="0" dirty="0">
                <a:uFillTx/>
              </a:rPr>
              <a:t>to redirect the programs and activities of BFAR to incorporate new </a:t>
            </a:r>
            <a:r>
              <a:rPr lang="en-GB" sz="1000" baseline="0" dirty="0" smtClean="0">
                <a:uFillTx/>
              </a:rPr>
              <a:t>paradigms of the new administration </a:t>
            </a:r>
            <a:r>
              <a:rPr lang="en-GB" sz="1000" baseline="0" dirty="0">
                <a:uFillTx/>
              </a:rPr>
              <a:t>i.e., modernization, industrialization, farm consolidation, export promotion, roadmap development, infrastructure development, higher budget and investments, and legislative support</a:t>
            </a:r>
            <a:r>
              <a:rPr lang="en-GB" sz="1000" baseline="0" dirty="0" smtClean="0">
                <a:uFillTx/>
              </a:rPr>
              <a:t>. </a:t>
            </a:r>
          </a:p>
          <a:p>
            <a:pPr marL="0" lvl="0" indent="0" algn="l" rtl="0">
              <a:spcBef>
                <a:spcPts val="0"/>
              </a:spcBef>
              <a:spcAft>
                <a:spcPts val="0"/>
              </a:spcAft>
              <a:buNone/>
            </a:pPr>
            <a:endParaRPr lang="en-GB" sz="1000" baseline="0" dirty="0" smtClean="0">
              <a:uFillTx/>
            </a:endParaRPr>
          </a:p>
          <a:p>
            <a:pPr marL="0" lvl="0" indent="0" algn="l" rtl="0">
              <a:spcBef>
                <a:spcPts val="0"/>
              </a:spcBef>
              <a:spcAft>
                <a:spcPts val="0"/>
              </a:spcAft>
              <a:buNone/>
            </a:pPr>
            <a:r>
              <a:rPr lang="en-GB" sz="1000" baseline="0" dirty="0" smtClean="0">
                <a:uFillTx/>
              </a:rPr>
              <a:t>Moreover, there is already a draft of the guidelines on the delineation of municipalities with offshore islands.</a:t>
            </a:r>
            <a:endParaRPr lang="en-GB" sz="1000" baseline="0" dirty="0">
              <a:uFillTx/>
            </a:endParaRPr>
          </a:p>
          <a:p>
            <a:pPr marL="0" lvl="0" indent="0" algn="l" rtl="0">
              <a:spcBef>
                <a:spcPts val="0"/>
              </a:spcBef>
              <a:spcAft>
                <a:spcPts val="0"/>
              </a:spcAft>
              <a:buNone/>
            </a:pPr>
            <a:endParaRPr sz="1000" dirty="0">
              <a:uFillTx/>
            </a:endParaRPr>
          </a:p>
        </p:txBody>
      </p:sp>
      <p:sp>
        <p:nvSpPr>
          <p:cNvPr id="128" name="Google Shape;12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799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uFillTx/>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uFillTx/>
              </a:defRPr>
            </a:lvl1pPr>
            <a:lvl2pPr lvl="1" algn="ctr">
              <a:lnSpc>
                <a:spcPct val="90000"/>
              </a:lnSpc>
              <a:spcBef>
                <a:spcPts val="500"/>
              </a:spcBef>
              <a:spcAft>
                <a:spcPts val="0"/>
              </a:spcAft>
              <a:buClr>
                <a:schemeClr val="dk1"/>
              </a:buClr>
              <a:buSzPts val="2000"/>
              <a:buNone/>
              <a:defRPr sz="2000">
                <a:uFillTx/>
              </a:defRPr>
            </a:lvl2pPr>
            <a:lvl3pPr lvl="2" algn="ctr">
              <a:lnSpc>
                <a:spcPct val="90000"/>
              </a:lnSpc>
              <a:spcBef>
                <a:spcPts val="500"/>
              </a:spcBef>
              <a:spcAft>
                <a:spcPts val="0"/>
              </a:spcAft>
              <a:buClr>
                <a:schemeClr val="dk1"/>
              </a:buClr>
              <a:buSzPts val="1800"/>
              <a:buNone/>
              <a:defRPr sz="1800">
                <a:uFillTx/>
              </a:defRPr>
            </a:lvl3pPr>
            <a:lvl4pPr lvl="3" algn="ctr">
              <a:lnSpc>
                <a:spcPct val="90000"/>
              </a:lnSpc>
              <a:spcBef>
                <a:spcPts val="500"/>
              </a:spcBef>
              <a:spcAft>
                <a:spcPts val="0"/>
              </a:spcAft>
              <a:buClr>
                <a:schemeClr val="dk1"/>
              </a:buClr>
              <a:buSzPts val="1600"/>
              <a:buNone/>
              <a:defRPr sz="1600">
                <a:uFillTx/>
              </a:defRPr>
            </a:lvl4pPr>
            <a:lvl5pPr lvl="4" algn="ctr">
              <a:lnSpc>
                <a:spcPct val="90000"/>
              </a:lnSpc>
              <a:spcBef>
                <a:spcPts val="500"/>
              </a:spcBef>
              <a:spcAft>
                <a:spcPts val="0"/>
              </a:spcAft>
              <a:buClr>
                <a:schemeClr val="dk1"/>
              </a:buClr>
              <a:buSzPts val="1600"/>
              <a:buNone/>
              <a:defRPr sz="1600">
                <a:uFillTx/>
              </a:defRPr>
            </a:lvl5pPr>
            <a:lvl6pPr lvl="5" algn="ctr">
              <a:lnSpc>
                <a:spcPct val="90000"/>
              </a:lnSpc>
              <a:spcBef>
                <a:spcPts val="500"/>
              </a:spcBef>
              <a:spcAft>
                <a:spcPts val="0"/>
              </a:spcAft>
              <a:buClr>
                <a:schemeClr val="dk1"/>
              </a:buClr>
              <a:buSzPts val="1600"/>
              <a:buNone/>
              <a:defRPr sz="1600">
                <a:uFillTx/>
              </a:defRPr>
            </a:lvl6pPr>
            <a:lvl7pPr lvl="6" algn="ctr">
              <a:lnSpc>
                <a:spcPct val="90000"/>
              </a:lnSpc>
              <a:spcBef>
                <a:spcPts val="500"/>
              </a:spcBef>
              <a:spcAft>
                <a:spcPts val="0"/>
              </a:spcAft>
              <a:buClr>
                <a:schemeClr val="dk1"/>
              </a:buClr>
              <a:buSzPts val="1600"/>
              <a:buNone/>
              <a:defRPr sz="1600">
                <a:uFillTx/>
              </a:defRPr>
            </a:lvl7pPr>
            <a:lvl8pPr lvl="7" algn="ctr">
              <a:lnSpc>
                <a:spcPct val="90000"/>
              </a:lnSpc>
              <a:spcBef>
                <a:spcPts val="500"/>
              </a:spcBef>
              <a:spcAft>
                <a:spcPts val="0"/>
              </a:spcAft>
              <a:buClr>
                <a:schemeClr val="dk1"/>
              </a:buClr>
              <a:buSzPts val="1600"/>
              <a:buNone/>
              <a:defRPr sz="1600">
                <a:uFillTx/>
              </a:defRPr>
            </a:lvl8pPr>
            <a:lvl9pPr lvl="8" algn="ctr">
              <a:lnSpc>
                <a:spcPct val="90000"/>
              </a:lnSpc>
              <a:spcBef>
                <a:spcPts val="500"/>
              </a:spcBef>
              <a:spcAft>
                <a:spcPts val="0"/>
              </a:spcAft>
              <a:buClr>
                <a:schemeClr val="dk1"/>
              </a:buClr>
              <a:buSzPts val="1600"/>
              <a:buNone/>
              <a:defRPr sz="1600">
                <a:uFillTx/>
              </a:defRPr>
            </a:lvl9pPr>
          </a:lstStyle>
          <a:p>
            <a:endParaRPr>
              <a:uFillTx/>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pPr marL="0" lvl="0" indent="0" algn="r" rtl="0">
              <a:spcBef>
                <a:spcPts val="0"/>
              </a:spcBef>
              <a:spcAft>
                <a:spcPts val="0"/>
              </a:spcAft>
              <a:buNone/>
            </a:pPr>
            <a:fld id="{00000000-1234-1234-1234-123412341234}" type="slidenum">
              <a:rPr lang="en-GB">
                <a:uFillTx/>
              </a:rPr>
              <a:t>‹#›</a:t>
            </a:fld>
            <a:endParaRPr>
              <a:uFillTx/>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uFillTx/>
            </a:endParaRPr>
          </a:p>
        </p:txBody>
      </p:sp>
      <p:sp>
        <p:nvSpPr>
          <p:cNvPr id="74" name="Google Shape;74;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uFillTx/>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pPr marL="0" lvl="0" indent="0" algn="r" rtl="0">
              <a:spcBef>
                <a:spcPts val="0"/>
              </a:spcBef>
              <a:spcAft>
                <a:spcPts val="0"/>
              </a:spcAft>
              <a:buNone/>
            </a:pPr>
            <a:fld id="{00000000-1234-1234-1234-123412341234}" type="slidenum">
              <a:rPr lang="en-GB">
                <a:uFillTx/>
              </a:rPr>
              <a:t>‹#›</a:t>
            </a:fld>
            <a:endParaRPr>
              <a:uFillTx/>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_TITLE_AND_VERTICAL_TEXT">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uFillTx/>
            </a:endParaRPr>
          </a:p>
        </p:txBody>
      </p:sp>
      <p:sp>
        <p:nvSpPr>
          <p:cNvPr id="80" name="Google Shape;80;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uFillTx/>
            </a:endParaRPr>
          </a:p>
        </p:txBody>
      </p:sp>
      <p:sp>
        <p:nvSpPr>
          <p:cNvPr id="81" name="Google Shape;8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82" name="Google Shape;8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83" name="Google Shape;8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pPr marL="0" lvl="0" indent="0" algn="r" rtl="0">
              <a:spcBef>
                <a:spcPts val="0"/>
              </a:spcBef>
              <a:spcAft>
                <a:spcPts val="0"/>
              </a:spcAft>
              <a:buNone/>
            </a:pPr>
            <a:fld id="{00000000-1234-1234-1234-123412341234}" type="slidenum">
              <a:rPr lang="en-GB">
                <a:uFillTx/>
              </a:rPr>
              <a:t>‹#›</a:t>
            </a:fld>
            <a:endParaRPr>
              <a:uFillTx/>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OBJECT">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uFillTx/>
            </a:endParaRPr>
          </a:p>
        </p:txBody>
      </p:sp>
      <p:sp>
        <p:nvSpPr>
          <p:cNvPr id="23" name="Google Shape;23;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uFillTx/>
            </a:endParaRPr>
          </a:p>
        </p:txBody>
      </p:sp>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pPr marL="0" lvl="0" indent="0" algn="r" rtl="0">
              <a:spcBef>
                <a:spcPts val="0"/>
              </a:spcBef>
              <a:spcAft>
                <a:spcPts val="0"/>
              </a:spcAft>
              <a:buNone/>
            </a:pPr>
            <a:fld id="{00000000-1234-1234-1234-123412341234}" type="slidenum">
              <a:rPr lang="en-GB">
                <a:uFillTx/>
              </a:rPr>
              <a:t>‹#›</a:t>
            </a:fld>
            <a:endParaRPr>
              <a:uFillTx/>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_HEADER">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uFillTx/>
            </a:endParaRPr>
          </a:p>
        </p:txBody>
      </p:sp>
      <p:sp>
        <p:nvSpPr>
          <p:cNvPr id="29" name="Google Shape;29;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uFillTx/>
              </a:defRPr>
            </a:lvl1pPr>
            <a:lvl2pPr marL="914400" lvl="1" indent="-228600" algn="l">
              <a:lnSpc>
                <a:spcPct val="90000"/>
              </a:lnSpc>
              <a:spcBef>
                <a:spcPts val="500"/>
              </a:spcBef>
              <a:spcAft>
                <a:spcPts val="0"/>
              </a:spcAft>
              <a:buClr>
                <a:srgbClr val="888888"/>
              </a:buClr>
              <a:buSzPts val="2000"/>
              <a:buNone/>
              <a:defRPr sz="2000">
                <a:solidFill>
                  <a:srgbClr val="888888"/>
                </a:solidFill>
                <a:uFillTx/>
              </a:defRPr>
            </a:lvl2pPr>
            <a:lvl3pPr marL="1371600" lvl="2" indent="-228600" algn="l">
              <a:lnSpc>
                <a:spcPct val="90000"/>
              </a:lnSpc>
              <a:spcBef>
                <a:spcPts val="500"/>
              </a:spcBef>
              <a:spcAft>
                <a:spcPts val="0"/>
              </a:spcAft>
              <a:buClr>
                <a:srgbClr val="888888"/>
              </a:buClr>
              <a:buSzPts val="1800"/>
              <a:buNone/>
              <a:defRPr sz="1800">
                <a:solidFill>
                  <a:srgbClr val="888888"/>
                </a:solidFill>
                <a:uFillTx/>
              </a:defRPr>
            </a:lvl3pPr>
            <a:lvl4pPr marL="1828800" lvl="3" indent="-228600" algn="l">
              <a:lnSpc>
                <a:spcPct val="90000"/>
              </a:lnSpc>
              <a:spcBef>
                <a:spcPts val="500"/>
              </a:spcBef>
              <a:spcAft>
                <a:spcPts val="0"/>
              </a:spcAft>
              <a:buClr>
                <a:srgbClr val="888888"/>
              </a:buClr>
              <a:buSzPts val="1600"/>
              <a:buNone/>
              <a:defRPr sz="1600">
                <a:solidFill>
                  <a:srgbClr val="888888"/>
                </a:solidFill>
                <a:uFillTx/>
              </a:defRPr>
            </a:lvl4pPr>
            <a:lvl5pPr marL="2286000" lvl="4" indent="-228600" algn="l">
              <a:lnSpc>
                <a:spcPct val="90000"/>
              </a:lnSpc>
              <a:spcBef>
                <a:spcPts val="500"/>
              </a:spcBef>
              <a:spcAft>
                <a:spcPts val="0"/>
              </a:spcAft>
              <a:buClr>
                <a:srgbClr val="888888"/>
              </a:buClr>
              <a:buSzPts val="1600"/>
              <a:buNone/>
              <a:defRPr sz="1600">
                <a:solidFill>
                  <a:srgbClr val="888888"/>
                </a:solidFill>
                <a:uFillTx/>
              </a:defRPr>
            </a:lvl5pPr>
            <a:lvl6pPr marL="2743200" lvl="5" indent="-228600" algn="l">
              <a:lnSpc>
                <a:spcPct val="90000"/>
              </a:lnSpc>
              <a:spcBef>
                <a:spcPts val="500"/>
              </a:spcBef>
              <a:spcAft>
                <a:spcPts val="0"/>
              </a:spcAft>
              <a:buClr>
                <a:srgbClr val="888888"/>
              </a:buClr>
              <a:buSzPts val="1600"/>
              <a:buNone/>
              <a:defRPr sz="1600">
                <a:solidFill>
                  <a:srgbClr val="888888"/>
                </a:solidFill>
                <a:uFillTx/>
              </a:defRPr>
            </a:lvl6pPr>
            <a:lvl7pPr marL="3200400" lvl="6" indent="-228600" algn="l">
              <a:lnSpc>
                <a:spcPct val="90000"/>
              </a:lnSpc>
              <a:spcBef>
                <a:spcPts val="500"/>
              </a:spcBef>
              <a:spcAft>
                <a:spcPts val="0"/>
              </a:spcAft>
              <a:buClr>
                <a:srgbClr val="888888"/>
              </a:buClr>
              <a:buSzPts val="1600"/>
              <a:buNone/>
              <a:defRPr sz="1600">
                <a:solidFill>
                  <a:srgbClr val="888888"/>
                </a:solidFill>
                <a:uFillTx/>
              </a:defRPr>
            </a:lvl7pPr>
            <a:lvl8pPr marL="3657600" lvl="7" indent="-228600" algn="l">
              <a:lnSpc>
                <a:spcPct val="90000"/>
              </a:lnSpc>
              <a:spcBef>
                <a:spcPts val="500"/>
              </a:spcBef>
              <a:spcAft>
                <a:spcPts val="0"/>
              </a:spcAft>
              <a:buClr>
                <a:srgbClr val="888888"/>
              </a:buClr>
              <a:buSzPts val="1600"/>
              <a:buNone/>
              <a:defRPr sz="1600">
                <a:solidFill>
                  <a:srgbClr val="888888"/>
                </a:solidFill>
                <a:uFillTx/>
              </a:defRPr>
            </a:lvl8pPr>
            <a:lvl9pPr marL="4114800" lvl="8" indent="-228600" algn="l">
              <a:lnSpc>
                <a:spcPct val="90000"/>
              </a:lnSpc>
              <a:spcBef>
                <a:spcPts val="500"/>
              </a:spcBef>
              <a:spcAft>
                <a:spcPts val="0"/>
              </a:spcAft>
              <a:buClr>
                <a:srgbClr val="888888"/>
              </a:buClr>
              <a:buSzPts val="1600"/>
              <a:buNone/>
              <a:defRPr sz="1600">
                <a:solidFill>
                  <a:srgbClr val="888888"/>
                </a:solidFill>
                <a:uFillTx/>
              </a:defRPr>
            </a:lvl9pPr>
          </a:lstStyle>
          <a:p>
            <a:endParaRPr>
              <a:uFillTx/>
            </a:endParaRPr>
          </a:p>
        </p:txBody>
      </p:sp>
      <p:sp>
        <p:nvSpPr>
          <p:cNvPr id="30" name="Google Shape;3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31" name="Google Shape;3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32" name="Google Shape;3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pPr marL="0" lvl="0" indent="0" algn="r" rtl="0">
              <a:spcBef>
                <a:spcPts val="0"/>
              </a:spcBef>
              <a:spcAft>
                <a:spcPts val="0"/>
              </a:spcAft>
              <a:buNone/>
            </a:pPr>
            <a:fld id="{00000000-1234-1234-1234-123412341234}" type="slidenum">
              <a:rPr lang="en-GB">
                <a:uFillTx/>
              </a:rPr>
              <a:t>‹#›</a:t>
            </a:fld>
            <a:endParaRPr>
              <a:uFillTx/>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_OBJECTS">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uFillTx/>
            </a:endParaRPr>
          </a:p>
        </p:txBody>
      </p:sp>
      <p:sp>
        <p:nvSpPr>
          <p:cNvPr id="35" name="Google Shape;35;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uFillTx/>
            </a:endParaRPr>
          </a:p>
        </p:txBody>
      </p:sp>
      <p:sp>
        <p:nvSpPr>
          <p:cNvPr id="36" name="Google Shape;36;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uFillTx/>
            </a:endParaRPr>
          </a:p>
        </p:txBody>
      </p:sp>
      <p:sp>
        <p:nvSpPr>
          <p:cNvPr id="37" name="Google Shape;3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38" name="Google Shape;3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39" name="Google Shape;3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pPr marL="0" lvl="0" indent="0" algn="r" rtl="0">
              <a:spcBef>
                <a:spcPts val="0"/>
              </a:spcBef>
              <a:spcAft>
                <a:spcPts val="0"/>
              </a:spcAft>
              <a:buNone/>
            </a:pPr>
            <a:fld id="{00000000-1234-1234-1234-123412341234}" type="slidenum">
              <a:rPr lang="en-GB">
                <a:uFillTx/>
              </a:rPr>
              <a:t>‹#›</a:t>
            </a:fld>
            <a:endParaRPr>
              <a:uFillTx/>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TWO_OBJECTS_WITH_TEXT">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uFillTx/>
            </a:endParaRPr>
          </a:p>
        </p:txBody>
      </p:sp>
      <p:sp>
        <p:nvSpPr>
          <p:cNvPr id="42" name="Google Shape;42;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uFillTx/>
              </a:defRPr>
            </a:lvl1pPr>
            <a:lvl2pPr marL="914400" lvl="1" indent="-228600" algn="l">
              <a:lnSpc>
                <a:spcPct val="90000"/>
              </a:lnSpc>
              <a:spcBef>
                <a:spcPts val="500"/>
              </a:spcBef>
              <a:spcAft>
                <a:spcPts val="0"/>
              </a:spcAft>
              <a:buClr>
                <a:schemeClr val="dk1"/>
              </a:buClr>
              <a:buSzPts val="2000"/>
              <a:buNone/>
              <a:defRPr sz="2000" b="1">
                <a:uFillTx/>
              </a:defRPr>
            </a:lvl2pPr>
            <a:lvl3pPr marL="1371600" lvl="2" indent="-228600" algn="l">
              <a:lnSpc>
                <a:spcPct val="90000"/>
              </a:lnSpc>
              <a:spcBef>
                <a:spcPts val="500"/>
              </a:spcBef>
              <a:spcAft>
                <a:spcPts val="0"/>
              </a:spcAft>
              <a:buClr>
                <a:schemeClr val="dk1"/>
              </a:buClr>
              <a:buSzPts val="1800"/>
              <a:buNone/>
              <a:defRPr sz="1800" b="1">
                <a:uFillTx/>
              </a:defRPr>
            </a:lvl3pPr>
            <a:lvl4pPr marL="1828800" lvl="3" indent="-228600" algn="l">
              <a:lnSpc>
                <a:spcPct val="90000"/>
              </a:lnSpc>
              <a:spcBef>
                <a:spcPts val="500"/>
              </a:spcBef>
              <a:spcAft>
                <a:spcPts val="0"/>
              </a:spcAft>
              <a:buClr>
                <a:schemeClr val="dk1"/>
              </a:buClr>
              <a:buSzPts val="1600"/>
              <a:buNone/>
              <a:defRPr sz="1600" b="1">
                <a:uFillTx/>
              </a:defRPr>
            </a:lvl4pPr>
            <a:lvl5pPr marL="2286000" lvl="4" indent="-228600" algn="l">
              <a:lnSpc>
                <a:spcPct val="90000"/>
              </a:lnSpc>
              <a:spcBef>
                <a:spcPts val="500"/>
              </a:spcBef>
              <a:spcAft>
                <a:spcPts val="0"/>
              </a:spcAft>
              <a:buClr>
                <a:schemeClr val="dk1"/>
              </a:buClr>
              <a:buSzPts val="1600"/>
              <a:buNone/>
              <a:defRPr sz="1600" b="1">
                <a:uFillTx/>
              </a:defRPr>
            </a:lvl5pPr>
            <a:lvl6pPr marL="2743200" lvl="5" indent="-228600" algn="l">
              <a:lnSpc>
                <a:spcPct val="90000"/>
              </a:lnSpc>
              <a:spcBef>
                <a:spcPts val="500"/>
              </a:spcBef>
              <a:spcAft>
                <a:spcPts val="0"/>
              </a:spcAft>
              <a:buClr>
                <a:schemeClr val="dk1"/>
              </a:buClr>
              <a:buSzPts val="1600"/>
              <a:buNone/>
              <a:defRPr sz="1600" b="1">
                <a:uFillTx/>
              </a:defRPr>
            </a:lvl6pPr>
            <a:lvl7pPr marL="3200400" lvl="6" indent="-228600" algn="l">
              <a:lnSpc>
                <a:spcPct val="90000"/>
              </a:lnSpc>
              <a:spcBef>
                <a:spcPts val="500"/>
              </a:spcBef>
              <a:spcAft>
                <a:spcPts val="0"/>
              </a:spcAft>
              <a:buClr>
                <a:schemeClr val="dk1"/>
              </a:buClr>
              <a:buSzPts val="1600"/>
              <a:buNone/>
              <a:defRPr sz="1600" b="1">
                <a:uFillTx/>
              </a:defRPr>
            </a:lvl7pPr>
            <a:lvl8pPr marL="3657600" lvl="7" indent="-228600" algn="l">
              <a:lnSpc>
                <a:spcPct val="90000"/>
              </a:lnSpc>
              <a:spcBef>
                <a:spcPts val="500"/>
              </a:spcBef>
              <a:spcAft>
                <a:spcPts val="0"/>
              </a:spcAft>
              <a:buClr>
                <a:schemeClr val="dk1"/>
              </a:buClr>
              <a:buSzPts val="1600"/>
              <a:buNone/>
              <a:defRPr sz="1600" b="1">
                <a:uFillTx/>
              </a:defRPr>
            </a:lvl8pPr>
            <a:lvl9pPr marL="4114800" lvl="8" indent="-228600" algn="l">
              <a:lnSpc>
                <a:spcPct val="90000"/>
              </a:lnSpc>
              <a:spcBef>
                <a:spcPts val="500"/>
              </a:spcBef>
              <a:spcAft>
                <a:spcPts val="0"/>
              </a:spcAft>
              <a:buClr>
                <a:schemeClr val="dk1"/>
              </a:buClr>
              <a:buSzPts val="1600"/>
              <a:buNone/>
              <a:defRPr sz="1600" b="1">
                <a:uFillTx/>
              </a:defRPr>
            </a:lvl9pPr>
          </a:lstStyle>
          <a:p>
            <a:endParaRPr>
              <a:uFillTx/>
            </a:endParaRPr>
          </a:p>
        </p:txBody>
      </p:sp>
      <p:sp>
        <p:nvSpPr>
          <p:cNvPr id="43" name="Google Shape;43;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uFillTx/>
            </a:endParaRPr>
          </a:p>
        </p:txBody>
      </p:sp>
      <p:sp>
        <p:nvSpPr>
          <p:cNvPr id="44" name="Google Shape;44;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uFillTx/>
              </a:defRPr>
            </a:lvl1pPr>
            <a:lvl2pPr marL="914400" lvl="1" indent="-228600" algn="l">
              <a:lnSpc>
                <a:spcPct val="90000"/>
              </a:lnSpc>
              <a:spcBef>
                <a:spcPts val="500"/>
              </a:spcBef>
              <a:spcAft>
                <a:spcPts val="0"/>
              </a:spcAft>
              <a:buClr>
                <a:schemeClr val="dk1"/>
              </a:buClr>
              <a:buSzPts val="2000"/>
              <a:buNone/>
              <a:defRPr sz="2000" b="1">
                <a:uFillTx/>
              </a:defRPr>
            </a:lvl2pPr>
            <a:lvl3pPr marL="1371600" lvl="2" indent="-228600" algn="l">
              <a:lnSpc>
                <a:spcPct val="90000"/>
              </a:lnSpc>
              <a:spcBef>
                <a:spcPts val="500"/>
              </a:spcBef>
              <a:spcAft>
                <a:spcPts val="0"/>
              </a:spcAft>
              <a:buClr>
                <a:schemeClr val="dk1"/>
              </a:buClr>
              <a:buSzPts val="1800"/>
              <a:buNone/>
              <a:defRPr sz="1800" b="1">
                <a:uFillTx/>
              </a:defRPr>
            </a:lvl3pPr>
            <a:lvl4pPr marL="1828800" lvl="3" indent="-228600" algn="l">
              <a:lnSpc>
                <a:spcPct val="90000"/>
              </a:lnSpc>
              <a:spcBef>
                <a:spcPts val="500"/>
              </a:spcBef>
              <a:spcAft>
                <a:spcPts val="0"/>
              </a:spcAft>
              <a:buClr>
                <a:schemeClr val="dk1"/>
              </a:buClr>
              <a:buSzPts val="1600"/>
              <a:buNone/>
              <a:defRPr sz="1600" b="1">
                <a:uFillTx/>
              </a:defRPr>
            </a:lvl4pPr>
            <a:lvl5pPr marL="2286000" lvl="4" indent="-228600" algn="l">
              <a:lnSpc>
                <a:spcPct val="90000"/>
              </a:lnSpc>
              <a:spcBef>
                <a:spcPts val="500"/>
              </a:spcBef>
              <a:spcAft>
                <a:spcPts val="0"/>
              </a:spcAft>
              <a:buClr>
                <a:schemeClr val="dk1"/>
              </a:buClr>
              <a:buSzPts val="1600"/>
              <a:buNone/>
              <a:defRPr sz="1600" b="1">
                <a:uFillTx/>
              </a:defRPr>
            </a:lvl5pPr>
            <a:lvl6pPr marL="2743200" lvl="5" indent="-228600" algn="l">
              <a:lnSpc>
                <a:spcPct val="90000"/>
              </a:lnSpc>
              <a:spcBef>
                <a:spcPts val="500"/>
              </a:spcBef>
              <a:spcAft>
                <a:spcPts val="0"/>
              </a:spcAft>
              <a:buClr>
                <a:schemeClr val="dk1"/>
              </a:buClr>
              <a:buSzPts val="1600"/>
              <a:buNone/>
              <a:defRPr sz="1600" b="1">
                <a:uFillTx/>
              </a:defRPr>
            </a:lvl6pPr>
            <a:lvl7pPr marL="3200400" lvl="6" indent="-228600" algn="l">
              <a:lnSpc>
                <a:spcPct val="90000"/>
              </a:lnSpc>
              <a:spcBef>
                <a:spcPts val="500"/>
              </a:spcBef>
              <a:spcAft>
                <a:spcPts val="0"/>
              </a:spcAft>
              <a:buClr>
                <a:schemeClr val="dk1"/>
              </a:buClr>
              <a:buSzPts val="1600"/>
              <a:buNone/>
              <a:defRPr sz="1600" b="1">
                <a:uFillTx/>
              </a:defRPr>
            </a:lvl7pPr>
            <a:lvl8pPr marL="3657600" lvl="7" indent="-228600" algn="l">
              <a:lnSpc>
                <a:spcPct val="90000"/>
              </a:lnSpc>
              <a:spcBef>
                <a:spcPts val="500"/>
              </a:spcBef>
              <a:spcAft>
                <a:spcPts val="0"/>
              </a:spcAft>
              <a:buClr>
                <a:schemeClr val="dk1"/>
              </a:buClr>
              <a:buSzPts val="1600"/>
              <a:buNone/>
              <a:defRPr sz="1600" b="1">
                <a:uFillTx/>
              </a:defRPr>
            </a:lvl8pPr>
            <a:lvl9pPr marL="4114800" lvl="8" indent="-228600" algn="l">
              <a:lnSpc>
                <a:spcPct val="90000"/>
              </a:lnSpc>
              <a:spcBef>
                <a:spcPts val="500"/>
              </a:spcBef>
              <a:spcAft>
                <a:spcPts val="0"/>
              </a:spcAft>
              <a:buClr>
                <a:schemeClr val="dk1"/>
              </a:buClr>
              <a:buSzPts val="1600"/>
              <a:buNone/>
              <a:defRPr sz="1600" b="1">
                <a:uFillTx/>
              </a:defRPr>
            </a:lvl9pPr>
          </a:lstStyle>
          <a:p>
            <a:endParaRPr>
              <a:uFillTx/>
            </a:endParaRPr>
          </a:p>
        </p:txBody>
      </p:sp>
      <p:sp>
        <p:nvSpPr>
          <p:cNvPr id="45" name="Google Shape;45;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uFillTx/>
              </a:defRPr>
            </a:lvl1pPr>
            <a:lvl2pPr marL="914400" lvl="1" indent="-342900" algn="l">
              <a:lnSpc>
                <a:spcPct val="90000"/>
              </a:lnSpc>
              <a:spcBef>
                <a:spcPts val="500"/>
              </a:spcBef>
              <a:spcAft>
                <a:spcPts val="0"/>
              </a:spcAft>
              <a:buClr>
                <a:schemeClr val="dk1"/>
              </a:buClr>
              <a:buSzPts val="1800"/>
              <a:buChar char="•"/>
              <a:defRPr>
                <a:uFillTx/>
              </a:defRPr>
            </a:lvl2pPr>
            <a:lvl3pPr marL="1371600" lvl="2" indent="-342900" algn="l">
              <a:lnSpc>
                <a:spcPct val="90000"/>
              </a:lnSpc>
              <a:spcBef>
                <a:spcPts val="500"/>
              </a:spcBef>
              <a:spcAft>
                <a:spcPts val="0"/>
              </a:spcAft>
              <a:buClr>
                <a:schemeClr val="dk1"/>
              </a:buClr>
              <a:buSzPts val="1800"/>
              <a:buChar char="•"/>
              <a:defRPr>
                <a:uFillTx/>
              </a:defRPr>
            </a:lvl3pPr>
            <a:lvl4pPr marL="1828800" lvl="3" indent="-342900" algn="l">
              <a:lnSpc>
                <a:spcPct val="90000"/>
              </a:lnSpc>
              <a:spcBef>
                <a:spcPts val="500"/>
              </a:spcBef>
              <a:spcAft>
                <a:spcPts val="0"/>
              </a:spcAft>
              <a:buClr>
                <a:schemeClr val="dk1"/>
              </a:buClr>
              <a:buSzPts val="1800"/>
              <a:buChar char="•"/>
              <a:defRPr>
                <a:uFillTx/>
              </a:defRPr>
            </a:lvl4pPr>
            <a:lvl5pPr marL="2286000" lvl="4" indent="-342900" algn="l">
              <a:lnSpc>
                <a:spcPct val="90000"/>
              </a:lnSpc>
              <a:spcBef>
                <a:spcPts val="500"/>
              </a:spcBef>
              <a:spcAft>
                <a:spcPts val="0"/>
              </a:spcAft>
              <a:buClr>
                <a:schemeClr val="dk1"/>
              </a:buClr>
              <a:buSzPts val="1800"/>
              <a:buChar char="•"/>
              <a:defRPr>
                <a:uFillTx/>
              </a:defRPr>
            </a:lvl5pPr>
            <a:lvl6pPr marL="2743200" lvl="5" indent="-342900" algn="l">
              <a:lnSpc>
                <a:spcPct val="90000"/>
              </a:lnSpc>
              <a:spcBef>
                <a:spcPts val="500"/>
              </a:spcBef>
              <a:spcAft>
                <a:spcPts val="0"/>
              </a:spcAft>
              <a:buClr>
                <a:schemeClr val="dk1"/>
              </a:buClr>
              <a:buSzPts val="1800"/>
              <a:buChar char="•"/>
              <a:defRPr>
                <a:uFillTx/>
              </a:defRPr>
            </a:lvl6pPr>
            <a:lvl7pPr marL="3200400" lvl="6" indent="-342900" algn="l">
              <a:lnSpc>
                <a:spcPct val="90000"/>
              </a:lnSpc>
              <a:spcBef>
                <a:spcPts val="500"/>
              </a:spcBef>
              <a:spcAft>
                <a:spcPts val="0"/>
              </a:spcAft>
              <a:buClr>
                <a:schemeClr val="dk1"/>
              </a:buClr>
              <a:buSzPts val="1800"/>
              <a:buChar char="•"/>
              <a:defRPr>
                <a:uFillTx/>
              </a:defRPr>
            </a:lvl7pPr>
            <a:lvl8pPr marL="3657600" lvl="7" indent="-342900" algn="l">
              <a:lnSpc>
                <a:spcPct val="90000"/>
              </a:lnSpc>
              <a:spcBef>
                <a:spcPts val="500"/>
              </a:spcBef>
              <a:spcAft>
                <a:spcPts val="0"/>
              </a:spcAft>
              <a:buClr>
                <a:schemeClr val="dk1"/>
              </a:buClr>
              <a:buSzPts val="1800"/>
              <a:buChar char="•"/>
              <a:defRPr>
                <a:uFillTx/>
              </a:defRPr>
            </a:lvl8pPr>
            <a:lvl9pPr marL="4114800" lvl="8" indent="-342900" algn="l">
              <a:lnSpc>
                <a:spcPct val="90000"/>
              </a:lnSpc>
              <a:spcBef>
                <a:spcPts val="500"/>
              </a:spcBef>
              <a:spcAft>
                <a:spcPts val="0"/>
              </a:spcAft>
              <a:buClr>
                <a:schemeClr val="dk1"/>
              </a:buClr>
              <a:buSzPts val="1800"/>
              <a:buChar char="•"/>
              <a:defRPr>
                <a:uFillTx/>
              </a:defRPr>
            </a:lvl9pPr>
          </a:lstStyle>
          <a:p>
            <a:endParaRPr>
              <a:uFillTx/>
            </a:endParaRPr>
          </a:p>
        </p:txBody>
      </p:sp>
      <p:sp>
        <p:nvSpPr>
          <p:cNvPr id="46" name="Google Shape;4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47" name="Google Shape;4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48" name="Google Shape;4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pPr marL="0" lvl="0" indent="0" algn="r" rtl="0">
              <a:spcBef>
                <a:spcPts val="0"/>
              </a:spcBef>
              <a:spcAft>
                <a:spcPts val="0"/>
              </a:spcAft>
              <a:buNone/>
            </a:pPr>
            <a:fld id="{00000000-1234-1234-1234-123412341234}" type="slidenum">
              <a:rPr lang="en-GB">
                <a:uFillTx/>
              </a:rPr>
              <a:t>‹#›</a:t>
            </a:fld>
            <a:endParaRPr>
              <a:uFillTx/>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_ONLY">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uFillTx/>
            </a:endParaRPr>
          </a:p>
        </p:txBody>
      </p:sp>
      <p:sp>
        <p:nvSpPr>
          <p:cNvPr id="51" name="Google Shape;5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52" name="Google Shape;5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53" name="Google Shape;5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pPr marL="0" lvl="0" indent="0" algn="r" rtl="0">
              <a:spcBef>
                <a:spcPts val="0"/>
              </a:spcBef>
              <a:spcAft>
                <a:spcPts val="0"/>
              </a:spcAft>
              <a:buNone/>
            </a:pPr>
            <a:fld id="{00000000-1234-1234-1234-123412341234}" type="slidenum">
              <a:rPr lang="en-GB">
                <a:uFillTx/>
              </a:rPr>
              <a:t>‹#›</a:t>
            </a:fld>
            <a:endParaRPr>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
        <p:cNvGrpSpPr/>
        <p:nvPr/>
      </p:nvGrpSpPr>
      <p:grpSpPr>
        <a:xfrm>
          <a:off x="0" y="0"/>
          <a:ext cx="0" cy="0"/>
          <a:chOff x="0" y="0"/>
          <a:chExt cx="0" cy="0"/>
        </a:xfrm>
      </p:grpSpPr>
      <p:sp>
        <p:nvSpPr>
          <p:cNvPr id="55" name="Google Shape;5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56" name="Google Shape;5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57" name="Google Shape;5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pPr marL="0" lvl="0" indent="0" algn="r" rtl="0">
              <a:spcBef>
                <a:spcPts val="0"/>
              </a:spcBef>
              <a:spcAft>
                <a:spcPts val="0"/>
              </a:spcAft>
              <a:buNone/>
            </a:pPr>
            <a:fld id="{00000000-1234-1234-1234-123412341234}" type="slidenum">
              <a:rPr lang="en-GB">
                <a:uFillTx/>
              </a:rPr>
              <a:t>‹#›</a:t>
            </a:fld>
            <a:endParaRPr>
              <a:uFillTx/>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OBJECT_WITH_CAPTION_TEXT">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uFillTx/>
            </a:endParaRPr>
          </a:p>
        </p:txBody>
      </p:sp>
      <p:sp>
        <p:nvSpPr>
          <p:cNvPr id="60" name="Google Shape;60;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uFillTx/>
              </a:defRPr>
            </a:lvl1pPr>
            <a:lvl2pPr marL="914400" lvl="1" indent="-406400" algn="l">
              <a:lnSpc>
                <a:spcPct val="90000"/>
              </a:lnSpc>
              <a:spcBef>
                <a:spcPts val="500"/>
              </a:spcBef>
              <a:spcAft>
                <a:spcPts val="0"/>
              </a:spcAft>
              <a:buClr>
                <a:schemeClr val="dk1"/>
              </a:buClr>
              <a:buSzPts val="2800"/>
              <a:buChar char="•"/>
              <a:defRPr sz="2800">
                <a:uFillTx/>
              </a:defRPr>
            </a:lvl2pPr>
            <a:lvl3pPr marL="1371600" lvl="2" indent="-381000" algn="l">
              <a:lnSpc>
                <a:spcPct val="90000"/>
              </a:lnSpc>
              <a:spcBef>
                <a:spcPts val="500"/>
              </a:spcBef>
              <a:spcAft>
                <a:spcPts val="0"/>
              </a:spcAft>
              <a:buClr>
                <a:schemeClr val="dk1"/>
              </a:buClr>
              <a:buSzPts val="2400"/>
              <a:buChar char="•"/>
              <a:defRPr sz="2400">
                <a:uFillTx/>
              </a:defRPr>
            </a:lvl3pPr>
            <a:lvl4pPr marL="1828800" lvl="3" indent="-355600" algn="l">
              <a:lnSpc>
                <a:spcPct val="90000"/>
              </a:lnSpc>
              <a:spcBef>
                <a:spcPts val="500"/>
              </a:spcBef>
              <a:spcAft>
                <a:spcPts val="0"/>
              </a:spcAft>
              <a:buClr>
                <a:schemeClr val="dk1"/>
              </a:buClr>
              <a:buSzPts val="2000"/>
              <a:buChar char="•"/>
              <a:defRPr sz="2000">
                <a:uFillTx/>
              </a:defRPr>
            </a:lvl4pPr>
            <a:lvl5pPr marL="2286000" lvl="4" indent="-355600" algn="l">
              <a:lnSpc>
                <a:spcPct val="90000"/>
              </a:lnSpc>
              <a:spcBef>
                <a:spcPts val="500"/>
              </a:spcBef>
              <a:spcAft>
                <a:spcPts val="0"/>
              </a:spcAft>
              <a:buClr>
                <a:schemeClr val="dk1"/>
              </a:buClr>
              <a:buSzPts val="2000"/>
              <a:buChar char="•"/>
              <a:defRPr sz="2000">
                <a:uFillTx/>
              </a:defRPr>
            </a:lvl5pPr>
            <a:lvl6pPr marL="2743200" lvl="5" indent="-355600" algn="l">
              <a:lnSpc>
                <a:spcPct val="90000"/>
              </a:lnSpc>
              <a:spcBef>
                <a:spcPts val="500"/>
              </a:spcBef>
              <a:spcAft>
                <a:spcPts val="0"/>
              </a:spcAft>
              <a:buClr>
                <a:schemeClr val="dk1"/>
              </a:buClr>
              <a:buSzPts val="2000"/>
              <a:buChar char="•"/>
              <a:defRPr sz="2000">
                <a:uFillTx/>
              </a:defRPr>
            </a:lvl6pPr>
            <a:lvl7pPr marL="3200400" lvl="6" indent="-355600" algn="l">
              <a:lnSpc>
                <a:spcPct val="90000"/>
              </a:lnSpc>
              <a:spcBef>
                <a:spcPts val="500"/>
              </a:spcBef>
              <a:spcAft>
                <a:spcPts val="0"/>
              </a:spcAft>
              <a:buClr>
                <a:schemeClr val="dk1"/>
              </a:buClr>
              <a:buSzPts val="2000"/>
              <a:buChar char="•"/>
              <a:defRPr sz="2000">
                <a:uFillTx/>
              </a:defRPr>
            </a:lvl7pPr>
            <a:lvl8pPr marL="3657600" lvl="7" indent="-355600" algn="l">
              <a:lnSpc>
                <a:spcPct val="90000"/>
              </a:lnSpc>
              <a:spcBef>
                <a:spcPts val="500"/>
              </a:spcBef>
              <a:spcAft>
                <a:spcPts val="0"/>
              </a:spcAft>
              <a:buClr>
                <a:schemeClr val="dk1"/>
              </a:buClr>
              <a:buSzPts val="2000"/>
              <a:buChar char="•"/>
              <a:defRPr sz="2000">
                <a:uFillTx/>
              </a:defRPr>
            </a:lvl8pPr>
            <a:lvl9pPr marL="4114800" lvl="8" indent="-355600" algn="l">
              <a:lnSpc>
                <a:spcPct val="90000"/>
              </a:lnSpc>
              <a:spcBef>
                <a:spcPts val="500"/>
              </a:spcBef>
              <a:spcAft>
                <a:spcPts val="0"/>
              </a:spcAft>
              <a:buClr>
                <a:schemeClr val="dk1"/>
              </a:buClr>
              <a:buSzPts val="2000"/>
              <a:buChar char="•"/>
              <a:defRPr sz="2000">
                <a:uFillTx/>
              </a:defRPr>
            </a:lvl9pPr>
          </a:lstStyle>
          <a:p>
            <a:endParaRPr>
              <a:uFillTx/>
            </a:endParaRPr>
          </a:p>
        </p:txBody>
      </p:sp>
      <p:sp>
        <p:nvSpPr>
          <p:cNvPr id="61" name="Google Shape;61;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uFillTx/>
              </a:defRPr>
            </a:lvl1pPr>
            <a:lvl2pPr marL="914400" lvl="1" indent="-228600" algn="l">
              <a:lnSpc>
                <a:spcPct val="90000"/>
              </a:lnSpc>
              <a:spcBef>
                <a:spcPts val="500"/>
              </a:spcBef>
              <a:spcAft>
                <a:spcPts val="0"/>
              </a:spcAft>
              <a:buClr>
                <a:schemeClr val="dk1"/>
              </a:buClr>
              <a:buSzPts val="1400"/>
              <a:buNone/>
              <a:defRPr sz="1400">
                <a:uFillTx/>
              </a:defRPr>
            </a:lvl2pPr>
            <a:lvl3pPr marL="1371600" lvl="2" indent="-228600" algn="l">
              <a:lnSpc>
                <a:spcPct val="90000"/>
              </a:lnSpc>
              <a:spcBef>
                <a:spcPts val="500"/>
              </a:spcBef>
              <a:spcAft>
                <a:spcPts val="0"/>
              </a:spcAft>
              <a:buClr>
                <a:schemeClr val="dk1"/>
              </a:buClr>
              <a:buSzPts val="1200"/>
              <a:buNone/>
              <a:defRPr sz="1200">
                <a:uFillTx/>
              </a:defRPr>
            </a:lvl3pPr>
            <a:lvl4pPr marL="1828800" lvl="3" indent="-228600" algn="l">
              <a:lnSpc>
                <a:spcPct val="90000"/>
              </a:lnSpc>
              <a:spcBef>
                <a:spcPts val="500"/>
              </a:spcBef>
              <a:spcAft>
                <a:spcPts val="0"/>
              </a:spcAft>
              <a:buClr>
                <a:schemeClr val="dk1"/>
              </a:buClr>
              <a:buSzPts val="1000"/>
              <a:buNone/>
              <a:defRPr sz="1000">
                <a:uFillTx/>
              </a:defRPr>
            </a:lvl4pPr>
            <a:lvl5pPr marL="2286000" lvl="4" indent="-228600" algn="l">
              <a:lnSpc>
                <a:spcPct val="90000"/>
              </a:lnSpc>
              <a:spcBef>
                <a:spcPts val="500"/>
              </a:spcBef>
              <a:spcAft>
                <a:spcPts val="0"/>
              </a:spcAft>
              <a:buClr>
                <a:schemeClr val="dk1"/>
              </a:buClr>
              <a:buSzPts val="1000"/>
              <a:buNone/>
              <a:defRPr sz="1000">
                <a:uFillTx/>
              </a:defRPr>
            </a:lvl5pPr>
            <a:lvl6pPr marL="2743200" lvl="5" indent="-228600" algn="l">
              <a:lnSpc>
                <a:spcPct val="90000"/>
              </a:lnSpc>
              <a:spcBef>
                <a:spcPts val="500"/>
              </a:spcBef>
              <a:spcAft>
                <a:spcPts val="0"/>
              </a:spcAft>
              <a:buClr>
                <a:schemeClr val="dk1"/>
              </a:buClr>
              <a:buSzPts val="1000"/>
              <a:buNone/>
              <a:defRPr sz="1000">
                <a:uFillTx/>
              </a:defRPr>
            </a:lvl6pPr>
            <a:lvl7pPr marL="3200400" lvl="6" indent="-228600" algn="l">
              <a:lnSpc>
                <a:spcPct val="90000"/>
              </a:lnSpc>
              <a:spcBef>
                <a:spcPts val="500"/>
              </a:spcBef>
              <a:spcAft>
                <a:spcPts val="0"/>
              </a:spcAft>
              <a:buClr>
                <a:schemeClr val="dk1"/>
              </a:buClr>
              <a:buSzPts val="1000"/>
              <a:buNone/>
              <a:defRPr sz="1000">
                <a:uFillTx/>
              </a:defRPr>
            </a:lvl7pPr>
            <a:lvl8pPr marL="3657600" lvl="7" indent="-228600" algn="l">
              <a:lnSpc>
                <a:spcPct val="90000"/>
              </a:lnSpc>
              <a:spcBef>
                <a:spcPts val="500"/>
              </a:spcBef>
              <a:spcAft>
                <a:spcPts val="0"/>
              </a:spcAft>
              <a:buClr>
                <a:schemeClr val="dk1"/>
              </a:buClr>
              <a:buSzPts val="1000"/>
              <a:buNone/>
              <a:defRPr sz="1000">
                <a:uFillTx/>
              </a:defRPr>
            </a:lvl8pPr>
            <a:lvl9pPr marL="4114800" lvl="8" indent="-228600" algn="l">
              <a:lnSpc>
                <a:spcPct val="90000"/>
              </a:lnSpc>
              <a:spcBef>
                <a:spcPts val="500"/>
              </a:spcBef>
              <a:spcAft>
                <a:spcPts val="0"/>
              </a:spcAft>
              <a:buClr>
                <a:schemeClr val="dk1"/>
              </a:buClr>
              <a:buSzPts val="1000"/>
              <a:buNone/>
              <a:defRPr sz="1000">
                <a:uFillTx/>
              </a:defRPr>
            </a:lvl9pPr>
          </a:lstStyle>
          <a:p>
            <a:endParaRPr>
              <a:uFillTx/>
            </a:endParaRPr>
          </a:p>
        </p:txBody>
      </p:sp>
      <p:sp>
        <p:nvSpPr>
          <p:cNvPr id="62" name="Google Shape;6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63" name="Google Shape;6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64" name="Google Shape;6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pPr marL="0" lvl="0" indent="0" algn="r" rtl="0">
              <a:spcBef>
                <a:spcPts val="0"/>
              </a:spcBef>
              <a:spcAft>
                <a:spcPts val="0"/>
              </a:spcAft>
              <a:buNone/>
            </a:pPr>
            <a:fld id="{00000000-1234-1234-1234-123412341234}" type="slidenum">
              <a:rPr lang="en-GB">
                <a:uFillTx/>
              </a:rPr>
              <a:t>‹#›</a:t>
            </a:fld>
            <a:endParaRPr>
              <a:uFillTx/>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_WITH_CAPTION_TEXT">
    <p:spTree>
      <p:nvGrpSpPr>
        <p:cNvPr id="1" name="Shape 65"/>
        <p:cNvGrpSpPr/>
        <p:nvPr/>
      </p:nvGrpSpPr>
      <p:grpSpPr>
        <a:xfrm>
          <a:off x="0" y="0"/>
          <a:ext cx="0" cy="0"/>
          <a:chOff x="0" y="0"/>
          <a:chExt cx="0" cy="0"/>
        </a:xfrm>
      </p:grpSpPr>
      <p:sp>
        <p:nvSpPr>
          <p:cNvPr id="66" name="Google Shape;6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a:endParaRPr>
              <a:uFillTx/>
            </a:endParaRPr>
          </a:p>
        </p:txBody>
      </p:sp>
      <p:sp>
        <p:nvSpPr>
          <p:cNvPr id="67" name="Google Shape;67;p2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uFillTx/>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uFillTx/>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uFillTx/>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uFillTx/>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uFillTx/>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uFillTx/>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uFillTx/>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uFillTx/>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uFillTx/>
                <a:latin typeface="Calibri"/>
                <a:ea typeface="Calibri"/>
                <a:cs typeface="Calibri"/>
                <a:sym typeface="Calibri"/>
              </a:defRPr>
            </a:lvl9pPr>
          </a:lstStyle>
          <a:p>
            <a:endParaRPr>
              <a:uFillTx/>
            </a:endParaRPr>
          </a:p>
        </p:txBody>
      </p:sp>
      <p:sp>
        <p:nvSpPr>
          <p:cNvPr id="68" name="Google Shape;68;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uFillTx/>
              </a:defRPr>
            </a:lvl1pPr>
            <a:lvl2pPr marL="914400" lvl="1" indent="-228600" algn="l">
              <a:lnSpc>
                <a:spcPct val="90000"/>
              </a:lnSpc>
              <a:spcBef>
                <a:spcPts val="500"/>
              </a:spcBef>
              <a:spcAft>
                <a:spcPts val="0"/>
              </a:spcAft>
              <a:buClr>
                <a:schemeClr val="dk1"/>
              </a:buClr>
              <a:buSzPts val="1400"/>
              <a:buNone/>
              <a:defRPr sz="1400">
                <a:uFillTx/>
              </a:defRPr>
            </a:lvl2pPr>
            <a:lvl3pPr marL="1371600" lvl="2" indent="-228600" algn="l">
              <a:lnSpc>
                <a:spcPct val="90000"/>
              </a:lnSpc>
              <a:spcBef>
                <a:spcPts val="500"/>
              </a:spcBef>
              <a:spcAft>
                <a:spcPts val="0"/>
              </a:spcAft>
              <a:buClr>
                <a:schemeClr val="dk1"/>
              </a:buClr>
              <a:buSzPts val="1200"/>
              <a:buNone/>
              <a:defRPr sz="1200">
                <a:uFillTx/>
              </a:defRPr>
            </a:lvl3pPr>
            <a:lvl4pPr marL="1828800" lvl="3" indent="-228600" algn="l">
              <a:lnSpc>
                <a:spcPct val="90000"/>
              </a:lnSpc>
              <a:spcBef>
                <a:spcPts val="500"/>
              </a:spcBef>
              <a:spcAft>
                <a:spcPts val="0"/>
              </a:spcAft>
              <a:buClr>
                <a:schemeClr val="dk1"/>
              </a:buClr>
              <a:buSzPts val="1000"/>
              <a:buNone/>
              <a:defRPr sz="1000">
                <a:uFillTx/>
              </a:defRPr>
            </a:lvl4pPr>
            <a:lvl5pPr marL="2286000" lvl="4" indent="-228600" algn="l">
              <a:lnSpc>
                <a:spcPct val="90000"/>
              </a:lnSpc>
              <a:spcBef>
                <a:spcPts val="500"/>
              </a:spcBef>
              <a:spcAft>
                <a:spcPts val="0"/>
              </a:spcAft>
              <a:buClr>
                <a:schemeClr val="dk1"/>
              </a:buClr>
              <a:buSzPts val="1000"/>
              <a:buNone/>
              <a:defRPr sz="1000">
                <a:uFillTx/>
              </a:defRPr>
            </a:lvl5pPr>
            <a:lvl6pPr marL="2743200" lvl="5" indent="-228600" algn="l">
              <a:lnSpc>
                <a:spcPct val="90000"/>
              </a:lnSpc>
              <a:spcBef>
                <a:spcPts val="500"/>
              </a:spcBef>
              <a:spcAft>
                <a:spcPts val="0"/>
              </a:spcAft>
              <a:buClr>
                <a:schemeClr val="dk1"/>
              </a:buClr>
              <a:buSzPts val="1000"/>
              <a:buNone/>
              <a:defRPr sz="1000">
                <a:uFillTx/>
              </a:defRPr>
            </a:lvl6pPr>
            <a:lvl7pPr marL="3200400" lvl="6" indent="-228600" algn="l">
              <a:lnSpc>
                <a:spcPct val="90000"/>
              </a:lnSpc>
              <a:spcBef>
                <a:spcPts val="500"/>
              </a:spcBef>
              <a:spcAft>
                <a:spcPts val="0"/>
              </a:spcAft>
              <a:buClr>
                <a:schemeClr val="dk1"/>
              </a:buClr>
              <a:buSzPts val="1000"/>
              <a:buNone/>
              <a:defRPr sz="1000">
                <a:uFillTx/>
              </a:defRPr>
            </a:lvl7pPr>
            <a:lvl8pPr marL="3657600" lvl="7" indent="-228600" algn="l">
              <a:lnSpc>
                <a:spcPct val="90000"/>
              </a:lnSpc>
              <a:spcBef>
                <a:spcPts val="500"/>
              </a:spcBef>
              <a:spcAft>
                <a:spcPts val="0"/>
              </a:spcAft>
              <a:buClr>
                <a:schemeClr val="dk1"/>
              </a:buClr>
              <a:buSzPts val="1000"/>
              <a:buNone/>
              <a:defRPr sz="1000">
                <a:uFillTx/>
              </a:defRPr>
            </a:lvl8pPr>
            <a:lvl9pPr marL="4114800" lvl="8" indent="-228600" algn="l">
              <a:lnSpc>
                <a:spcPct val="90000"/>
              </a:lnSpc>
              <a:spcBef>
                <a:spcPts val="500"/>
              </a:spcBef>
              <a:spcAft>
                <a:spcPts val="0"/>
              </a:spcAft>
              <a:buClr>
                <a:schemeClr val="dk1"/>
              </a:buClr>
              <a:buSzPts val="1000"/>
              <a:buNone/>
              <a:defRPr sz="1000">
                <a:uFillTx/>
              </a:defRPr>
            </a:lvl9pPr>
          </a:lstStyle>
          <a:p>
            <a:endParaRPr>
              <a:uFillTx/>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uFillTx/>
              </a:defRPr>
            </a:lvl1pPr>
            <a:lvl2pPr lvl="1" algn="l">
              <a:spcBef>
                <a:spcPts val="0"/>
              </a:spcBef>
              <a:spcAft>
                <a:spcPts val="0"/>
              </a:spcAft>
              <a:buSzPts val="1400"/>
              <a:buNone/>
              <a:defRPr>
                <a:uFillTx/>
              </a:defRPr>
            </a:lvl2pPr>
            <a:lvl3pPr lvl="2" algn="l">
              <a:spcBef>
                <a:spcPts val="0"/>
              </a:spcBef>
              <a:spcAft>
                <a:spcPts val="0"/>
              </a:spcAft>
              <a:buSzPts val="1400"/>
              <a:buNone/>
              <a:defRPr>
                <a:uFillTx/>
              </a:defRPr>
            </a:lvl3pPr>
            <a:lvl4pPr lvl="3" algn="l">
              <a:spcBef>
                <a:spcPts val="0"/>
              </a:spcBef>
              <a:spcAft>
                <a:spcPts val="0"/>
              </a:spcAft>
              <a:buSzPts val="1400"/>
              <a:buNone/>
              <a:defRPr>
                <a:uFillTx/>
              </a:defRPr>
            </a:lvl4pPr>
            <a:lvl5pPr lvl="4" algn="l">
              <a:spcBef>
                <a:spcPts val="0"/>
              </a:spcBef>
              <a:spcAft>
                <a:spcPts val="0"/>
              </a:spcAft>
              <a:buSzPts val="1400"/>
              <a:buNone/>
              <a:defRPr>
                <a:uFillTx/>
              </a:defRPr>
            </a:lvl5pPr>
            <a:lvl6pPr lvl="5" algn="l">
              <a:spcBef>
                <a:spcPts val="0"/>
              </a:spcBef>
              <a:spcAft>
                <a:spcPts val="0"/>
              </a:spcAft>
              <a:buSzPts val="1400"/>
              <a:buNone/>
              <a:defRPr>
                <a:uFillTx/>
              </a:defRPr>
            </a:lvl6pPr>
            <a:lvl7pPr lvl="6" algn="l">
              <a:spcBef>
                <a:spcPts val="0"/>
              </a:spcBef>
              <a:spcAft>
                <a:spcPts val="0"/>
              </a:spcAft>
              <a:buSzPts val="1400"/>
              <a:buNone/>
              <a:defRPr>
                <a:uFillTx/>
              </a:defRPr>
            </a:lvl7pPr>
            <a:lvl8pPr lvl="7" algn="l">
              <a:spcBef>
                <a:spcPts val="0"/>
              </a:spcBef>
              <a:spcAft>
                <a:spcPts val="0"/>
              </a:spcAft>
              <a:buSzPts val="1400"/>
              <a:buNone/>
              <a:defRPr>
                <a:uFillTx/>
              </a:defRPr>
            </a:lvl8pPr>
            <a:lvl9pPr lvl="8" algn="l">
              <a:spcBef>
                <a:spcPts val="0"/>
              </a:spcBef>
              <a:spcAft>
                <a:spcPts val="0"/>
              </a:spcAft>
              <a:buSzPts val="1400"/>
              <a:buNone/>
              <a:defRPr>
                <a:uFillTx/>
              </a:defRPr>
            </a:lvl9pPr>
          </a:lstStyle>
          <a:p>
            <a:endParaRPr>
              <a:uFillTx/>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uFillTx/>
              </a:defRPr>
            </a:lvl1pPr>
            <a:lvl2pPr marL="0" lvl="1" indent="0" algn="r">
              <a:spcBef>
                <a:spcPts val="0"/>
              </a:spcBef>
              <a:buNone/>
              <a:defRPr>
                <a:uFillTx/>
              </a:defRPr>
            </a:lvl2pPr>
            <a:lvl3pPr marL="0" lvl="2" indent="0" algn="r">
              <a:spcBef>
                <a:spcPts val="0"/>
              </a:spcBef>
              <a:buNone/>
              <a:defRPr>
                <a:uFillTx/>
              </a:defRPr>
            </a:lvl3pPr>
            <a:lvl4pPr marL="0" lvl="3" indent="0" algn="r">
              <a:spcBef>
                <a:spcPts val="0"/>
              </a:spcBef>
              <a:buNone/>
              <a:defRPr>
                <a:uFillTx/>
              </a:defRPr>
            </a:lvl4pPr>
            <a:lvl5pPr marL="0" lvl="4" indent="0" algn="r">
              <a:spcBef>
                <a:spcPts val="0"/>
              </a:spcBef>
              <a:buNone/>
              <a:defRPr>
                <a:uFillTx/>
              </a:defRPr>
            </a:lvl5pPr>
            <a:lvl6pPr marL="0" lvl="5" indent="0" algn="r">
              <a:spcBef>
                <a:spcPts val="0"/>
              </a:spcBef>
              <a:buNone/>
              <a:defRPr>
                <a:uFillTx/>
              </a:defRPr>
            </a:lvl6pPr>
            <a:lvl7pPr marL="0" lvl="6" indent="0" algn="r">
              <a:spcBef>
                <a:spcPts val="0"/>
              </a:spcBef>
              <a:buNone/>
              <a:defRPr>
                <a:uFillTx/>
              </a:defRPr>
            </a:lvl7pPr>
            <a:lvl8pPr marL="0" lvl="7" indent="0" algn="r">
              <a:spcBef>
                <a:spcPts val="0"/>
              </a:spcBef>
              <a:buNone/>
              <a:defRPr>
                <a:uFillTx/>
              </a:defRPr>
            </a:lvl8pPr>
            <a:lvl9pPr marL="0" lvl="8" indent="0" algn="r">
              <a:spcBef>
                <a:spcPts val="0"/>
              </a:spcBef>
              <a:buNone/>
              <a:defRPr>
                <a:uFillTx/>
              </a:defRPr>
            </a:lvl9pPr>
          </a:lstStyle>
          <a:p>
            <a:pPr marL="0" lvl="0" indent="0" algn="r" rtl="0">
              <a:spcBef>
                <a:spcPts val="0"/>
              </a:spcBef>
              <a:spcAft>
                <a:spcPts val="0"/>
              </a:spcAft>
              <a:buNone/>
            </a:pPr>
            <a:fld id="{00000000-1234-1234-1234-123412341234}" type="slidenum">
              <a:rPr lang="en-GB">
                <a:uFillTx/>
              </a:rPr>
              <a:t>‹#›</a:t>
            </a:fld>
            <a:endParaRPr>
              <a:uFillTx/>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uFillTx/>
                <a:latin typeface="Calibri"/>
                <a:ea typeface="Calibri"/>
                <a:cs typeface="Calibri"/>
                <a:sym typeface="Calibri"/>
              </a:defRPr>
            </a:lvl1pPr>
            <a:lvl2pPr lvl="1">
              <a:spcBef>
                <a:spcPts val="0"/>
              </a:spcBef>
              <a:spcAft>
                <a:spcPts val="0"/>
              </a:spcAft>
              <a:buSzPts val="1400"/>
              <a:buNone/>
              <a:defRPr sz="1800">
                <a:uFillTx/>
              </a:defRPr>
            </a:lvl2pPr>
            <a:lvl3pPr lvl="2">
              <a:spcBef>
                <a:spcPts val="0"/>
              </a:spcBef>
              <a:spcAft>
                <a:spcPts val="0"/>
              </a:spcAft>
              <a:buSzPts val="1400"/>
              <a:buNone/>
              <a:defRPr sz="1800">
                <a:uFillTx/>
              </a:defRPr>
            </a:lvl3pPr>
            <a:lvl4pPr lvl="3">
              <a:spcBef>
                <a:spcPts val="0"/>
              </a:spcBef>
              <a:spcAft>
                <a:spcPts val="0"/>
              </a:spcAft>
              <a:buSzPts val="1400"/>
              <a:buNone/>
              <a:defRPr sz="1800">
                <a:uFillTx/>
              </a:defRPr>
            </a:lvl4pPr>
            <a:lvl5pPr lvl="4">
              <a:spcBef>
                <a:spcPts val="0"/>
              </a:spcBef>
              <a:spcAft>
                <a:spcPts val="0"/>
              </a:spcAft>
              <a:buSzPts val="1400"/>
              <a:buNone/>
              <a:defRPr sz="1800">
                <a:uFillTx/>
              </a:defRPr>
            </a:lvl5pPr>
            <a:lvl6pPr lvl="5">
              <a:spcBef>
                <a:spcPts val="0"/>
              </a:spcBef>
              <a:spcAft>
                <a:spcPts val="0"/>
              </a:spcAft>
              <a:buSzPts val="1400"/>
              <a:buNone/>
              <a:defRPr sz="1800">
                <a:uFillTx/>
              </a:defRPr>
            </a:lvl6pPr>
            <a:lvl7pPr lvl="6">
              <a:spcBef>
                <a:spcPts val="0"/>
              </a:spcBef>
              <a:spcAft>
                <a:spcPts val="0"/>
              </a:spcAft>
              <a:buSzPts val="1400"/>
              <a:buNone/>
              <a:defRPr sz="1800">
                <a:uFillTx/>
              </a:defRPr>
            </a:lvl7pPr>
            <a:lvl8pPr lvl="7">
              <a:spcBef>
                <a:spcPts val="0"/>
              </a:spcBef>
              <a:spcAft>
                <a:spcPts val="0"/>
              </a:spcAft>
              <a:buSzPts val="1400"/>
              <a:buNone/>
              <a:defRPr sz="1800">
                <a:uFillTx/>
              </a:defRPr>
            </a:lvl8pPr>
            <a:lvl9pPr lvl="8">
              <a:spcBef>
                <a:spcPts val="0"/>
              </a:spcBef>
              <a:spcAft>
                <a:spcPts val="0"/>
              </a:spcAft>
              <a:buSzPts val="1400"/>
              <a:buNone/>
              <a:defRPr sz="1800">
                <a:uFillTx/>
              </a:defRPr>
            </a:lvl9pPr>
          </a:lstStyle>
          <a:p>
            <a:endParaRPr>
              <a:uFillTx/>
            </a:endParaRPr>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uFillTx/>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uFillTx/>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uFillTx/>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uFillTx/>
                <a:latin typeface="Calibri"/>
                <a:ea typeface="Calibri"/>
                <a:cs typeface="Calibri"/>
                <a:sym typeface="Calibri"/>
              </a:defRPr>
            </a:lvl9pPr>
          </a:lstStyle>
          <a:p>
            <a:endParaRPr>
              <a:uFillTx/>
            </a:endParaRPr>
          </a:p>
        </p:txBody>
      </p:sp>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uFillTx/>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9pPr>
          </a:lstStyle>
          <a:p>
            <a:endParaRPr>
              <a:uFillTx/>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uFillTx/>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uFillTx/>
                <a:latin typeface="Calibri"/>
                <a:ea typeface="Calibri"/>
                <a:cs typeface="Calibri"/>
                <a:sym typeface="Calibri"/>
              </a:defRPr>
            </a:lvl9pPr>
          </a:lstStyle>
          <a:p>
            <a:endParaRPr>
              <a:uFillTx/>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uFillTx/>
                <a:latin typeface="Calibri"/>
                <a:ea typeface="Calibri"/>
                <a:cs typeface="Calibri"/>
                <a:sym typeface="Calibri"/>
              </a:defRPr>
            </a:lvl1pPr>
            <a:lvl2pPr marL="0" marR="0" lvl="1" indent="0" algn="r" rtl="0">
              <a:spcBef>
                <a:spcPts val="0"/>
              </a:spcBef>
              <a:buNone/>
              <a:defRPr sz="1200" b="0" i="0" u="none" strike="noStrike" cap="none">
                <a:solidFill>
                  <a:srgbClr val="888888"/>
                </a:solidFill>
                <a:uFillTx/>
                <a:latin typeface="Calibri"/>
                <a:ea typeface="Calibri"/>
                <a:cs typeface="Calibri"/>
                <a:sym typeface="Calibri"/>
              </a:defRPr>
            </a:lvl2pPr>
            <a:lvl3pPr marL="0" marR="0" lvl="2" indent="0" algn="r" rtl="0">
              <a:spcBef>
                <a:spcPts val="0"/>
              </a:spcBef>
              <a:buNone/>
              <a:defRPr sz="1200" b="0" i="0" u="none" strike="noStrike" cap="none">
                <a:solidFill>
                  <a:srgbClr val="888888"/>
                </a:solidFill>
                <a:uFillTx/>
                <a:latin typeface="Calibri"/>
                <a:ea typeface="Calibri"/>
                <a:cs typeface="Calibri"/>
                <a:sym typeface="Calibri"/>
              </a:defRPr>
            </a:lvl3pPr>
            <a:lvl4pPr marL="0" marR="0" lvl="3" indent="0" algn="r" rtl="0">
              <a:spcBef>
                <a:spcPts val="0"/>
              </a:spcBef>
              <a:buNone/>
              <a:defRPr sz="1200" b="0" i="0" u="none" strike="noStrike" cap="none">
                <a:solidFill>
                  <a:srgbClr val="888888"/>
                </a:solidFill>
                <a:uFillTx/>
                <a:latin typeface="Calibri"/>
                <a:ea typeface="Calibri"/>
                <a:cs typeface="Calibri"/>
                <a:sym typeface="Calibri"/>
              </a:defRPr>
            </a:lvl4pPr>
            <a:lvl5pPr marL="0" marR="0" lvl="4" indent="0" algn="r" rtl="0">
              <a:spcBef>
                <a:spcPts val="0"/>
              </a:spcBef>
              <a:buNone/>
              <a:defRPr sz="1200" b="0" i="0" u="none" strike="noStrike" cap="none">
                <a:solidFill>
                  <a:srgbClr val="888888"/>
                </a:solidFill>
                <a:uFillTx/>
                <a:latin typeface="Calibri"/>
                <a:ea typeface="Calibri"/>
                <a:cs typeface="Calibri"/>
                <a:sym typeface="Calibri"/>
              </a:defRPr>
            </a:lvl5pPr>
            <a:lvl6pPr marL="0" marR="0" lvl="5" indent="0" algn="r" rtl="0">
              <a:spcBef>
                <a:spcPts val="0"/>
              </a:spcBef>
              <a:buNone/>
              <a:defRPr sz="1200" b="0" i="0" u="none" strike="noStrike" cap="none">
                <a:solidFill>
                  <a:srgbClr val="888888"/>
                </a:solidFill>
                <a:uFillTx/>
                <a:latin typeface="Calibri"/>
                <a:ea typeface="Calibri"/>
                <a:cs typeface="Calibri"/>
                <a:sym typeface="Calibri"/>
              </a:defRPr>
            </a:lvl6pPr>
            <a:lvl7pPr marL="0" marR="0" lvl="6" indent="0" algn="r" rtl="0">
              <a:spcBef>
                <a:spcPts val="0"/>
              </a:spcBef>
              <a:buNone/>
              <a:defRPr sz="1200" b="0" i="0" u="none" strike="noStrike" cap="none">
                <a:solidFill>
                  <a:srgbClr val="888888"/>
                </a:solidFill>
                <a:uFillTx/>
                <a:latin typeface="Calibri"/>
                <a:ea typeface="Calibri"/>
                <a:cs typeface="Calibri"/>
                <a:sym typeface="Calibri"/>
              </a:defRPr>
            </a:lvl7pPr>
            <a:lvl8pPr marL="0" marR="0" lvl="7" indent="0" algn="r" rtl="0">
              <a:spcBef>
                <a:spcPts val="0"/>
              </a:spcBef>
              <a:buNone/>
              <a:defRPr sz="1200" b="0" i="0" u="none" strike="noStrike" cap="none">
                <a:solidFill>
                  <a:srgbClr val="888888"/>
                </a:solidFill>
                <a:uFillTx/>
                <a:latin typeface="Calibri"/>
                <a:ea typeface="Calibri"/>
                <a:cs typeface="Calibri"/>
                <a:sym typeface="Calibri"/>
              </a:defRPr>
            </a:lvl8pPr>
            <a:lvl9pPr marL="0" marR="0" lvl="8" indent="0" algn="r" rtl="0">
              <a:spcBef>
                <a:spcPts val="0"/>
              </a:spcBef>
              <a:buNone/>
              <a:defRPr sz="1200" b="0" i="0" u="none" strike="noStrike" cap="none">
                <a:solidFill>
                  <a:srgbClr val="888888"/>
                </a:solidFill>
                <a:uFillTx/>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uFillTx/>
              </a:rPr>
              <a:t>‹#›</a:t>
            </a:fld>
            <a:endParaRPr>
              <a:uFillTx/>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uFillTx/>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1" Type="http://schemas.openxmlformats.org/officeDocument/2006/relationships/image" Target="../media/image11.jpg"/><Relationship Id="rId12" Type="http://schemas.openxmlformats.org/officeDocument/2006/relationships/image" Target="../media/image12.png"/><Relationship Id="rId13"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3.jp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jpg"/><Relationship Id="rId10"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3.jpg"/><Relationship Id="rId5" Type="http://schemas.openxmlformats.org/officeDocument/2006/relationships/oleObject" Target="../embeddings/oleObject1.bin"/><Relationship Id="rId6" Type="http://schemas.openxmlformats.org/officeDocument/2006/relationships/package" Target="../embeddings/Microsoft_PowerPoint_Presentation1.pptx"/><Relationship Id="rId7" Type="http://schemas.openxmlformats.org/officeDocument/2006/relationships/image" Target="../media/image14.emf"/><Relationship Id="rId8" Type="http://schemas.openxmlformats.org/officeDocument/2006/relationships/image" Target="../media/image15.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srcRect/>
          <a:stretch/>
        </p:blipFill>
        <p:spPr>
          <a:xfrm>
            <a:off x="0" y="-1290"/>
            <a:ext cx="12636684" cy="7543800"/>
          </a:xfrm>
          <a:prstGeom prst="rect">
            <a:avLst/>
          </a:prstGeom>
          <a:noFill/>
          <a:ln>
            <a:noFill/>
          </a:ln>
        </p:spPr>
      </p:pic>
      <p:sp>
        <p:nvSpPr>
          <p:cNvPr id="89" name="Google Shape;89;p1"/>
          <p:cNvSpPr txBox="1">
            <a:spLocks/>
          </p:cNvSpPr>
          <p:nvPr/>
        </p:nvSpPr>
        <p:spPr>
          <a:xfrm>
            <a:off x="5090556" y="1223156"/>
            <a:ext cx="5700156" cy="6924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900" b="1" i="0" u="none" strike="noStrike" cap="none">
                <a:solidFill>
                  <a:srgbClr val="176186"/>
                </a:solidFill>
                <a:uFillTx/>
                <a:latin typeface="Belleza"/>
                <a:ea typeface="Belleza"/>
                <a:cs typeface="Belleza"/>
                <a:sym typeface="Belleza"/>
              </a:rPr>
              <a:t>PHILIPPINES</a:t>
            </a:r>
            <a:endParaRPr>
              <a:uFillTx/>
            </a:endParaRPr>
          </a:p>
        </p:txBody>
      </p:sp>
      <p:sp>
        <p:nvSpPr>
          <p:cNvPr id="90" name="Google Shape;90;p1"/>
          <p:cNvSpPr txBox="1">
            <a:spLocks/>
          </p:cNvSpPr>
          <p:nvPr/>
        </p:nvSpPr>
        <p:spPr>
          <a:xfrm>
            <a:off x="5090550" y="1989912"/>
            <a:ext cx="6244200" cy="11541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300" dirty="0">
                <a:solidFill>
                  <a:srgbClr val="176186"/>
                </a:solidFill>
                <a:uFillTx/>
                <a:latin typeface="Belleza"/>
                <a:ea typeface="Belleza"/>
                <a:cs typeface="Belleza"/>
                <a:sym typeface="Belleza"/>
              </a:rPr>
              <a:t>Atty. </a:t>
            </a:r>
            <a:r>
              <a:rPr lang="en-GB" sz="3300" dirty="0" err="1">
                <a:solidFill>
                  <a:srgbClr val="176186"/>
                </a:solidFill>
                <a:uFillTx/>
                <a:latin typeface="Belleza"/>
                <a:ea typeface="Belleza"/>
                <a:cs typeface="Belleza"/>
                <a:sym typeface="Belleza"/>
              </a:rPr>
              <a:t>Crizaldy</a:t>
            </a:r>
            <a:r>
              <a:rPr lang="en-GB" sz="3300" dirty="0">
                <a:solidFill>
                  <a:srgbClr val="176186"/>
                </a:solidFill>
                <a:uFillTx/>
                <a:latin typeface="Belleza"/>
                <a:ea typeface="Belleza"/>
                <a:cs typeface="Belleza"/>
                <a:sym typeface="Belleza"/>
              </a:rPr>
              <a:t> </a:t>
            </a:r>
            <a:r>
              <a:rPr lang="en-GB" sz="3300" dirty="0" err="1">
                <a:solidFill>
                  <a:srgbClr val="176186"/>
                </a:solidFill>
                <a:uFillTx/>
                <a:latin typeface="Belleza"/>
                <a:ea typeface="Belleza"/>
                <a:cs typeface="Belleza"/>
                <a:sym typeface="Belleza"/>
              </a:rPr>
              <a:t>Barcelo</a:t>
            </a:r>
            <a:endParaRPr sz="3300" dirty="0">
              <a:solidFill>
                <a:srgbClr val="176186"/>
              </a:solidFill>
              <a:uFillTx/>
              <a:latin typeface="Belleza"/>
              <a:ea typeface="Belleza"/>
              <a:cs typeface="Belleza"/>
              <a:sym typeface="Belleza"/>
            </a:endParaRPr>
          </a:p>
          <a:p>
            <a:pPr marL="0" marR="0" lvl="0" indent="0" algn="l" rtl="0">
              <a:spcBef>
                <a:spcPts val="0"/>
              </a:spcBef>
              <a:spcAft>
                <a:spcPts val="0"/>
              </a:spcAft>
              <a:buNone/>
            </a:pPr>
            <a:r>
              <a:rPr lang="en-GB" sz="1800" dirty="0">
                <a:solidFill>
                  <a:srgbClr val="176186"/>
                </a:solidFill>
                <a:uFillTx/>
                <a:latin typeface="Belleza"/>
                <a:ea typeface="Belleza"/>
                <a:cs typeface="Belleza"/>
                <a:sym typeface="Belleza"/>
              </a:rPr>
              <a:t>Regional Executive Director</a:t>
            </a:r>
            <a:endParaRPr sz="1800" dirty="0">
              <a:solidFill>
                <a:srgbClr val="176186"/>
              </a:solidFill>
              <a:uFillTx/>
              <a:latin typeface="Belleza"/>
              <a:ea typeface="Belleza"/>
              <a:cs typeface="Belleza"/>
              <a:sym typeface="Belleza"/>
            </a:endParaRPr>
          </a:p>
          <a:p>
            <a:pPr marL="0" marR="0" lvl="0" indent="0" algn="l" rtl="0">
              <a:spcBef>
                <a:spcPts val="0"/>
              </a:spcBef>
              <a:spcAft>
                <a:spcPts val="0"/>
              </a:spcAft>
              <a:buNone/>
            </a:pPr>
            <a:r>
              <a:rPr lang="en-GB" sz="1800" dirty="0" smtClean="0">
                <a:solidFill>
                  <a:srgbClr val="176186"/>
                </a:solidFill>
                <a:uFillTx/>
                <a:latin typeface="Belleza"/>
                <a:ea typeface="Belleza"/>
                <a:cs typeface="Belleza"/>
                <a:sym typeface="Belleza"/>
              </a:rPr>
              <a:t>Department of Environment and Natural Resources, Region </a:t>
            </a:r>
            <a:r>
              <a:rPr lang="en-GB" sz="1800" dirty="0">
                <a:solidFill>
                  <a:srgbClr val="176186"/>
                </a:solidFill>
                <a:uFillTx/>
                <a:latin typeface="Belleza"/>
                <a:ea typeface="Belleza"/>
                <a:cs typeface="Belleza"/>
                <a:sym typeface="Belleza"/>
              </a:rPr>
              <a:t>8</a:t>
            </a:r>
            <a:endParaRPr sz="1800" dirty="0">
              <a:solidFill>
                <a:srgbClr val="176186"/>
              </a:solidFill>
              <a:uFillTx/>
              <a:latin typeface="Belleza"/>
              <a:ea typeface="Belleza"/>
              <a:cs typeface="Belleza"/>
              <a:sym typeface="Belleza"/>
            </a:endParaRPr>
          </a:p>
        </p:txBody>
      </p:sp>
      <p:pic>
        <p:nvPicPr>
          <p:cNvPr id="91" name="Google Shape;91;p1" descr="Image result for philippine flag"/>
          <p:cNvPicPr preferRelativeResize="0"/>
          <p:nvPr/>
        </p:nvPicPr>
        <p:blipFill rotWithShape="1">
          <a:blip r:embed="rId4"/>
          <a:srcRect/>
          <a:stretch/>
        </p:blipFill>
        <p:spPr>
          <a:xfrm>
            <a:off x="10447699" y="317387"/>
            <a:ext cx="1175018" cy="60016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uFillTx/>
            </a:endParaRPr>
          </a:p>
        </p:txBody>
      </p:sp>
      <p:sp>
        <p:nvSpPr>
          <p:cNvPr id="131" name="Google Shape;13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uFillTx/>
            </a:endParaRPr>
          </a:p>
        </p:txBody>
      </p:sp>
      <p:pic>
        <p:nvPicPr>
          <p:cNvPr id="132" name="Google Shape;132;p5"/>
          <p:cNvPicPr preferRelativeResize="0"/>
          <p:nvPr/>
        </p:nvPicPr>
        <p:blipFill rotWithShape="1">
          <a:blip r:embed="rId3"/>
          <a:srcRect/>
          <a:stretch/>
        </p:blipFill>
        <p:spPr>
          <a:xfrm>
            <a:off x="0" y="-42475"/>
            <a:ext cx="12192000" cy="6858000"/>
          </a:xfrm>
          <a:prstGeom prst="rect">
            <a:avLst/>
          </a:prstGeom>
          <a:noFill/>
          <a:ln>
            <a:noFill/>
          </a:ln>
        </p:spPr>
      </p:pic>
      <p:sp>
        <p:nvSpPr>
          <p:cNvPr id="133" name="Google Shape;133;p5"/>
          <p:cNvSpPr txBox="1">
            <a:spLocks/>
          </p:cNvSpPr>
          <p:nvPr/>
        </p:nvSpPr>
        <p:spPr>
          <a:xfrm>
            <a:off x="5478068" y="6142623"/>
            <a:ext cx="565850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rgbClr val="176186"/>
                </a:solidFill>
                <a:uFillTx/>
                <a:latin typeface="Belleza"/>
                <a:ea typeface="Belleza"/>
                <a:cs typeface="Belleza"/>
                <a:sym typeface="Belleza"/>
              </a:rPr>
              <a:t>Progress/Accomplishments towards National Plan of Action</a:t>
            </a:r>
            <a:endParaRPr>
              <a:uFillTx/>
            </a:endParaRPr>
          </a:p>
        </p:txBody>
      </p:sp>
      <p:sp>
        <p:nvSpPr>
          <p:cNvPr id="134" name="Google Shape;134;p5"/>
          <p:cNvSpPr txBox="1">
            <a:spLocks/>
          </p:cNvSpPr>
          <p:nvPr/>
        </p:nvSpPr>
        <p:spPr>
          <a:xfrm>
            <a:off x="826325" y="369566"/>
            <a:ext cx="10515600" cy="596940"/>
          </a:xfrm>
          <a:prstGeom prst="rect">
            <a:avLst/>
          </a:prstGeom>
          <a:noFill/>
          <a:ln>
            <a:noFill/>
          </a:ln>
        </p:spPr>
        <p:txBody>
          <a:bodyPr spcFirstLastPara="1" wrap="square" lIns="91425" tIns="45700" rIns="91425" bIns="45700" anchor="t" anchorCtr="0">
            <a:normAutofit/>
          </a:bodyPr>
          <a:lstStyle/>
          <a:p>
            <a:pPr marL="514350" marR="0" lvl="0" indent="-514350" algn="ctr" rtl="0">
              <a:lnSpc>
                <a:spcPct val="100000"/>
              </a:lnSpc>
              <a:spcBef>
                <a:spcPts val="0"/>
              </a:spcBef>
              <a:spcAft>
                <a:spcPts val="0"/>
              </a:spcAft>
              <a:buClr>
                <a:srgbClr val="548135"/>
              </a:buClr>
              <a:buSzPts val="2800"/>
              <a:buFont typeface="Arial"/>
              <a:buNone/>
            </a:pPr>
            <a:r>
              <a:rPr lang="en-GB" sz="2800" b="1" u="sng">
                <a:solidFill>
                  <a:srgbClr val="548135"/>
                </a:solidFill>
                <a:uFillTx/>
                <a:latin typeface="Calibri"/>
                <a:ea typeface="Calibri"/>
                <a:cs typeface="Calibri"/>
                <a:sym typeface="Calibri"/>
              </a:rPr>
              <a:t>EAFM </a:t>
            </a:r>
            <a:endParaRPr>
              <a:uFillTx/>
            </a:endParaRPr>
          </a:p>
        </p:txBody>
      </p:sp>
      <p:sp>
        <p:nvSpPr>
          <p:cNvPr id="136" name="Google Shape;136;p5"/>
          <p:cNvSpPr txBox="1">
            <a:spLocks/>
          </p:cNvSpPr>
          <p:nvPr/>
        </p:nvSpPr>
        <p:spPr>
          <a:xfrm>
            <a:off x="1097280" y="976950"/>
            <a:ext cx="10404909" cy="4904100"/>
          </a:xfrm>
          <a:prstGeom prst="rect">
            <a:avLst/>
          </a:prstGeom>
          <a:noFill/>
          <a:ln>
            <a:noFill/>
          </a:ln>
        </p:spPr>
        <p:txBody>
          <a:bodyPr spcFirstLastPara="1" wrap="square" lIns="90000" tIns="45700" rIns="91425" bIns="45700" anchor="t" anchorCtr="0">
            <a:normAutofit/>
          </a:bodyPr>
          <a:lstStyle/>
          <a:p>
            <a:pPr marR="0" lvl="0" algn="ctr" rtl="0">
              <a:lnSpc>
                <a:spcPct val="100000"/>
              </a:lnSpc>
              <a:spcBef>
                <a:spcPts val="0"/>
              </a:spcBef>
              <a:spcAft>
                <a:spcPts val="0"/>
              </a:spcAft>
              <a:buClr>
                <a:srgbClr val="1E4E79"/>
              </a:buClr>
              <a:buSzPts val="2400"/>
            </a:pPr>
            <a:r>
              <a:rPr lang="en-GB" sz="2800" b="1" dirty="0">
                <a:solidFill>
                  <a:srgbClr val="1E4E79"/>
                </a:solidFill>
                <a:uFillTx/>
                <a:latin typeface="Belleza"/>
                <a:ea typeface="Belleza"/>
                <a:cs typeface="Belleza"/>
                <a:sym typeface="Belleza"/>
              </a:rPr>
              <a:t>Programs/projects/activities related to CTI-CFF goals </a:t>
            </a:r>
            <a:r>
              <a:rPr lang="en-GB" sz="1800" b="1" i="1" dirty="0">
                <a:solidFill>
                  <a:srgbClr val="1E4E79"/>
                </a:solidFill>
                <a:uFillTx/>
                <a:latin typeface="Belleza"/>
                <a:ea typeface="Belleza"/>
                <a:cs typeface="Belleza"/>
                <a:sym typeface="Belleza"/>
              </a:rPr>
              <a:t>(but not directly budgeted under CTI-CFF programs)</a:t>
            </a:r>
            <a:endParaRPr sz="1600" dirty="0">
              <a:uFillTx/>
            </a:endParaRPr>
          </a:p>
          <a:p>
            <a:pPr marL="514350" marR="0" lvl="0" indent="-514350" algn="ctr" rtl="0">
              <a:lnSpc>
                <a:spcPct val="100000"/>
              </a:lnSpc>
              <a:spcBef>
                <a:spcPts val="0"/>
              </a:spcBef>
              <a:spcAft>
                <a:spcPts val="0"/>
              </a:spcAft>
              <a:buClr>
                <a:schemeClr val="dk1"/>
              </a:buClr>
              <a:buSzPts val="1600"/>
              <a:buFont typeface="+mj-lt"/>
              <a:buAutoNum type="arabicPeriod"/>
            </a:pPr>
            <a:endParaRPr sz="2400" i="1" dirty="0">
              <a:solidFill>
                <a:srgbClr val="1E4E79"/>
              </a:solidFill>
              <a:uFillTx/>
              <a:latin typeface="Belleza"/>
              <a:ea typeface="Belleza"/>
              <a:cs typeface="Belleza"/>
              <a:sym typeface="Belleza"/>
            </a:endParaRPr>
          </a:p>
          <a:p>
            <a:pPr marL="457200" marR="0" lvl="0" indent="-457200" algn="l" rtl="0">
              <a:lnSpc>
                <a:spcPct val="100000"/>
              </a:lnSpc>
              <a:spcBef>
                <a:spcPts val="0"/>
              </a:spcBef>
              <a:spcAft>
                <a:spcPts val="0"/>
              </a:spcAft>
              <a:buClr>
                <a:srgbClr val="1E4E79"/>
              </a:buClr>
              <a:buSzPts val="2400"/>
              <a:buFont typeface="+mj-lt"/>
              <a:buAutoNum type="arabicPeriod" startAt="6"/>
            </a:pPr>
            <a:r>
              <a:rPr lang="en-GB" sz="2400" dirty="0">
                <a:solidFill>
                  <a:srgbClr val="1E4E79"/>
                </a:solidFill>
                <a:uFillTx/>
                <a:latin typeface="Belleza"/>
                <a:ea typeface="Belleza"/>
                <a:cs typeface="Belleza"/>
                <a:sym typeface="Belleza"/>
              </a:rPr>
              <a:t>Continuous Implementation of Seasonal fishing closures in </a:t>
            </a:r>
            <a:r>
              <a:rPr lang="en-GB" sz="2400" dirty="0" err="1">
                <a:solidFill>
                  <a:srgbClr val="1E4E79"/>
                </a:solidFill>
                <a:uFillTx/>
                <a:latin typeface="Belleza"/>
                <a:ea typeface="Belleza"/>
                <a:cs typeface="Belleza"/>
                <a:sym typeface="Belleza"/>
              </a:rPr>
              <a:t>Zamboanga</a:t>
            </a:r>
            <a:r>
              <a:rPr lang="en-GB" sz="2400" dirty="0">
                <a:solidFill>
                  <a:srgbClr val="1E4E79"/>
                </a:solidFill>
                <a:uFillTx/>
                <a:latin typeface="Belleza"/>
                <a:ea typeface="Belleza"/>
                <a:cs typeface="Belleza"/>
                <a:sym typeface="Belleza"/>
              </a:rPr>
              <a:t> Peninsula, </a:t>
            </a:r>
            <a:r>
              <a:rPr lang="en-GB" sz="2400" dirty="0" err="1">
                <a:solidFill>
                  <a:srgbClr val="1E4E79"/>
                </a:solidFill>
                <a:uFillTx/>
                <a:latin typeface="Belleza"/>
                <a:ea typeface="Belleza"/>
                <a:cs typeface="Belleza"/>
                <a:sym typeface="Belleza"/>
              </a:rPr>
              <a:t>Balayan</a:t>
            </a:r>
            <a:r>
              <a:rPr lang="en-GB" sz="2400" dirty="0">
                <a:solidFill>
                  <a:srgbClr val="1E4E79"/>
                </a:solidFill>
                <a:uFillTx/>
                <a:latin typeface="Belleza"/>
                <a:ea typeface="Belleza"/>
                <a:cs typeface="Belleza"/>
                <a:sym typeface="Belleza"/>
              </a:rPr>
              <a:t> Bay, Visayan Sea, Davao Gulf and Northern Palawan with adaptive measures</a:t>
            </a:r>
            <a:endParaRPr sz="2400" dirty="0">
              <a:solidFill>
                <a:srgbClr val="1E4E79"/>
              </a:solidFill>
              <a:uFillTx/>
              <a:latin typeface="Belleza"/>
              <a:ea typeface="Belleza"/>
              <a:cs typeface="Belleza"/>
              <a:sym typeface="Belleza"/>
            </a:endParaRPr>
          </a:p>
          <a:p>
            <a:pPr marL="457200" marR="0" lvl="0" indent="-457200" algn="l" rtl="0">
              <a:lnSpc>
                <a:spcPct val="100000"/>
              </a:lnSpc>
              <a:spcBef>
                <a:spcPts val="0"/>
              </a:spcBef>
              <a:spcAft>
                <a:spcPts val="0"/>
              </a:spcAft>
              <a:buClr>
                <a:srgbClr val="1E4E79"/>
              </a:buClr>
              <a:buSzPts val="2400"/>
              <a:buFont typeface="+mj-lt"/>
              <a:buAutoNum type="arabicPeriod" startAt="6"/>
            </a:pPr>
            <a:r>
              <a:rPr lang="en-GB" sz="2400" dirty="0">
                <a:solidFill>
                  <a:srgbClr val="1E4E79"/>
                </a:solidFill>
                <a:uFillTx/>
                <a:latin typeface="Belleza"/>
                <a:ea typeface="Belleza"/>
                <a:cs typeface="Belleza"/>
                <a:sym typeface="Belleza"/>
              </a:rPr>
              <a:t>Regulation on Wild Juvenile Groupers through an FAO</a:t>
            </a:r>
            <a:endParaRPr sz="2400" dirty="0">
              <a:solidFill>
                <a:srgbClr val="1E4E79"/>
              </a:solidFill>
              <a:uFillTx/>
              <a:latin typeface="Belleza"/>
              <a:ea typeface="Belleza"/>
              <a:cs typeface="Belleza"/>
              <a:sym typeface="Belleza"/>
            </a:endParaRPr>
          </a:p>
          <a:p>
            <a:pPr marL="457200" marR="0" lvl="0" indent="-457200" algn="l" rtl="0">
              <a:lnSpc>
                <a:spcPct val="100000"/>
              </a:lnSpc>
              <a:spcBef>
                <a:spcPts val="0"/>
              </a:spcBef>
              <a:spcAft>
                <a:spcPts val="0"/>
              </a:spcAft>
              <a:buClr>
                <a:srgbClr val="1E4E79"/>
              </a:buClr>
              <a:buSzPts val="2400"/>
              <a:buFont typeface="+mj-lt"/>
              <a:buAutoNum type="arabicPeriod" startAt="6"/>
            </a:pPr>
            <a:r>
              <a:rPr lang="en-GB" sz="2400" dirty="0">
                <a:solidFill>
                  <a:srgbClr val="1E4E79"/>
                </a:solidFill>
                <a:uFillTx/>
                <a:latin typeface="Belleza"/>
                <a:ea typeface="Belleza"/>
                <a:cs typeface="Belleza"/>
                <a:sym typeface="Belleza"/>
              </a:rPr>
              <a:t>Establishment of data collection  scheme in municipal catch documentation and traceability system in the LGU for management of fishery resources</a:t>
            </a:r>
          </a:p>
          <a:p>
            <a:pPr marL="457200" marR="0" lvl="0" indent="-457200" algn="l" rtl="0">
              <a:lnSpc>
                <a:spcPct val="100000"/>
              </a:lnSpc>
              <a:spcBef>
                <a:spcPts val="0"/>
              </a:spcBef>
              <a:spcAft>
                <a:spcPts val="0"/>
              </a:spcAft>
              <a:buClr>
                <a:srgbClr val="1E4E79"/>
              </a:buClr>
              <a:buSzPts val="2400"/>
              <a:buFont typeface="+mj-lt"/>
              <a:buAutoNum type="arabicPeriod" startAt="6"/>
            </a:pPr>
            <a:r>
              <a:rPr lang="en-GB" sz="2400" dirty="0">
                <a:solidFill>
                  <a:srgbClr val="1E4E79"/>
                </a:solidFill>
                <a:uFillTx/>
                <a:latin typeface="Belleza"/>
                <a:ea typeface="Belleza"/>
                <a:cs typeface="Belleza"/>
                <a:sym typeface="Belleza"/>
              </a:rPr>
              <a:t>Support to the implementation of </a:t>
            </a:r>
            <a:r>
              <a:rPr lang="en-GB" sz="2400" dirty="0" err="1">
                <a:solidFill>
                  <a:srgbClr val="1E4E79"/>
                </a:solidFill>
                <a:uFillTx/>
                <a:latin typeface="Belleza"/>
                <a:ea typeface="Belleza"/>
                <a:cs typeface="Belleza"/>
                <a:sym typeface="Belleza"/>
              </a:rPr>
              <a:t>FishRight</a:t>
            </a:r>
            <a:r>
              <a:rPr lang="en-GB" sz="2400" dirty="0">
                <a:solidFill>
                  <a:srgbClr val="1E4E79"/>
                </a:solidFill>
                <a:uFillTx/>
                <a:latin typeface="Belleza"/>
                <a:ea typeface="Belleza"/>
                <a:cs typeface="Belleza"/>
                <a:sym typeface="Belleza"/>
              </a:rPr>
              <a:t> Program</a:t>
            </a:r>
          </a:p>
          <a:p>
            <a:pPr marL="457200" marR="0" lvl="0" indent="-457200" algn="l" rtl="0">
              <a:lnSpc>
                <a:spcPct val="100000"/>
              </a:lnSpc>
              <a:spcBef>
                <a:spcPts val="0"/>
              </a:spcBef>
              <a:spcAft>
                <a:spcPts val="0"/>
              </a:spcAft>
              <a:buClr>
                <a:srgbClr val="1E4E79"/>
              </a:buClr>
              <a:buSzPts val="2400"/>
              <a:buFont typeface="+mj-lt"/>
              <a:buAutoNum type="arabicPeriod" startAt="6"/>
            </a:pPr>
            <a:r>
              <a:rPr lang="en-US" sz="2400" dirty="0">
                <a:solidFill>
                  <a:srgbClr val="1E4E79"/>
                </a:solidFill>
                <a:latin typeface="Belleza"/>
                <a:ea typeface="Belleza"/>
                <a:cs typeface="Belleza"/>
                <a:sym typeface="Belleza"/>
              </a:rPr>
              <a:t>Establishment of convergence initiatives with DENR Biodiversity Management Bureau</a:t>
            </a:r>
          </a:p>
          <a:p>
            <a:pPr marL="457200" marR="0" lvl="0" indent="-457200" algn="l" rtl="0">
              <a:lnSpc>
                <a:spcPct val="100000"/>
              </a:lnSpc>
              <a:spcBef>
                <a:spcPts val="0"/>
              </a:spcBef>
              <a:spcAft>
                <a:spcPts val="0"/>
              </a:spcAft>
              <a:buClr>
                <a:srgbClr val="1E4E79"/>
              </a:buClr>
              <a:buSzPts val="2400"/>
              <a:buFont typeface="+mj-lt"/>
              <a:buAutoNum type="arabicPeriod" startAt="6"/>
            </a:pPr>
            <a:r>
              <a:rPr lang="en-US" sz="2400" dirty="0">
                <a:solidFill>
                  <a:srgbClr val="1E4E79"/>
                </a:solidFill>
                <a:uFillTx/>
                <a:latin typeface="Belleza"/>
                <a:ea typeface="Belleza"/>
                <a:cs typeface="Belleza"/>
                <a:sym typeface="Belleza"/>
              </a:rPr>
              <a:t>Creation of National Scientific Advisory Group of Experts (NSAGE)</a:t>
            </a:r>
            <a:endParaRPr sz="2400" dirty="0">
              <a:solidFill>
                <a:srgbClr val="1E4E79"/>
              </a:solidFill>
              <a:uFillTx/>
              <a:latin typeface="Belleza"/>
              <a:ea typeface="Belleza"/>
              <a:cs typeface="Belleza"/>
              <a:sym typeface="Belleza"/>
            </a:endParaRPr>
          </a:p>
          <a:p>
            <a:pPr marL="342900" marR="0" lvl="0" indent="-342900" algn="l" rtl="0">
              <a:lnSpc>
                <a:spcPct val="100000"/>
              </a:lnSpc>
              <a:spcBef>
                <a:spcPts val="0"/>
              </a:spcBef>
              <a:spcAft>
                <a:spcPts val="0"/>
              </a:spcAft>
              <a:buClr>
                <a:srgbClr val="1E4E79"/>
              </a:buClr>
              <a:buSzPts val="2400"/>
              <a:buFont typeface="+mj-lt"/>
              <a:buAutoNum type="arabicPeriod" startAt="6"/>
            </a:pPr>
            <a:endParaRPr sz="2000" b="1" dirty="0">
              <a:solidFill>
                <a:srgbClr val="1E4E79"/>
              </a:solidFill>
              <a:uFillTx/>
              <a:latin typeface="Belleza"/>
              <a:ea typeface="Belleza"/>
              <a:cs typeface="Belleza"/>
              <a:sym typeface="Belleza"/>
            </a:endParaRPr>
          </a:p>
          <a:p>
            <a:pPr marL="514350" marR="0" lvl="0" indent="-514350" algn="l" rtl="0">
              <a:lnSpc>
                <a:spcPct val="100000"/>
              </a:lnSpc>
              <a:spcBef>
                <a:spcPts val="0"/>
              </a:spcBef>
              <a:spcAft>
                <a:spcPts val="0"/>
              </a:spcAft>
              <a:buClr>
                <a:srgbClr val="1E4E79"/>
              </a:buClr>
              <a:buSzPts val="2400"/>
              <a:buFont typeface="+mj-lt"/>
              <a:buAutoNum type="arabicPeriod" startAt="6"/>
            </a:pPr>
            <a:endParaRPr sz="1600" dirty="0">
              <a:uFillTx/>
            </a:endParaRPr>
          </a:p>
        </p:txBody>
      </p:sp>
    </p:spTree>
    <p:extLst>
      <p:ext uri="{BB962C8B-B14F-4D97-AF65-F5344CB8AC3E}">
        <p14:creationId xmlns:p14="http://schemas.microsoft.com/office/powerpoint/2010/main" val="29670955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PH" dirty="0">
                <a:uFillTx/>
              </a:rPr>
              <a:t> </a:t>
            </a:r>
            <a:endParaRPr dirty="0">
              <a:uFillTx/>
            </a:endParaRPr>
          </a:p>
        </p:txBody>
      </p:sp>
      <p:sp>
        <p:nvSpPr>
          <p:cNvPr id="143" name="Google Shape;143;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uFillTx/>
            </a:endParaRPr>
          </a:p>
        </p:txBody>
      </p:sp>
      <p:pic>
        <p:nvPicPr>
          <p:cNvPr id="144" name="Google Shape;144;p6"/>
          <p:cNvPicPr preferRelativeResize="0"/>
          <p:nvPr/>
        </p:nvPicPr>
        <p:blipFill rotWithShape="1">
          <a:blip r:embed="rId3"/>
          <a:srcRect/>
          <a:stretch/>
        </p:blipFill>
        <p:spPr>
          <a:xfrm>
            <a:off x="0" y="0"/>
            <a:ext cx="12192000" cy="6858000"/>
          </a:xfrm>
          <a:prstGeom prst="rect">
            <a:avLst/>
          </a:prstGeom>
          <a:noFill/>
          <a:ln>
            <a:noFill/>
          </a:ln>
        </p:spPr>
      </p:pic>
      <p:sp>
        <p:nvSpPr>
          <p:cNvPr id="145" name="Google Shape;145;p6"/>
          <p:cNvSpPr txBox="1">
            <a:spLocks/>
          </p:cNvSpPr>
          <p:nvPr/>
        </p:nvSpPr>
        <p:spPr>
          <a:xfrm>
            <a:off x="826325" y="314974"/>
            <a:ext cx="10515600" cy="596940"/>
          </a:xfrm>
          <a:prstGeom prst="rect">
            <a:avLst/>
          </a:prstGeom>
          <a:noFill/>
          <a:ln>
            <a:noFill/>
          </a:ln>
        </p:spPr>
        <p:txBody>
          <a:bodyPr spcFirstLastPara="1" wrap="square" lIns="91425" tIns="45700" rIns="91425" bIns="45700" anchor="t" anchorCtr="0">
            <a:normAutofit/>
          </a:bodyPr>
          <a:lstStyle/>
          <a:p>
            <a:pPr marL="514350" marR="0" lvl="0" indent="-514350" algn="ctr" rtl="0">
              <a:lnSpc>
                <a:spcPct val="100000"/>
              </a:lnSpc>
              <a:spcBef>
                <a:spcPts val="0"/>
              </a:spcBef>
              <a:spcAft>
                <a:spcPts val="0"/>
              </a:spcAft>
              <a:buClr>
                <a:srgbClr val="548135"/>
              </a:buClr>
              <a:buSzPts val="2800"/>
              <a:buFont typeface="Arial"/>
              <a:buNone/>
            </a:pPr>
            <a:r>
              <a:rPr lang="en-GB" sz="2800" b="1" u="sng">
                <a:solidFill>
                  <a:srgbClr val="548135"/>
                </a:solidFill>
                <a:uFillTx/>
                <a:latin typeface="Calibri"/>
                <a:ea typeface="Calibri"/>
                <a:cs typeface="Calibri"/>
                <a:sym typeface="Calibri"/>
              </a:rPr>
              <a:t>MPAs</a:t>
            </a:r>
            <a:endParaRPr>
              <a:uFillTx/>
            </a:endParaRPr>
          </a:p>
        </p:txBody>
      </p:sp>
      <p:sp>
        <p:nvSpPr>
          <p:cNvPr id="147" name="Google Shape;147;p6"/>
          <p:cNvSpPr txBox="1">
            <a:spLocks/>
          </p:cNvSpPr>
          <p:nvPr/>
        </p:nvSpPr>
        <p:spPr>
          <a:xfrm>
            <a:off x="5478068" y="6142623"/>
            <a:ext cx="565850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dirty="0">
                <a:solidFill>
                  <a:srgbClr val="176186"/>
                </a:solidFill>
                <a:uFillTx/>
                <a:latin typeface="Belleza"/>
                <a:ea typeface="Belleza"/>
                <a:cs typeface="Belleza"/>
                <a:sym typeface="Belleza"/>
              </a:rPr>
              <a:t>Progress/Accomplishments towards National Plan of Action</a:t>
            </a:r>
            <a:endParaRPr dirty="0">
              <a:uFillTx/>
            </a:endParaRPr>
          </a:p>
        </p:txBody>
      </p:sp>
      <p:sp>
        <p:nvSpPr>
          <p:cNvPr id="148" name="Google Shape;148;p6"/>
          <p:cNvSpPr txBox="1">
            <a:spLocks/>
          </p:cNvSpPr>
          <p:nvPr/>
        </p:nvSpPr>
        <p:spPr>
          <a:xfrm>
            <a:off x="365760" y="901574"/>
            <a:ext cx="9098280" cy="4950586"/>
          </a:xfrm>
          <a:prstGeom prst="rect">
            <a:avLst/>
          </a:prstGeom>
          <a:noFill/>
          <a:ln>
            <a:noFill/>
          </a:ln>
        </p:spPr>
        <p:txBody>
          <a:bodyPr spcFirstLastPara="1" wrap="square" lIns="91425" tIns="45700" rIns="91425" bIns="45700" anchor="t" anchorCtr="0">
            <a:noAutofit/>
          </a:bodyPr>
          <a:lstStyle/>
          <a:p>
            <a:pPr marL="168275" marR="0" lvl="0" algn="ctr" rtl="0">
              <a:lnSpc>
                <a:spcPct val="100000"/>
              </a:lnSpc>
              <a:spcBef>
                <a:spcPts val="0"/>
              </a:spcBef>
              <a:spcAft>
                <a:spcPts val="0"/>
              </a:spcAft>
              <a:buClr>
                <a:srgbClr val="1E4E79"/>
              </a:buClr>
              <a:buSzPts val="2400"/>
            </a:pPr>
            <a:r>
              <a:rPr lang="en-GB" sz="2300" b="1" dirty="0">
                <a:solidFill>
                  <a:srgbClr val="1E4E79"/>
                </a:solidFill>
                <a:uFillTx/>
                <a:latin typeface="Belleza"/>
                <a:ea typeface="Belleza"/>
                <a:cs typeface="Belleza"/>
                <a:sym typeface="Belleza"/>
              </a:rPr>
              <a:t>Programs/projects/activities related to CTI-CFF goals </a:t>
            </a:r>
            <a:r>
              <a:rPr lang="en-GB" sz="2300" b="1" i="1" dirty="0">
                <a:solidFill>
                  <a:srgbClr val="1E4E79"/>
                </a:solidFill>
                <a:uFillTx/>
                <a:latin typeface="Belleza"/>
                <a:ea typeface="Belleza"/>
                <a:cs typeface="Belleza"/>
                <a:sym typeface="Belleza"/>
              </a:rPr>
              <a:t>(but not directly budgeted under CTI-CFF programs)</a:t>
            </a:r>
            <a:endParaRPr sz="2300" dirty="0">
              <a:uFillTx/>
            </a:endParaRPr>
          </a:p>
          <a:p>
            <a:pPr marL="625475" marR="0" lvl="0" indent="-457200" algn="ctr" rtl="0">
              <a:lnSpc>
                <a:spcPct val="100000"/>
              </a:lnSpc>
              <a:spcBef>
                <a:spcPts val="0"/>
              </a:spcBef>
              <a:spcAft>
                <a:spcPts val="0"/>
              </a:spcAft>
              <a:buClr>
                <a:srgbClr val="1E4E79"/>
              </a:buClr>
              <a:buSzPts val="1600"/>
              <a:buFont typeface="+mj-lt"/>
              <a:buAutoNum type="arabicPeriod"/>
            </a:pPr>
            <a:endParaRPr sz="2300" b="1" i="1" dirty="0">
              <a:solidFill>
                <a:srgbClr val="1E4E79"/>
              </a:solidFill>
              <a:uFillTx/>
              <a:latin typeface="Belleza"/>
              <a:ea typeface="Belleza"/>
              <a:cs typeface="Belleza"/>
              <a:sym typeface="Belleza"/>
            </a:endParaRPr>
          </a:p>
          <a:p>
            <a:pPr marL="625475" marR="0" lvl="0" indent="-457200" algn="l" rtl="0">
              <a:lnSpc>
                <a:spcPct val="100000"/>
              </a:lnSpc>
              <a:spcBef>
                <a:spcPts val="0"/>
              </a:spcBef>
              <a:spcAft>
                <a:spcPts val="0"/>
              </a:spcAft>
              <a:buClr>
                <a:srgbClr val="1E4E79"/>
              </a:buClr>
              <a:buSzPct val="100000"/>
              <a:buFont typeface="+mj-lt"/>
              <a:buAutoNum type="arabicPeriod"/>
            </a:pPr>
            <a:r>
              <a:rPr lang="en-GB" sz="2300" dirty="0" smtClean="0">
                <a:solidFill>
                  <a:srgbClr val="1E4E79"/>
                </a:solidFill>
                <a:uFillTx/>
                <a:latin typeface="Belleza"/>
                <a:ea typeface="Belleza"/>
                <a:cs typeface="Belleza"/>
                <a:sym typeface="Belleza"/>
              </a:rPr>
              <a:t>Passage </a:t>
            </a:r>
            <a:r>
              <a:rPr lang="en-GB" sz="2300" dirty="0">
                <a:solidFill>
                  <a:srgbClr val="1E4E79"/>
                </a:solidFill>
                <a:uFillTx/>
                <a:latin typeface="Belleza"/>
                <a:ea typeface="Belleza"/>
                <a:cs typeface="Belleza"/>
                <a:sym typeface="Belleza"/>
              </a:rPr>
              <a:t>of Republic Act 11038 and approval of DAO 2019-05</a:t>
            </a:r>
            <a:endParaRPr sz="2300" dirty="0">
              <a:uFillTx/>
            </a:endParaRPr>
          </a:p>
          <a:p>
            <a:pPr marL="625475" marR="0" lvl="0" indent="-457200" algn="l" rtl="0">
              <a:lnSpc>
                <a:spcPct val="100000"/>
              </a:lnSpc>
              <a:spcBef>
                <a:spcPts val="0"/>
              </a:spcBef>
              <a:spcAft>
                <a:spcPts val="0"/>
              </a:spcAft>
              <a:buClr>
                <a:srgbClr val="1E4E79"/>
              </a:buClr>
              <a:buSzPct val="100000"/>
              <a:buFont typeface="+mj-lt"/>
              <a:buAutoNum type="arabicPeriod"/>
            </a:pPr>
            <a:r>
              <a:rPr lang="en-GB" sz="2300" dirty="0" smtClean="0">
                <a:solidFill>
                  <a:srgbClr val="1E4E79"/>
                </a:solidFill>
                <a:uFillTx/>
                <a:latin typeface="Belleza"/>
                <a:ea typeface="Belleza"/>
                <a:cs typeface="Belleza"/>
                <a:sym typeface="Belleza"/>
              </a:rPr>
              <a:t>Establishment </a:t>
            </a:r>
            <a:r>
              <a:rPr lang="en-GB" sz="2300" dirty="0">
                <a:solidFill>
                  <a:srgbClr val="1E4E79"/>
                </a:solidFill>
                <a:uFillTx/>
                <a:latin typeface="Belleza"/>
                <a:ea typeface="Belleza"/>
                <a:cs typeface="Belleza"/>
                <a:sym typeface="Belleza"/>
              </a:rPr>
              <a:t>of MPAN locally managed to form part of buffer zone in Sarangani Bay Protected Seascape</a:t>
            </a:r>
            <a:endParaRPr sz="2300" dirty="0">
              <a:uFillTx/>
            </a:endParaRPr>
          </a:p>
          <a:p>
            <a:pPr marL="625475" marR="0" lvl="0" indent="-457200" algn="l" rtl="0">
              <a:lnSpc>
                <a:spcPct val="100000"/>
              </a:lnSpc>
              <a:spcBef>
                <a:spcPts val="0"/>
              </a:spcBef>
              <a:spcAft>
                <a:spcPts val="0"/>
              </a:spcAft>
              <a:buClr>
                <a:srgbClr val="1E4E79"/>
              </a:buClr>
              <a:buSzPct val="100000"/>
              <a:buFont typeface="+mj-lt"/>
              <a:buAutoNum type="arabicPeriod"/>
            </a:pPr>
            <a:r>
              <a:rPr lang="en-GB" sz="2300" dirty="0" smtClean="0">
                <a:solidFill>
                  <a:srgbClr val="1E4E79"/>
                </a:solidFill>
                <a:uFillTx/>
                <a:latin typeface="Belleza"/>
                <a:ea typeface="Belleza"/>
                <a:cs typeface="Belleza"/>
                <a:sym typeface="Belleza"/>
              </a:rPr>
              <a:t>TWG </a:t>
            </a:r>
            <a:r>
              <a:rPr lang="en-GB" sz="2300" dirty="0">
                <a:solidFill>
                  <a:srgbClr val="1E4E79"/>
                </a:solidFill>
                <a:uFillTx/>
                <a:latin typeface="Belleza"/>
                <a:ea typeface="Belleza"/>
                <a:cs typeface="Belleza"/>
                <a:sym typeface="Belleza"/>
              </a:rPr>
              <a:t>meeting on Marine Turtle Protected Area Network (MTPAN)</a:t>
            </a:r>
            <a:endParaRPr sz="2300" dirty="0">
              <a:uFillTx/>
            </a:endParaRPr>
          </a:p>
          <a:p>
            <a:pPr marL="625475" marR="0" lvl="0" indent="-457200" algn="l" rtl="0">
              <a:lnSpc>
                <a:spcPct val="100000"/>
              </a:lnSpc>
              <a:spcBef>
                <a:spcPts val="0"/>
              </a:spcBef>
              <a:spcAft>
                <a:spcPts val="0"/>
              </a:spcAft>
              <a:buClr>
                <a:srgbClr val="1E4E79"/>
              </a:buClr>
              <a:buSzPct val="100000"/>
              <a:buFont typeface="+mj-lt"/>
              <a:buAutoNum type="arabicPeriod"/>
            </a:pPr>
            <a:r>
              <a:rPr lang="en-GB" sz="2300" dirty="0" smtClean="0">
                <a:solidFill>
                  <a:srgbClr val="1E4E79"/>
                </a:solidFill>
                <a:uFillTx/>
                <a:latin typeface="Belleza"/>
                <a:ea typeface="Belleza"/>
                <a:cs typeface="Belleza"/>
                <a:sym typeface="Belleza"/>
              </a:rPr>
              <a:t>MPA </a:t>
            </a:r>
            <a:r>
              <a:rPr lang="en-GB" sz="2300" dirty="0">
                <a:solidFill>
                  <a:srgbClr val="1E4E79"/>
                </a:solidFill>
                <a:uFillTx/>
                <a:latin typeface="Belleza"/>
                <a:ea typeface="Belleza"/>
                <a:cs typeface="Belleza"/>
                <a:sym typeface="Belleza"/>
              </a:rPr>
              <a:t>Awards and Recognitions (Para El Mar) for MPAs locally managed, Best Mangrove Award, MPA Network Awards and MPA NIPAS Award </a:t>
            </a:r>
            <a:endParaRPr sz="2300" dirty="0">
              <a:solidFill>
                <a:srgbClr val="1E4E79"/>
              </a:solidFill>
              <a:uFillTx/>
              <a:latin typeface="Belleza"/>
              <a:ea typeface="Belleza"/>
              <a:cs typeface="Belleza"/>
              <a:sym typeface="Belleza"/>
            </a:endParaRPr>
          </a:p>
          <a:p>
            <a:pPr marL="625475" indent="-457200">
              <a:buClr>
                <a:srgbClr val="1E4E79"/>
              </a:buClr>
              <a:buSzPct val="100000"/>
              <a:buFont typeface="+mj-lt"/>
              <a:buAutoNum type="arabicPeriod"/>
            </a:pPr>
            <a:r>
              <a:rPr lang="en-GB" sz="2300" dirty="0" smtClean="0">
                <a:solidFill>
                  <a:srgbClr val="1E4E79"/>
                </a:solidFill>
                <a:uFillTx/>
                <a:latin typeface="Belleza"/>
                <a:ea typeface="Belleza"/>
                <a:cs typeface="Belleza"/>
                <a:sym typeface="Belleza"/>
              </a:rPr>
              <a:t>Policies </a:t>
            </a:r>
            <a:r>
              <a:rPr lang="en-GB" sz="2300" dirty="0">
                <a:solidFill>
                  <a:srgbClr val="1E4E79"/>
                </a:solidFill>
                <a:uFillTx/>
                <a:latin typeface="Belleza"/>
                <a:ea typeface="Belleza"/>
                <a:cs typeface="Belleza"/>
                <a:sym typeface="Belleza"/>
              </a:rPr>
              <a:t>Formulation e.g., Vulnerability Assessment (VA), Guidelines on the establishment of Marine Protected Area Network (MPAN), </a:t>
            </a:r>
            <a:r>
              <a:rPr lang="en-GB" sz="2300" dirty="0">
                <a:solidFill>
                  <a:srgbClr val="1E4E79"/>
                </a:solidFill>
                <a:latin typeface="Belleza"/>
                <a:ea typeface="Belleza"/>
                <a:cs typeface="Belleza"/>
                <a:sym typeface="Belleza"/>
              </a:rPr>
              <a:t>Technical Bulletin on </a:t>
            </a:r>
            <a:r>
              <a:rPr lang="en-GB" sz="2300" dirty="0" smtClean="0">
                <a:solidFill>
                  <a:srgbClr val="1E4E79"/>
                </a:solidFill>
                <a:latin typeface="Belleza"/>
                <a:ea typeface="Belleza"/>
                <a:cs typeface="Belleza"/>
                <a:sym typeface="Belleza"/>
              </a:rPr>
              <a:t>MPAN</a:t>
            </a:r>
          </a:p>
          <a:p>
            <a:pPr marL="625475" indent="-457200">
              <a:buClr>
                <a:srgbClr val="1E4E79"/>
              </a:buClr>
              <a:buSzPct val="100000"/>
              <a:buFont typeface="+mj-lt"/>
              <a:buAutoNum type="arabicPeriod"/>
            </a:pPr>
            <a:r>
              <a:rPr lang="en-GB" sz="2300" dirty="0" smtClean="0">
                <a:solidFill>
                  <a:srgbClr val="1E4E79"/>
                </a:solidFill>
                <a:uFillTx/>
                <a:latin typeface="Belleza"/>
                <a:ea typeface="Belleza"/>
                <a:cs typeface="Belleza"/>
                <a:sym typeface="Belleza"/>
              </a:rPr>
              <a:t> National MPA Capacity Building Program</a:t>
            </a:r>
            <a:endParaRPr sz="2300" dirty="0" smtClean="0">
              <a:solidFill>
                <a:srgbClr val="1E4E79"/>
              </a:solidFill>
              <a:uFillTx/>
              <a:latin typeface="Belleza"/>
              <a:ea typeface="Belleza"/>
              <a:cs typeface="Belleza"/>
              <a:sym typeface="Belleza"/>
            </a:endParaRPr>
          </a:p>
          <a:p>
            <a:pPr marL="625475" marR="0" lvl="0" indent="-457200" algn="l" rtl="0">
              <a:lnSpc>
                <a:spcPct val="100000"/>
              </a:lnSpc>
              <a:spcBef>
                <a:spcPts val="0"/>
              </a:spcBef>
              <a:spcAft>
                <a:spcPts val="0"/>
              </a:spcAft>
              <a:buClr>
                <a:srgbClr val="1E4E79"/>
              </a:buClr>
              <a:buSzPts val="1500"/>
              <a:buFont typeface="+mj-lt"/>
              <a:buAutoNum type="arabicPeriod"/>
            </a:pPr>
            <a:endParaRPr sz="2300" b="1" dirty="0">
              <a:solidFill>
                <a:srgbClr val="1E4E79"/>
              </a:solidFill>
              <a:uFillTx/>
              <a:latin typeface="Belleza"/>
              <a:ea typeface="Belleza"/>
              <a:cs typeface="Belleza"/>
              <a:sym typeface="Belleza"/>
            </a:endParaRPr>
          </a:p>
        </p:txBody>
      </p:sp>
      <p:pic>
        <p:nvPicPr>
          <p:cNvPr id="2050" name="Picture 2" descr="C:\Users\user\Downloads\33_MP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4040" y="314974"/>
            <a:ext cx="2727960" cy="3854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lh3.googleusercontent.com/BtVpA4WO5f59Z40DYLeBtjKJwZvslkUfG1KUt0HRS5foGZqHyATmiiuXcKHeGXje5ugnL5L0cm8u-9YHg74fb-wZew9ki2vRVzyQaWm3TbXuMw584G7SQJQYYy1G6-TNqY-R2gi4VW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9762" y="4130040"/>
            <a:ext cx="2618238" cy="18757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uFillTx/>
            </a:endParaRPr>
          </a:p>
        </p:txBody>
      </p:sp>
      <p:sp>
        <p:nvSpPr>
          <p:cNvPr id="154" name="Google Shape;154;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uFillTx/>
            </a:endParaRPr>
          </a:p>
        </p:txBody>
      </p:sp>
      <p:pic>
        <p:nvPicPr>
          <p:cNvPr id="155" name="Google Shape;155;p7"/>
          <p:cNvPicPr preferRelativeResize="0"/>
          <p:nvPr/>
        </p:nvPicPr>
        <p:blipFill rotWithShape="1">
          <a:blip r:embed="rId3"/>
          <a:srcRect/>
          <a:stretch/>
        </p:blipFill>
        <p:spPr>
          <a:xfrm>
            <a:off x="0" y="0"/>
            <a:ext cx="12192000" cy="6858000"/>
          </a:xfrm>
          <a:prstGeom prst="rect">
            <a:avLst/>
          </a:prstGeom>
          <a:noFill/>
          <a:ln>
            <a:noFill/>
          </a:ln>
        </p:spPr>
      </p:pic>
      <p:sp>
        <p:nvSpPr>
          <p:cNvPr id="156" name="Google Shape;156;p7"/>
          <p:cNvSpPr txBox="1">
            <a:spLocks/>
          </p:cNvSpPr>
          <p:nvPr/>
        </p:nvSpPr>
        <p:spPr>
          <a:xfrm>
            <a:off x="826325" y="274031"/>
            <a:ext cx="10515600" cy="596940"/>
          </a:xfrm>
          <a:prstGeom prst="rect">
            <a:avLst/>
          </a:prstGeom>
          <a:noFill/>
          <a:ln>
            <a:noFill/>
          </a:ln>
        </p:spPr>
        <p:txBody>
          <a:bodyPr spcFirstLastPara="1" wrap="square" lIns="91425" tIns="45700" rIns="91425" bIns="45700" anchor="t" anchorCtr="0">
            <a:normAutofit/>
          </a:bodyPr>
          <a:lstStyle/>
          <a:p>
            <a:pPr marL="514350" marR="0" lvl="0" indent="-514350" algn="ctr" rtl="0">
              <a:lnSpc>
                <a:spcPct val="100000"/>
              </a:lnSpc>
              <a:spcBef>
                <a:spcPts val="0"/>
              </a:spcBef>
              <a:spcAft>
                <a:spcPts val="0"/>
              </a:spcAft>
              <a:buClr>
                <a:srgbClr val="548135"/>
              </a:buClr>
              <a:buSzPts val="2800"/>
              <a:buFont typeface="Arial"/>
              <a:buNone/>
            </a:pPr>
            <a:r>
              <a:rPr lang="en-GB" sz="2800" b="1" u="sng">
                <a:solidFill>
                  <a:srgbClr val="548135"/>
                </a:solidFill>
                <a:uFillTx/>
                <a:latin typeface="Calibri"/>
                <a:ea typeface="Calibri"/>
                <a:cs typeface="Calibri"/>
                <a:sym typeface="Calibri"/>
              </a:rPr>
              <a:t>CLIMATE CHANGE ADAPTATION</a:t>
            </a:r>
            <a:endParaRPr>
              <a:uFillTx/>
            </a:endParaRPr>
          </a:p>
        </p:txBody>
      </p:sp>
      <p:sp>
        <p:nvSpPr>
          <p:cNvPr id="158" name="Google Shape;158;p7"/>
          <p:cNvSpPr txBox="1">
            <a:spLocks/>
          </p:cNvSpPr>
          <p:nvPr/>
        </p:nvSpPr>
        <p:spPr>
          <a:xfrm>
            <a:off x="5478068" y="6142623"/>
            <a:ext cx="565850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rgbClr val="176186"/>
                </a:solidFill>
                <a:uFillTx/>
                <a:latin typeface="Belleza"/>
                <a:ea typeface="Belleza"/>
                <a:cs typeface="Belleza"/>
                <a:sym typeface="Belleza"/>
              </a:rPr>
              <a:t>Progress/Accomplishments towards National Plan of Action</a:t>
            </a:r>
            <a:endParaRPr>
              <a:uFillTx/>
            </a:endParaRPr>
          </a:p>
        </p:txBody>
      </p:sp>
      <p:sp>
        <p:nvSpPr>
          <p:cNvPr id="159" name="Google Shape;159;p7"/>
          <p:cNvSpPr txBox="1">
            <a:spLocks/>
          </p:cNvSpPr>
          <p:nvPr/>
        </p:nvSpPr>
        <p:spPr>
          <a:xfrm>
            <a:off x="962075" y="834200"/>
            <a:ext cx="10696525" cy="4164520"/>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Clr>
                <a:srgbClr val="1E4E79"/>
              </a:buClr>
              <a:buSzPct val="101000"/>
            </a:pPr>
            <a:r>
              <a:rPr lang="en-GB" sz="2400" b="1" dirty="0">
                <a:solidFill>
                  <a:srgbClr val="1E4E79"/>
                </a:solidFill>
                <a:uFillTx/>
                <a:latin typeface="Belleza"/>
                <a:ea typeface="Belleza"/>
                <a:cs typeface="Belleza"/>
                <a:sym typeface="Belleza"/>
              </a:rPr>
              <a:t>Programs/projects/activities related to CTI-CFF goals </a:t>
            </a:r>
            <a:r>
              <a:rPr lang="en-GB" sz="2400" b="1" i="1" dirty="0">
                <a:solidFill>
                  <a:srgbClr val="1E4E79"/>
                </a:solidFill>
                <a:uFillTx/>
                <a:latin typeface="Belleza"/>
                <a:ea typeface="Belleza"/>
                <a:cs typeface="Belleza"/>
                <a:sym typeface="Belleza"/>
              </a:rPr>
              <a:t>(but not directly budgeted under CTI-CFF programs)</a:t>
            </a:r>
            <a:endParaRPr sz="2400" dirty="0">
              <a:solidFill>
                <a:srgbClr val="1E4E79"/>
              </a:solidFill>
              <a:uFillTx/>
            </a:endParaRPr>
          </a:p>
          <a:p>
            <a:pPr marL="511175" marR="0" lvl="0" indent="-457200" algn="l" rtl="0">
              <a:lnSpc>
                <a:spcPct val="100000"/>
              </a:lnSpc>
              <a:spcBef>
                <a:spcPts val="0"/>
              </a:spcBef>
              <a:spcAft>
                <a:spcPts val="0"/>
              </a:spcAft>
              <a:buClr>
                <a:srgbClr val="1E4E79"/>
              </a:buClr>
              <a:buSzPct val="101000"/>
              <a:buFont typeface="+mj-lt"/>
              <a:buAutoNum type="arabicPeriod"/>
            </a:pPr>
            <a:r>
              <a:rPr lang="en-GB" sz="2400" dirty="0" smtClean="0">
                <a:solidFill>
                  <a:srgbClr val="1E4E79"/>
                </a:solidFill>
                <a:uFillTx/>
                <a:latin typeface="Belleza" pitchFamily="2" charset="0"/>
                <a:ea typeface="Belleza"/>
                <a:cs typeface="Belleza"/>
                <a:sym typeface="Belleza"/>
              </a:rPr>
              <a:t>Drafted </a:t>
            </a:r>
            <a:r>
              <a:rPr lang="en-GB" sz="2400" dirty="0">
                <a:solidFill>
                  <a:srgbClr val="1E4E79"/>
                </a:solidFill>
                <a:uFillTx/>
                <a:latin typeface="Belleza" pitchFamily="2" charset="0"/>
                <a:ea typeface="Belleza"/>
                <a:cs typeface="Belleza"/>
                <a:sym typeface="Belleza"/>
              </a:rPr>
              <a:t>the Communique on Climate Change for review by the CCA WG</a:t>
            </a:r>
            <a:endParaRPr sz="2400" dirty="0">
              <a:solidFill>
                <a:srgbClr val="1E4E79"/>
              </a:solidFill>
              <a:uFillTx/>
              <a:latin typeface="Belleza" pitchFamily="2" charset="0"/>
            </a:endParaRPr>
          </a:p>
          <a:p>
            <a:pPr marL="511175" marR="0" lvl="0" indent="-457200" algn="l" rtl="0">
              <a:lnSpc>
                <a:spcPct val="100000"/>
              </a:lnSpc>
              <a:spcBef>
                <a:spcPts val="0"/>
              </a:spcBef>
              <a:spcAft>
                <a:spcPts val="0"/>
              </a:spcAft>
              <a:buClr>
                <a:srgbClr val="1E4E79"/>
              </a:buClr>
              <a:buSzPct val="101000"/>
              <a:buFont typeface="+mj-lt"/>
              <a:buAutoNum type="arabicPeriod"/>
            </a:pPr>
            <a:r>
              <a:rPr lang="en-GB" sz="2400" dirty="0" smtClean="0">
                <a:solidFill>
                  <a:srgbClr val="1E4E79"/>
                </a:solidFill>
                <a:uFillTx/>
                <a:latin typeface="Belleza" pitchFamily="2" charset="0"/>
                <a:ea typeface="Belleza"/>
                <a:cs typeface="Belleza"/>
                <a:sym typeface="Belleza"/>
              </a:rPr>
              <a:t>On-going </a:t>
            </a:r>
            <a:r>
              <a:rPr lang="en-GB" sz="2400" dirty="0">
                <a:solidFill>
                  <a:srgbClr val="1E4E79"/>
                </a:solidFill>
                <a:uFillTx/>
                <a:latin typeface="Belleza" pitchFamily="2" charset="0"/>
                <a:ea typeface="Belleza"/>
                <a:cs typeface="Belleza"/>
                <a:sym typeface="Belleza"/>
              </a:rPr>
              <a:t>field level implementation on mangrove conservation, rehabilitation, protection and management</a:t>
            </a:r>
            <a:endParaRPr sz="2400" dirty="0">
              <a:solidFill>
                <a:srgbClr val="1E4E79"/>
              </a:solidFill>
              <a:uFillTx/>
              <a:latin typeface="Belleza" pitchFamily="2" charset="0"/>
              <a:ea typeface="Belleza"/>
              <a:cs typeface="Belleza"/>
              <a:sym typeface="Belleza"/>
            </a:endParaRPr>
          </a:p>
          <a:p>
            <a:pPr marL="511175" marR="0" lvl="0" indent="-457200" algn="l" rtl="0">
              <a:lnSpc>
                <a:spcPct val="100000"/>
              </a:lnSpc>
              <a:spcBef>
                <a:spcPts val="0"/>
              </a:spcBef>
              <a:spcAft>
                <a:spcPts val="0"/>
              </a:spcAft>
              <a:buClr>
                <a:srgbClr val="1E4E79"/>
              </a:buClr>
              <a:buSzPct val="101000"/>
              <a:buFont typeface="+mj-lt"/>
              <a:buAutoNum type="arabicPeriod"/>
            </a:pPr>
            <a:r>
              <a:rPr lang="en-GB" sz="2400" dirty="0">
                <a:solidFill>
                  <a:srgbClr val="1E4E79"/>
                </a:solidFill>
                <a:uFillTx/>
                <a:latin typeface="Belleza" pitchFamily="2" charset="0"/>
                <a:ea typeface="Belleza"/>
                <a:cs typeface="Belleza"/>
                <a:sym typeface="Belleza"/>
              </a:rPr>
              <a:t>Mindoro Mangrove Green Wall </a:t>
            </a:r>
            <a:r>
              <a:rPr lang="en-GB" sz="2400" dirty="0" smtClean="0">
                <a:solidFill>
                  <a:srgbClr val="1E4E79"/>
                </a:solidFill>
                <a:uFillTx/>
                <a:latin typeface="Belleza" pitchFamily="2" charset="0"/>
                <a:ea typeface="Belleza"/>
                <a:cs typeface="Belleza"/>
                <a:sym typeface="Belleza"/>
              </a:rPr>
              <a:t>Initiative</a:t>
            </a:r>
          </a:p>
          <a:p>
            <a:pPr marL="511175" lvl="0" indent="-457200">
              <a:buClr>
                <a:srgbClr val="1E4E79"/>
              </a:buClr>
              <a:buSzPct val="100000"/>
              <a:buFont typeface="+mj-lt"/>
              <a:buAutoNum type="arabicPeriod"/>
            </a:pPr>
            <a:r>
              <a:rPr lang="en-US" sz="2400" dirty="0">
                <a:solidFill>
                  <a:srgbClr val="1E4E79"/>
                </a:solidFill>
                <a:latin typeface="Belleza" pitchFamily="2" charset="0"/>
                <a:sym typeface="Belleza"/>
              </a:rPr>
              <a:t>Green Gray Infrastructure Initiative in Northern Iloilo</a:t>
            </a:r>
          </a:p>
          <a:p>
            <a:pPr marL="511175" lvl="0" indent="-457200">
              <a:buClr>
                <a:srgbClr val="1E4E79"/>
              </a:buClr>
              <a:buSzPct val="100000"/>
              <a:buFont typeface="+mj-lt"/>
              <a:buAutoNum type="arabicPeriod"/>
            </a:pPr>
            <a:r>
              <a:rPr lang="en-US" sz="2400" dirty="0">
                <a:solidFill>
                  <a:srgbClr val="1E4E79"/>
                </a:solidFill>
                <a:latin typeface="Belleza" pitchFamily="2" charset="0"/>
                <a:sym typeface="Belleza"/>
              </a:rPr>
              <a:t>Mangrove Rehabilitation and Blue Carbon Assessment in Verde Island Passage</a:t>
            </a:r>
          </a:p>
          <a:p>
            <a:pPr marL="511175" lvl="0" indent="-457200">
              <a:buClr>
                <a:srgbClr val="1E4E79"/>
              </a:buClr>
              <a:buSzPct val="100000"/>
              <a:buFont typeface="+mj-lt"/>
              <a:buAutoNum type="arabicPeriod"/>
            </a:pPr>
            <a:r>
              <a:rPr lang="en-US" sz="2400" dirty="0">
                <a:solidFill>
                  <a:srgbClr val="1E4E79"/>
                </a:solidFill>
                <a:latin typeface="Belleza" pitchFamily="2" charset="0"/>
                <a:sym typeface="Belleza"/>
              </a:rPr>
              <a:t>Policy Engagement through the National Blue Carbon WG</a:t>
            </a:r>
          </a:p>
          <a:p>
            <a:pPr marL="511175" lvl="0" indent="-457200">
              <a:buClr>
                <a:srgbClr val="1E4E79"/>
              </a:buClr>
              <a:buSzPct val="100000"/>
              <a:buFont typeface="+mj-lt"/>
              <a:buAutoNum type="arabicPeriod"/>
            </a:pPr>
            <a:r>
              <a:rPr lang="en-US" sz="2400" dirty="0">
                <a:solidFill>
                  <a:srgbClr val="1E4E79"/>
                </a:solidFill>
                <a:latin typeface="Belleza" pitchFamily="2" charset="0"/>
                <a:sym typeface="Belleza"/>
              </a:rPr>
              <a:t>National Mangrove Summit (9-10 October 2019)</a:t>
            </a:r>
          </a:p>
          <a:p>
            <a:pPr marL="511175" lvl="0" indent="-457200">
              <a:buClr>
                <a:srgbClr val="1E4E79"/>
              </a:buClr>
              <a:buSzPct val="100000"/>
              <a:buFont typeface="+mj-lt"/>
              <a:buAutoNum type="arabicPeriod"/>
            </a:pPr>
            <a:r>
              <a:rPr lang="en-US" sz="2400" dirty="0">
                <a:solidFill>
                  <a:srgbClr val="1E4E79"/>
                </a:solidFill>
                <a:latin typeface="Belleza" pitchFamily="2" charset="0"/>
                <a:sym typeface="Belleza"/>
              </a:rPr>
              <a:t>Blue Carbon Strategy Workshop </a:t>
            </a:r>
            <a:endParaRPr sz="2400" dirty="0">
              <a:solidFill>
                <a:srgbClr val="1E4E79"/>
              </a:solidFill>
              <a:uFillTx/>
              <a:latin typeface="Belleza" pitchFamily="2" charset="0"/>
              <a:ea typeface="Belleza"/>
              <a:cs typeface="Belleza"/>
              <a:sym typeface="Belleza"/>
            </a:endParaRPr>
          </a:p>
        </p:txBody>
      </p:sp>
      <p:pic>
        <p:nvPicPr>
          <p:cNvPr id="5122" name="Picture 2" descr="https://lh6.googleusercontent.com/KyaaS-XSWWWEv8OiK5txpSH7B0VgyGhJCkbbO6eFGx6b501W_R8o323eV37WDkZzlQHXA0EYO7FWbrIcal4DOjkHVp7OWUmN4RStOhDv0QpCECsMcuhJ4iALquCOBfkoxPISAUsYWF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4721" y="4601290"/>
            <a:ext cx="4952999" cy="2256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uFillTx/>
            </a:endParaRPr>
          </a:p>
        </p:txBody>
      </p:sp>
      <p:sp>
        <p:nvSpPr>
          <p:cNvPr id="154" name="Google Shape;154;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uFillTx/>
            </a:endParaRPr>
          </a:p>
        </p:txBody>
      </p:sp>
      <p:pic>
        <p:nvPicPr>
          <p:cNvPr id="155" name="Google Shape;155;p7"/>
          <p:cNvPicPr preferRelativeResize="0"/>
          <p:nvPr/>
        </p:nvPicPr>
        <p:blipFill rotWithShape="1">
          <a:blip r:embed="rId3"/>
          <a:srcRect/>
          <a:stretch/>
        </p:blipFill>
        <p:spPr>
          <a:xfrm>
            <a:off x="0" y="0"/>
            <a:ext cx="12192000" cy="6858000"/>
          </a:xfrm>
          <a:prstGeom prst="rect">
            <a:avLst/>
          </a:prstGeom>
          <a:noFill/>
          <a:ln>
            <a:noFill/>
          </a:ln>
        </p:spPr>
      </p:pic>
      <p:sp>
        <p:nvSpPr>
          <p:cNvPr id="156" name="Google Shape;156;p7"/>
          <p:cNvSpPr txBox="1">
            <a:spLocks/>
          </p:cNvSpPr>
          <p:nvPr/>
        </p:nvSpPr>
        <p:spPr>
          <a:xfrm>
            <a:off x="826325" y="274031"/>
            <a:ext cx="10515600" cy="596940"/>
          </a:xfrm>
          <a:prstGeom prst="rect">
            <a:avLst/>
          </a:prstGeom>
          <a:noFill/>
          <a:ln>
            <a:noFill/>
          </a:ln>
        </p:spPr>
        <p:txBody>
          <a:bodyPr spcFirstLastPara="1" wrap="square" lIns="91425" tIns="45700" rIns="91425" bIns="45700" anchor="t" anchorCtr="0">
            <a:normAutofit/>
          </a:bodyPr>
          <a:lstStyle/>
          <a:p>
            <a:pPr marL="514350" marR="0" lvl="0" indent="-514350" algn="ctr" rtl="0">
              <a:lnSpc>
                <a:spcPct val="100000"/>
              </a:lnSpc>
              <a:spcBef>
                <a:spcPts val="0"/>
              </a:spcBef>
              <a:spcAft>
                <a:spcPts val="0"/>
              </a:spcAft>
              <a:buClr>
                <a:srgbClr val="548135"/>
              </a:buClr>
              <a:buSzPts val="2800"/>
              <a:buFont typeface="Arial"/>
              <a:buNone/>
            </a:pPr>
            <a:r>
              <a:rPr lang="en-GB" sz="2800" b="1" u="sng">
                <a:solidFill>
                  <a:srgbClr val="548135"/>
                </a:solidFill>
                <a:uFillTx/>
                <a:latin typeface="Calibri"/>
                <a:ea typeface="Calibri"/>
                <a:cs typeface="Calibri"/>
                <a:sym typeface="Calibri"/>
              </a:rPr>
              <a:t>CLIMATE CHANGE ADAPTATION</a:t>
            </a:r>
            <a:endParaRPr>
              <a:uFillTx/>
            </a:endParaRPr>
          </a:p>
        </p:txBody>
      </p:sp>
      <p:sp>
        <p:nvSpPr>
          <p:cNvPr id="158" name="Google Shape;158;p7"/>
          <p:cNvSpPr txBox="1">
            <a:spLocks/>
          </p:cNvSpPr>
          <p:nvPr/>
        </p:nvSpPr>
        <p:spPr>
          <a:xfrm>
            <a:off x="5478068" y="6142623"/>
            <a:ext cx="565850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rgbClr val="176186"/>
                </a:solidFill>
                <a:uFillTx/>
                <a:latin typeface="Belleza"/>
                <a:ea typeface="Belleza"/>
                <a:cs typeface="Belleza"/>
                <a:sym typeface="Belleza"/>
              </a:rPr>
              <a:t>Progress/Accomplishments towards National Plan of Action</a:t>
            </a:r>
            <a:endParaRPr>
              <a:uFillTx/>
            </a:endParaRPr>
          </a:p>
        </p:txBody>
      </p:sp>
      <p:sp>
        <p:nvSpPr>
          <p:cNvPr id="159" name="Google Shape;159;p7"/>
          <p:cNvSpPr txBox="1">
            <a:spLocks/>
          </p:cNvSpPr>
          <p:nvPr/>
        </p:nvSpPr>
        <p:spPr>
          <a:xfrm>
            <a:off x="962075" y="834200"/>
            <a:ext cx="10515600" cy="5034300"/>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Clr>
                <a:srgbClr val="1E4E79"/>
              </a:buClr>
              <a:buSzPts val="2400"/>
            </a:pPr>
            <a:r>
              <a:rPr lang="en-GB" sz="2200" b="1" dirty="0">
                <a:solidFill>
                  <a:srgbClr val="1E4E79"/>
                </a:solidFill>
                <a:uFillTx/>
                <a:latin typeface="Belleza"/>
                <a:ea typeface="Belleza"/>
                <a:cs typeface="Belleza"/>
                <a:sym typeface="Belleza"/>
              </a:rPr>
              <a:t>Programs/projects/activities related to CTI-CFF goals </a:t>
            </a:r>
            <a:r>
              <a:rPr lang="en-GB" sz="2200" b="1" i="1" dirty="0">
                <a:solidFill>
                  <a:srgbClr val="1E4E79"/>
                </a:solidFill>
                <a:uFillTx/>
                <a:latin typeface="Belleza"/>
                <a:ea typeface="Belleza"/>
                <a:cs typeface="Belleza"/>
                <a:sym typeface="Belleza"/>
              </a:rPr>
              <a:t>(but not directly budgeted under CTI-CFF programs</a:t>
            </a:r>
            <a:r>
              <a:rPr lang="en-GB" sz="2200" b="1" i="1" dirty="0" smtClean="0">
                <a:solidFill>
                  <a:srgbClr val="1E4E79"/>
                </a:solidFill>
                <a:uFillTx/>
                <a:latin typeface="Belleza"/>
                <a:ea typeface="Belleza"/>
                <a:cs typeface="Belleza"/>
                <a:sym typeface="Belleza"/>
              </a:rPr>
              <a:t>)</a:t>
            </a:r>
          </a:p>
          <a:p>
            <a:pPr marL="342900" marR="0" lvl="0" indent="-342900" algn="ctr" rtl="0">
              <a:lnSpc>
                <a:spcPct val="100000"/>
              </a:lnSpc>
              <a:spcBef>
                <a:spcPts val="0"/>
              </a:spcBef>
              <a:spcAft>
                <a:spcPts val="0"/>
              </a:spcAft>
              <a:buClr>
                <a:srgbClr val="1E4E79"/>
              </a:buClr>
              <a:buSzPts val="2400"/>
              <a:buFont typeface="+mj-lt"/>
              <a:buAutoNum type="arabicPeriod" startAt="9"/>
            </a:pPr>
            <a:endParaRPr lang="en-GB" sz="2200" b="1" i="1" dirty="0" smtClean="0">
              <a:solidFill>
                <a:srgbClr val="1E4E79"/>
              </a:solidFill>
              <a:uFillTx/>
              <a:latin typeface="Belleza"/>
              <a:ea typeface="Belleza"/>
              <a:cs typeface="Belleza"/>
              <a:sym typeface="Belleza"/>
            </a:endParaRPr>
          </a:p>
          <a:p>
            <a:pPr marL="511175" lvl="0" indent="-457200">
              <a:buClr>
                <a:srgbClr val="1E4E79"/>
              </a:buClr>
              <a:buSzPct val="100000"/>
              <a:buFont typeface="+mj-lt"/>
              <a:buAutoNum type="arabicPeriod" startAt="9"/>
            </a:pPr>
            <a:r>
              <a:rPr lang="en-US" sz="2200" dirty="0" smtClean="0">
                <a:solidFill>
                  <a:srgbClr val="1E4E79"/>
                </a:solidFill>
                <a:latin typeface="Belleza" pitchFamily="2" charset="0"/>
              </a:rPr>
              <a:t>Ongoing nationwide CC vulnerability and suitability assessment and mapping of aquaculture and capture fisheries funded by the Philippine Rural Development Project (PRDP)</a:t>
            </a:r>
            <a:endParaRPr lang="en-US" sz="2200" dirty="0" smtClean="0">
              <a:solidFill>
                <a:srgbClr val="1E4E79"/>
              </a:solidFill>
              <a:latin typeface="Belleza" pitchFamily="2" charset="0"/>
              <a:sym typeface="Belleza"/>
            </a:endParaRPr>
          </a:p>
          <a:p>
            <a:pPr marL="511175" indent="-457200">
              <a:buClr>
                <a:srgbClr val="1E4E79"/>
              </a:buClr>
              <a:buSzPct val="100000"/>
              <a:buFont typeface="+mj-lt"/>
              <a:buAutoNum type="arabicPeriod" startAt="9"/>
            </a:pPr>
            <a:r>
              <a:rPr lang="en-GB" sz="2200" dirty="0" smtClean="0">
                <a:solidFill>
                  <a:srgbClr val="1E4E79"/>
                </a:solidFill>
                <a:latin typeface="Belleza" pitchFamily="2" charset="0"/>
              </a:rPr>
              <a:t>Issuance </a:t>
            </a:r>
            <a:r>
              <a:rPr lang="en-GB" sz="2200" dirty="0">
                <a:solidFill>
                  <a:srgbClr val="1E4E79"/>
                </a:solidFill>
                <a:latin typeface="Belleza" pitchFamily="2" charset="0"/>
              </a:rPr>
              <a:t>of Commission Resolution on the Creation of Blue Carbon Steering Committee and Technical Working Group of the Philippines</a:t>
            </a:r>
          </a:p>
          <a:p>
            <a:pPr marL="511175" indent="-457200">
              <a:buClr>
                <a:srgbClr val="1E4E79"/>
              </a:buClr>
              <a:buSzPct val="100000"/>
              <a:buFont typeface="+mj-lt"/>
              <a:buAutoNum type="arabicPeriod" startAt="9"/>
            </a:pPr>
            <a:r>
              <a:rPr lang="en-PH" sz="2200" dirty="0">
                <a:solidFill>
                  <a:srgbClr val="1E4E79"/>
                </a:solidFill>
                <a:latin typeface="Belleza" pitchFamily="2" charset="0"/>
                <a:sym typeface="Belleza"/>
              </a:rPr>
              <a:t>Issuance</a:t>
            </a:r>
            <a:r>
              <a:rPr lang="en-PH" sz="2200" dirty="0">
                <a:solidFill>
                  <a:srgbClr val="1E4E79"/>
                </a:solidFill>
                <a:latin typeface="Belleza" pitchFamily="2" charset="0"/>
              </a:rPr>
              <a:t> of the Commission Resolution No. 2019-001 “Resolution Adopting a National Climate Risk Management Framework to Address the Intensifying Adverse Effects of  Climate Change” </a:t>
            </a:r>
            <a:endParaRPr lang="en-PH" sz="2200" dirty="0" smtClean="0">
              <a:solidFill>
                <a:srgbClr val="1E4E79"/>
              </a:solidFill>
              <a:latin typeface="Belleza" pitchFamily="2" charset="0"/>
            </a:endParaRPr>
          </a:p>
          <a:p>
            <a:pPr marL="511175" indent="-457200">
              <a:buClr>
                <a:srgbClr val="1E4E79"/>
              </a:buClr>
              <a:buSzPct val="100000"/>
              <a:buFont typeface="+mj-lt"/>
              <a:buAutoNum type="arabicPeriod" startAt="9"/>
            </a:pPr>
            <a:r>
              <a:rPr lang="en-US" sz="2200" dirty="0" smtClean="0">
                <a:solidFill>
                  <a:srgbClr val="1E4E79"/>
                </a:solidFill>
                <a:latin typeface="Belleza" pitchFamily="2" charset="0"/>
              </a:rPr>
              <a:t>Inter-agency </a:t>
            </a:r>
            <a:r>
              <a:rPr lang="en-US" sz="2200" dirty="0">
                <a:solidFill>
                  <a:srgbClr val="1E4E79"/>
                </a:solidFill>
                <a:latin typeface="Belleza" pitchFamily="2" charset="0"/>
              </a:rPr>
              <a:t>TWG workshops on the development of Blue Carbon Roadmap</a:t>
            </a:r>
          </a:p>
          <a:p>
            <a:pPr marL="511175" indent="-457200">
              <a:buClr>
                <a:srgbClr val="1E4E79"/>
              </a:buClr>
              <a:buSzPct val="100000"/>
              <a:buFont typeface="+mj-lt"/>
              <a:buAutoNum type="arabicPeriod" startAt="9"/>
            </a:pPr>
            <a:r>
              <a:rPr lang="en-US" sz="2200" dirty="0">
                <a:solidFill>
                  <a:srgbClr val="1E4E79"/>
                </a:solidFill>
                <a:latin typeface="Belleza" pitchFamily="2" charset="0"/>
              </a:rPr>
              <a:t>Conducted the National Technical Conference on Coastal, Marine and Oceans</a:t>
            </a:r>
          </a:p>
          <a:p>
            <a:pPr marL="511175" indent="-457200">
              <a:buClr>
                <a:srgbClr val="1E4E79"/>
              </a:buClr>
              <a:buSzPct val="100000"/>
              <a:buFont typeface="+mj-lt"/>
              <a:buAutoNum type="arabicPeriod" startAt="9"/>
            </a:pPr>
            <a:r>
              <a:rPr lang="en-US" sz="2200" dirty="0">
                <a:solidFill>
                  <a:srgbClr val="1E4E79"/>
                </a:solidFill>
                <a:latin typeface="Belleza" pitchFamily="2" charset="0"/>
              </a:rPr>
              <a:t>On-going updating of the National Climate Change Action Plan (</a:t>
            </a:r>
            <a:r>
              <a:rPr lang="en-US" sz="2200" dirty="0" smtClean="0">
                <a:solidFill>
                  <a:srgbClr val="1E4E79"/>
                </a:solidFill>
                <a:latin typeface="Belleza" pitchFamily="2" charset="0"/>
              </a:rPr>
              <a:t>NCCAP)</a:t>
            </a:r>
            <a:endParaRPr lang="en-PH" sz="2200" dirty="0">
              <a:solidFill>
                <a:srgbClr val="1E4E79"/>
              </a:solidFill>
              <a:latin typeface="Belleza" pitchFamily="2" charset="0"/>
            </a:endParaRPr>
          </a:p>
          <a:p>
            <a:pPr marL="457200" marR="0" lvl="0" indent="-457200" algn="ctr" rtl="0">
              <a:lnSpc>
                <a:spcPct val="100000"/>
              </a:lnSpc>
              <a:spcBef>
                <a:spcPts val="0"/>
              </a:spcBef>
              <a:spcAft>
                <a:spcPts val="0"/>
              </a:spcAft>
              <a:buClr>
                <a:srgbClr val="1E4E79"/>
              </a:buClr>
              <a:buSzPts val="2400"/>
              <a:buFont typeface="+mj-lt"/>
              <a:buAutoNum type="arabicPeriod" startAt="9"/>
            </a:pPr>
            <a:endParaRPr sz="2200" dirty="0">
              <a:solidFill>
                <a:srgbClr val="1E4E79"/>
              </a:solidFill>
              <a:uFillTx/>
            </a:endParaRPr>
          </a:p>
        </p:txBody>
      </p:sp>
    </p:spTree>
    <p:extLst>
      <p:ext uri="{BB962C8B-B14F-4D97-AF65-F5344CB8AC3E}">
        <p14:creationId xmlns:p14="http://schemas.microsoft.com/office/powerpoint/2010/main" val="41961832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uFillTx/>
            </a:endParaRPr>
          </a:p>
        </p:txBody>
      </p:sp>
      <p:sp>
        <p:nvSpPr>
          <p:cNvPr id="154" name="Google Shape;154;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uFillTx/>
            </a:endParaRPr>
          </a:p>
        </p:txBody>
      </p:sp>
      <p:pic>
        <p:nvPicPr>
          <p:cNvPr id="155" name="Google Shape;155;p7"/>
          <p:cNvPicPr preferRelativeResize="0"/>
          <p:nvPr/>
        </p:nvPicPr>
        <p:blipFill rotWithShape="1">
          <a:blip r:embed="rId3"/>
          <a:srcRect/>
          <a:stretch/>
        </p:blipFill>
        <p:spPr>
          <a:xfrm>
            <a:off x="0" y="0"/>
            <a:ext cx="12192000" cy="6858000"/>
          </a:xfrm>
          <a:prstGeom prst="rect">
            <a:avLst/>
          </a:prstGeom>
          <a:noFill/>
          <a:ln>
            <a:noFill/>
          </a:ln>
        </p:spPr>
      </p:pic>
      <p:sp>
        <p:nvSpPr>
          <p:cNvPr id="156" name="Google Shape;156;p7"/>
          <p:cNvSpPr txBox="1">
            <a:spLocks/>
          </p:cNvSpPr>
          <p:nvPr/>
        </p:nvSpPr>
        <p:spPr>
          <a:xfrm>
            <a:off x="826325" y="274031"/>
            <a:ext cx="10515600" cy="596940"/>
          </a:xfrm>
          <a:prstGeom prst="rect">
            <a:avLst/>
          </a:prstGeom>
          <a:noFill/>
          <a:ln>
            <a:noFill/>
          </a:ln>
        </p:spPr>
        <p:txBody>
          <a:bodyPr spcFirstLastPara="1" wrap="square" lIns="91425" tIns="45700" rIns="91425" bIns="45700" anchor="t" anchorCtr="0">
            <a:normAutofit/>
          </a:bodyPr>
          <a:lstStyle/>
          <a:p>
            <a:pPr marL="514350" marR="0" lvl="0" indent="-514350" algn="ctr" rtl="0">
              <a:lnSpc>
                <a:spcPct val="100000"/>
              </a:lnSpc>
              <a:spcBef>
                <a:spcPts val="0"/>
              </a:spcBef>
              <a:spcAft>
                <a:spcPts val="0"/>
              </a:spcAft>
              <a:buClr>
                <a:srgbClr val="548135"/>
              </a:buClr>
              <a:buSzPts val="2800"/>
              <a:buFont typeface="Arial"/>
              <a:buNone/>
            </a:pPr>
            <a:r>
              <a:rPr lang="en-GB" sz="2800" b="1" u="sng" dirty="0">
                <a:solidFill>
                  <a:srgbClr val="548135"/>
                </a:solidFill>
                <a:uFillTx/>
                <a:latin typeface="Calibri"/>
                <a:ea typeface="Calibri"/>
                <a:cs typeface="Calibri"/>
                <a:sym typeface="Calibri"/>
              </a:rPr>
              <a:t>CLIMATE CHANGE ADAPTATION</a:t>
            </a:r>
            <a:endParaRPr dirty="0">
              <a:uFillTx/>
            </a:endParaRPr>
          </a:p>
        </p:txBody>
      </p:sp>
      <p:sp>
        <p:nvSpPr>
          <p:cNvPr id="158" name="Google Shape;158;p7"/>
          <p:cNvSpPr txBox="1">
            <a:spLocks/>
          </p:cNvSpPr>
          <p:nvPr/>
        </p:nvSpPr>
        <p:spPr>
          <a:xfrm>
            <a:off x="5478068" y="6142623"/>
            <a:ext cx="565850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rgbClr val="176186"/>
                </a:solidFill>
                <a:uFillTx/>
                <a:latin typeface="Belleza"/>
                <a:ea typeface="Belleza"/>
                <a:cs typeface="Belleza"/>
                <a:sym typeface="Belleza"/>
              </a:rPr>
              <a:t>Progress/Accomplishments towards National Plan of Action</a:t>
            </a:r>
            <a:endParaRPr>
              <a:uFillTx/>
            </a:endParaRPr>
          </a:p>
        </p:txBody>
      </p:sp>
      <p:sp>
        <p:nvSpPr>
          <p:cNvPr id="159" name="Google Shape;159;p7"/>
          <p:cNvSpPr txBox="1">
            <a:spLocks/>
          </p:cNvSpPr>
          <p:nvPr/>
        </p:nvSpPr>
        <p:spPr>
          <a:xfrm>
            <a:off x="962075" y="834200"/>
            <a:ext cx="10515600" cy="5034300"/>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Clr>
                <a:srgbClr val="1E4E79"/>
              </a:buClr>
              <a:buSzPts val="2400"/>
            </a:pPr>
            <a:r>
              <a:rPr lang="en-GB" sz="2400" b="1" dirty="0">
                <a:solidFill>
                  <a:srgbClr val="1E4E79"/>
                </a:solidFill>
                <a:uFillTx/>
                <a:latin typeface="Belleza"/>
                <a:ea typeface="Belleza"/>
                <a:cs typeface="Belleza"/>
                <a:sym typeface="Belleza"/>
              </a:rPr>
              <a:t>Programs/projects/activities related to CTI-CFF goals </a:t>
            </a:r>
            <a:r>
              <a:rPr lang="en-GB" sz="2400" b="1" i="1" dirty="0">
                <a:solidFill>
                  <a:srgbClr val="1E4E79"/>
                </a:solidFill>
                <a:uFillTx/>
                <a:latin typeface="Belleza"/>
                <a:ea typeface="Belleza"/>
                <a:cs typeface="Belleza"/>
                <a:sym typeface="Belleza"/>
              </a:rPr>
              <a:t>(but not directly budgeted under CTI-CFF programs)</a:t>
            </a:r>
          </a:p>
          <a:p>
            <a:pPr marL="511175" indent="-457200">
              <a:buClr>
                <a:srgbClr val="1E4E79"/>
              </a:buClr>
              <a:buSzPct val="100000"/>
              <a:buFont typeface="+mj-lt"/>
              <a:buAutoNum type="arabicPeriod" startAt="15"/>
            </a:pPr>
            <a:r>
              <a:rPr lang="en-PH" sz="2400" dirty="0" smtClean="0">
                <a:solidFill>
                  <a:srgbClr val="1E4E79"/>
                </a:solidFill>
                <a:latin typeface="Belleza" pitchFamily="2" charset="0"/>
              </a:rPr>
              <a:t>Conduct </a:t>
            </a:r>
            <a:r>
              <a:rPr lang="en-PH" sz="2400" dirty="0">
                <a:solidFill>
                  <a:srgbClr val="1E4E79"/>
                </a:solidFill>
                <a:latin typeface="Belleza" pitchFamily="2" charset="0"/>
              </a:rPr>
              <a:t>of trainings on Local Climate Change Action Plan (LCCAP) development, and provided assistance to Department of Interior and Local Government in the formulation of the “LGU Guidebook in the Formulation of </a:t>
            </a:r>
            <a:r>
              <a:rPr lang="en-PH" sz="2400" dirty="0" smtClean="0">
                <a:solidFill>
                  <a:srgbClr val="1E4E79"/>
                </a:solidFill>
                <a:latin typeface="Belleza" pitchFamily="2" charset="0"/>
              </a:rPr>
              <a:t>LCCAP”</a:t>
            </a:r>
          </a:p>
          <a:p>
            <a:pPr marL="511175" indent="-457200">
              <a:buClr>
                <a:srgbClr val="1E4E79"/>
              </a:buClr>
              <a:buSzPct val="100000"/>
              <a:buFont typeface="+mj-lt"/>
              <a:buAutoNum type="arabicPeriod" startAt="15"/>
            </a:pPr>
            <a:r>
              <a:rPr lang="en-PH" sz="2400" dirty="0" smtClean="0">
                <a:solidFill>
                  <a:srgbClr val="1E4E79"/>
                </a:solidFill>
                <a:latin typeface="Belleza" pitchFamily="2" charset="0"/>
              </a:rPr>
              <a:t>Continuous </a:t>
            </a:r>
            <a:r>
              <a:rPr lang="en-PH" sz="2400" dirty="0">
                <a:solidFill>
                  <a:srgbClr val="1E4E79"/>
                </a:solidFill>
                <a:latin typeface="Belleza" pitchFamily="2" charset="0"/>
              </a:rPr>
              <a:t>Technical and policy guidance to the LGUS to access the People Survival Fund (PSF) and Green Climate Fund (GCF</a:t>
            </a:r>
            <a:r>
              <a:rPr lang="en-PH" sz="2400" dirty="0" smtClean="0">
                <a:solidFill>
                  <a:srgbClr val="1E4E79"/>
                </a:solidFill>
                <a:latin typeface="Belleza" pitchFamily="2" charset="0"/>
              </a:rPr>
              <a:t>)</a:t>
            </a:r>
          </a:p>
          <a:p>
            <a:pPr marL="511175" indent="-457200">
              <a:buClr>
                <a:srgbClr val="1E4E79"/>
              </a:buClr>
              <a:buSzPct val="100000"/>
              <a:buFont typeface="+mj-lt"/>
              <a:buAutoNum type="arabicPeriod" startAt="15"/>
            </a:pPr>
            <a:r>
              <a:rPr lang="en-US" sz="2400" dirty="0">
                <a:solidFill>
                  <a:srgbClr val="1E4E79"/>
                </a:solidFill>
                <a:latin typeface="Belleza" pitchFamily="2" charset="0"/>
              </a:rPr>
              <a:t>Continuous mainstreaming of CCA and Climate Risk Management Framework (CRMF) at the national and local level through Training Needs Assessment and Program development and assistance in the development of Climate and Disaster Risk Assessment (CDRA)</a:t>
            </a:r>
          </a:p>
          <a:p>
            <a:pPr marL="511175" indent="-457200">
              <a:buClr>
                <a:srgbClr val="1E4E79"/>
              </a:buClr>
              <a:buSzPct val="100000"/>
              <a:buFont typeface="+mj-lt"/>
              <a:buAutoNum type="arabicPeriod" startAt="15"/>
            </a:pPr>
            <a:r>
              <a:rPr lang="en-US" sz="2400" dirty="0">
                <a:solidFill>
                  <a:srgbClr val="1E4E79"/>
                </a:solidFill>
                <a:latin typeface="Belleza" pitchFamily="2" charset="0"/>
              </a:rPr>
              <a:t>Continuous implementation of the BFAR Climate Change - Disaster Risk Reduction Management Strategic Framework</a:t>
            </a:r>
            <a:r>
              <a:rPr lang="en-US" sz="2400" dirty="0" smtClean="0">
                <a:solidFill>
                  <a:srgbClr val="1E4E79"/>
                </a:solidFill>
                <a:latin typeface="Belleza" pitchFamily="2" charset="0"/>
              </a:rPr>
              <a:t>.</a:t>
            </a:r>
            <a:endParaRPr lang="en-GB" sz="2400" dirty="0">
              <a:solidFill>
                <a:srgbClr val="1E4E79"/>
              </a:solidFill>
              <a:latin typeface="Belleza" pitchFamily="2" charset="0"/>
            </a:endParaRPr>
          </a:p>
          <a:p>
            <a:pPr marL="511175" indent="-457200">
              <a:buClr>
                <a:srgbClr val="1E4E79"/>
              </a:buClr>
              <a:buSzPct val="100000"/>
              <a:buFont typeface="+mj-lt"/>
              <a:buAutoNum type="arabicPeriod" startAt="15"/>
            </a:pPr>
            <a:endParaRPr lang="en-GB" sz="2400" dirty="0"/>
          </a:p>
          <a:p>
            <a:pPr marL="511175" indent="-457200">
              <a:buClr>
                <a:srgbClr val="1E4E79"/>
              </a:buClr>
              <a:buSzPct val="100000"/>
              <a:buFont typeface="+mj-lt"/>
              <a:buAutoNum type="arabicPeriod" startAt="15"/>
            </a:pPr>
            <a:endParaRPr lang="en-GB" sz="2400" dirty="0"/>
          </a:p>
          <a:p>
            <a:pPr marL="511175" indent="-457200">
              <a:buClr>
                <a:srgbClr val="1E4E79"/>
              </a:buClr>
              <a:buSzPct val="100000"/>
              <a:buFont typeface="+mj-lt"/>
              <a:buAutoNum type="arabicPeriod" startAt="15"/>
            </a:pPr>
            <a:endParaRPr lang="en-GB" sz="2400" dirty="0"/>
          </a:p>
          <a:p>
            <a:pPr marL="511175" indent="-457200">
              <a:buClr>
                <a:srgbClr val="1E4E79"/>
              </a:buClr>
              <a:buSzPct val="100000"/>
              <a:buFont typeface="+mj-lt"/>
              <a:buAutoNum type="arabicPeriod" startAt="15"/>
            </a:pPr>
            <a:endParaRPr lang="en-US" sz="2400" dirty="0"/>
          </a:p>
          <a:p>
            <a:pPr marL="511175" indent="-457200">
              <a:buClr>
                <a:srgbClr val="1E4E79"/>
              </a:buClr>
              <a:buSzPts val="1400"/>
              <a:buFont typeface="+mj-lt"/>
              <a:buAutoNum type="arabicPeriod" startAt="15"/>
            </a:pPr>
            <a:endParaRPr lang="en-US" sz="2400" dirty="0"/>
          </a:p>
          <a:p>
            <a:pPr marL="511175" indent="-457200">
              <a:buClr>
                <a:srgbClr val="1E4E79"/>
              </a:buClr>
              <a:buSzPts val="1400"/>
              <a:buFont typeface="+mj-lt"/>
              <a:buAutoNum type="arabicPeriod" startAt="15"/>
            </a:pPr>
            <a:endParaRPr lang="en-US" sz="2400" dirty="0"/>
          </a:p>
          <a:p>
            <a:pPr marL="511175" indent="-457200">
              <a:buClr>
                <a:srgbClr val="1E4E79"/>
              </a:buClr>
              <a:buSzPts val="1400"/>
              <a:buFont typeface="+mj-lt"/>
              <a:buAutoNum type="arabicPeriod" startAt="15"/>
            </a:pPr>
            <a:endParaRPr lang="en-US" sz="2400" dirty="0"/>
          </a:p>
          <a:p>
            <a:pPr marL="511175" marR="0" lvl="0" indent="-457200" algn="l" rtl="0">
              <a:lnSpc>
                <a:spcPct val="100000"/>
              </a:lnSpc>
              <a:spcBef>
                <a:spcPts val="0"/>
              </a:spcBef>
              <a:spcAft>
                <a:spcPts val="0"/>
              </a:spcAft>
              <a:buClr>
                <a:srgbClr val="1E4E79"/>
              </a:buClr>
              <a:buSzPts val="1400"/>
              <a:buFont typeface="+mj-lt"/>
              <a:buAutoNum type="arabicPeriod" startAt="15"/>
            </a:pPr>
            <a:endParaRPr lang="en-GB" sz="2400" dirty="0">
              <a:solidFill>
                <a:srgbClr val="1E4E79"/>
              </a:solidFill>
              <a:uFillTx/>
              <a:latin typeface="Belleza" pitchFamily="2" charset="0"/>
              <a:ea typeface="Belleza"/>
              <a:cs typeface="Belleza"/>
              <a:sym typeface="Belleza"/>
            </a:endParaRPr>
          </a:p>
        </p:txBody>
      </p:sp>
    </p:spTree>
    <p:extLst>
      <p:ext uri="{BB962C8B-B14F-4D97-AF65-F5344CB8AC3E}">
        <p14:creationId xmlns:p14="http://schemas.microsoft.com/office/powerpoint/2010/main" val="27308633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uFillTx/>
            </a:endParaRPr>
          </a:p>
        </p:txBody>
      </p:sp>
      <p:sp>
        <p:nvSpPr>
          <p:cNvPr id="154" name="Google Shape;154;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uFillTx/>
            </a:endParaRPr>
          </a:p>
        </p:txBody>
      </p:sp>
      <p:pic>
        <p:nvPicPr>
          <p:cNvPr id="155" name="Google Shape;155;p7"/>
          <p:cNvPicPr preferRelativeResize="0"/>
          <p:nvPr/>
        </p:nvPicPr>
        <p:blipFill rotWithShape="1">
          <a:blip r:embed="rId3"/>
          <a:srcRect/>
          <a:stretch/>
        </p:blipFill>
        <p:spPr>
          <a:xfrm>
            <a:off x="0" y="0"/>
            <a:ext cx="12192000" cy="6858000"/>
          </a:xfrm>
          <a:prstGeom prst="rect">
            <a:avLst/>
          </a:prstGeom>
          <a:noFill/>
          <a:ln>
            <a:noFill/>
          </a:ln>
        </p:spPr>
      </p:pic>
      <p:sp>
        <p:nvSpPr>
          <p:cNvPr id="156" name="Google Shape;156;p7"/>
          <p:cNvSpPr txBox="1">
            <a:spLocks/>
          </p:cNvSpPr>
          <p:nvPr/>
        </p:nvSpPr>
        <p:spPr>
          <a:xfrm>
            <a:off x="826325" y="274031"/>
            <a:ext cx="10515600" cy="596940"/>
          </a:xfrm>
          <a:prstGeom prst="rect">
            <a:avLst/>
          </a:prstGeom>
          <a:noFill/>
          <a:ln>
            <a:noFill/>
          </a:ln>
        </p:spPr>
        <p:txBody>
          <a:bodyPr spcFirstLastPara="1" wrap="square" lIns="91425" tIns="45700" rIns="91425" bIns="45700" anchor="t" anchorCtr="0">
            <a:normAutofit/>
          </a:bodyPr>
          <a:lstStyle/>
          <a:p>
            <a:pPr marL="514350" marR="0" lvl="0" indent="-514350" algn="ctr" rtl="0">
              <a:lnSpc>
                <a:spcPct val="100000"/>
              </a:lnSpc>
              <a:spcBef>
                <a:spcPts val="0"/>
              </a:spcBef>
              <a:spcAft>
                <a:spcPts val="0"/>
              </a:spcAft>
              <a:buClr>
                <a:srgbClr val="548135"/>
              </a:buClr>
              <a:buSzPts val="2800"/>
              <a:buFont typeface="Arial"/>
              <a:buNone/>
            </a:pPr>
            <a:r>
              <a:rPr lang="en-GB" sz="2800" b="1" u="sng" dirty="0">
                <a:solidFill>
                  <a:srgbClr val="548135"/>
                </a:solidFill>
                <a:uFillTx/>
                <a:latin typeface="Calibri"/>
                <a:ea typeface="Calibri"/>
                <a:cs typeface="Calibri"/>
                <a:sym typeface="Calibri"/>
              </a:rPr>
              <a:t>CLIMATE CHANGE ADAPTATION</a:t>
            </a:r>
            <a:endParaRPr dirty="0">
              <a:uFillTx/>
            </a:endParaRPr>
          </a:p>
        </p:txBody>
      </p:sp>
      <p:sp>
        <p:nvSpPr>
          <p:cNvPr id="158" name="Google Shape;158;p7"/>
          <p:cNvSpPr txBox="1">
            <a:spLocks/>
          </p:cNvSpPr>
          <p:nvPr/>
        </p:nvSpPr>
        <p:spPr>
          <a:xfrm>
            <a:off x="5478068" y="6142623"/>
            <a:ext cx="565850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rgbClr val="176186"/>
                </a:solidFill>
                <a:uFillTx/>
                <a:latin typeface="Belleza"/>
                <a:ea typeface="Belleza"/>
                <a:cs typeface="Belleza"/>
                <a:sym typeface="Belleza"/>
              </a:rPr>
              <a:t>Progress/Accomplishments towards National Plan of Action</a:t>
            </a:r>
            <a:endParaRPr>
              <a:uFillTx/>
            </a:endParaRPr>
          </a:p>
        </p:txBody>
      </p:sp>
      <p:sp>
        <p:nvSpPr>
          <p:cNvPr id="159" name="Google Shape;159;p7"/>
          <p:cNvSpPr txBox="1">
            <a:spLocks/>
          </p:cNvSpPr>
          <p:nvPr/>
        </p:nvSpPr>
        <p:spPr>
          <a:xfrm>
            <a:off x="962075" y="834200"/>
            <a:ext cx="10515600" cy="5034300"/>
          </a:xfrm>
          <a:prstGeom prst="rect">
            <a:avLst/>
          </a:prstGeom>
          <a:noFill/>
          <a:ln>
            <a:noFill/>
          </a:ln>
        </p:spPr>
        <p:txBody>
          <a:bodyPr spcFirstLastPara="1" wrap="square" lIns="91425" tIns="45700" rIns="91425" bIns="45700" anchor="t" anchorCtr="0">
            <a:noAutofit/>
          </a:bodyPr>
          <a:lstStyle/>
          <a:p>
            <a:pPr marR="0" lvl="0" algn="ctr" rtl="0">
              <a:lnSpc>
                <a:spcPct val="100000"/>
              </a:lnSpc>
              <a:spcBef>
                <a:spcPts val="0"/>
              </a:spcBef>
              <a:spcAft>
                <a:spcPts val="0"/>
              </a:spcAft>
              <a:buClr>
                <a:srgbClr val="1E4E79"/>
              </a:buClr>
              <a:buSzPts val="2400"/>
            </a:pPr>
            <a:r>
              <a:rPr lang="en-GB" sz="2400" b="1" dirty="0">
                <a:solidFill>
                  <a:srgbClr val="1E4E79"/>
                </a:solidFill>
                <a:uFillTx/>
                <a:latin typeface="Belleza"/>
                <a:ea typeface="Belleza"/>
                <a:cs typeface="Belleza"/>
                <a:sym typeface="Belleza"/>
              </a:rPr>
              <a:t>Programs/projects/activities related to CTI-CFF goals </a:t>
            </a:r>
            <a:r>
              <a:rPr lang="en-GB" sz="2400" b="1" i="1" dirty="0">
                <a:solidFill>
                  <a:srgbClr val="1E4E79"/>
                </a:solidFill>
                <a:uFillTx/>
                <a:latin typeface="Belleza"/>
                <a:ea typeface="Belleza"/>
                <a:cs typeface="Belleza"/>
                <a:sym typeface="Belleza"/>
              </a:rPr>
              <a:t>(but not directly budgeted under CTI-CFF programs)</a:t>
            </a:r>
          </a:p>
          <a:p>
            <a:pPr marR="0" lvl="0" algn="ctr" rtl="0">
              <a:lnSpc>
                <a:spcPct val="100000"/>
              </a:lnSpc>
              <a:spcBef>
                <a:spcPts val="0"/>
              </a:spcBef>
              <a:spcAft>
                <a:spcPts val="0"/>
              </a:spcAft>
              <a:buClr>
                <a:srgbClr val="1E4E79"/>
              </a:buClr>
              <a:buSzPts val="2400"/>
            </a:pPr>
            <a:endParaRPr sz="1050" dirty="0">
              <a:solidFill>
                <a:srgbClr val="1E4E79"/>
              </a:solidFill>
              <a:uFillTx/>
            </a:endParaRPr>
          </a:p>
          <a:p>
            <a:pPr marL="511175" indent="-457200">
              <a:buClr>
                <a:srgbClr val="1E4E79"/>
              </a:buClr>
              <a:buSzPct val="100000"/>
              <a:buFont typeface="+mj-lt"/>
              <a:buAutoNum type="arabicPeriod" startAt="19"/>
            </a:pPr>
            <a:r>
              <a:rPr lang="en-US" sz="2400" dirty="0" smtClean="0">
                <a:solidFill>
                  <a:srgbClr val="1E4E79"/>
                </a:solidFill>
                <a:latin typeface="Belleza" pitchFamily="2" charset="0"/>
              </a:rPr>
              <a:t>Conduct of the National Coastal Fisheries Summit and issuance of League of Municipalities of the Philippines (LMP) Resolutions for the President on the </a:t>
            </a:r>
            <a:r>
              <a:rPr lang="en-US" sz="2400" dirty="0" err="1" smtClean="0">
                <a:solidFill>
                  <a:srgbClr val="1E4E79"/>
                </a:solidFill>
                <a:latin typeface="Belleza" pitchFamily="2" charset="0"/>
              </a:rPr>
              <a:t>ff</a:t>
            </a:r>
            <a:r>
              <a:rPr lang="en-US" sz="2400" dirty="0" smtClean="0">
                <a:solidFill>
                  <a:srgbClr val="1E4E79"/>
                </a:solidFill>
                <a:latin typeface="Belleza" pitchFamily="2" charset="0"/>
              </a:rPr>
              <a:t>:</a:t>
            </a:r>
          </a:p>
          <a:p>
            <a:pPr marL="1071563" indent="-436563">
              <a:buClr>
                <a:srgbClr val="1E4E79"/>
              </a:buClr>
              <a:buSzPct val="100000"/>
              <a:buAutoNum type="alphaLcPeriod"/>
            </a:pPr>
            <a:r>
              <a:rPr lang="en-US" sz="2000" dirty="0" smtClean="0">
                <a:solidFill>
                  <a:srgbClr val="1E4E79"/>
                </a:solidFill>
                <a:latin typeface="Belleza" pitchFamily="2" charset="0"/>
              </a:rPr>
              <a:t>Strengthening </a:t>
            </a:r>
            <a:r>
              <a:rPr lang="en-US" sz="2000" dirty="0">
                <a:solidFill>
                  <a:srgbClr val="1E4E79"/>
                </a:solidFill>
                <a:latin typeface="Belleza" pitchFamily="2" charset="0"/>
              </a:rPr>
              <a:t>of Coastal Fisheries Governance to ensure preferential rights by municipal fisherfolk over the use of coastal and marine resources</a:t>
            </a:r>
          </a:p>
          <a:p>
            <a:pPr marL="1071563" indent="-436563">
              <a:buClr>
                <a:srgbClr val="1E4E79"/>
              </a:buClr>
              <a:buSzPct val="100000"/>
              <a:buAutoNum type="alphaLcPeriod"/>
            </a:pPr>
            <a:r>
              <a:rPr lang="en-US" sz="2000" dirty="0">
                <a:solidFill>
                  <a:srgbClr val="1E4E79"/>
                </a:solidFill>
                <a:latin typeface="Belleza" pitchFamily="2" charset="0"/>
              </a:rPr>
              <a:t>Strengthening of coastal and fishery law enforcement in coastal communities</a:t>
            </a:r>
          </a:p>
          <a:p>
            <a:pPr marL="1071563" indent="-436563">
              <a:buClr>
                <a:srgbClr val="1E4E79"/>
              </a:buClr>
              <a:buSzPct val="100000"/>
              <a:buAutoNum type="alphaLcPeriod"/>
            </a:pPr>
            <a:r>
              <a:rPr lang="en-US" sz="2000" dirty="0">
                <a:solidFill>
                  <a:srgbClr val="1E4E79"/>
                </a:solidFill>
                <a:latin typeface="Belleza" pitchFamily="2" charset="0"/>
              </a:rPr>
              <a:t>Improving functionality of current MPAs and fish sanctuaries, establish and strengthen new one to ensure sustainable and resilient habitats, fisheries and communities</a:t>
            </a:r>
          </a:p>
          <a:p>
            <a:pPr marL="1071563" indent="-436563">
              <a:buClr>
                <a:srgbClr val="1E4E79"/>
              </a:buClr>
              <a:buSzPct val="100000"/>
              <a:buAutoNum type="alphaLcPeriod"/>
            </a:pPr>
            <a:r>
              <a:rPr lang="en-US" sz="2000" dirty="0">
                <a:solidFill>
                  <a:srgbClr val="1E4E79"/>
                </a:solidFill>
                <a:latin typeface="Belleza" pitchFamily="2" charset="0"/>
              </a:rPr>
              <a:t>Mainstreaming of Coastal Resources and Fisheries in the Climate Change Programs and Policies</a:t>
            </a:r>
          </a:p>
          <a:p>
            <a:pPr marL="1071563" indent="-436563">
              <a:buClr>
                <a:srgbClr val="1E4E79"/>
              </a:buClr>
              <a:buSzPct val="100000"/>
              <a:buAutoNum type="alphaLcPeriod"/>
            </a:pPr>
            <a:r>
              <a:rPr lang="en-US" sz="2000" dirty="0">
                <a:solidFill>
                  <a:srgbClr val="1E4E79"/>
                </a:solidFill>
                <a:latin typeface="Belleza" pitchFamily="2" charset="0"/>
              </a:rPr>
              <a:t>Prioritization and provision of adequate financing for sustainable coastal resources and fisheries management programs</a:t>
            </a:r>
          </a:p>
          <a:p>
            <a:pPr marL="511175" indent="-457200">
              <a:buClr>
                <a:srgbClr val="1E4E79"/>
              </a:buClr>
              <a:buSzPct val="100000"/>
              <a:buAutoNum type="alphaLcPeriod"/>
            </a:pPr>
            <a:endParaRPr lang="en-US" sz="2400" dirty="0">
              <a:solidFill>
                <a:srgbClr val="1E4E79"/>
              </a:solidFill>
              <a:latin typeface="Belleza" pitchFamily="2" charset="0"/>
            </a:endParaRPr>
          </a:p>
          <a:p>
            <a:pPr marL="511175" indent="-457200">
              <a:buClr>
                <a:srgbClr val="1E4E79"/>
              </a:buClr>
              <a:buSzPct val="100000"/>
              <a:buAutoNum type="alphaLcPeriod"/>
            </a:pPr>
            <a:endParaRPr lang="en-US" sz="2400" dirty="0"/>
          </a:p>
          <a:p>
            <a:pPr marL="511175" indent="-457200">
              <a:buClr>
                <a:srgbClr val="1E4E79"/>
              </a:buClr>
              <a:buSzPct val="100000"/>
              <a:buFont typeface="+mj-lt"/>
              <a:buAutoNum type="arabicPeriod" startAt="17"/>
            </a:pPr>
            <a:endParaRPr lang="en-US" sz="2400" dirty="0">
              <a:solidFill>
                <a:srgbClr val="1E4E79"/>
              </a:solidFill>
              <a:latin typeface="Belleza" pitchFamily="2" charset="0"/>
            </a:endParaRPr>
          </a:p>
          <a:p>
            <a:pPr marL="511175" indent="-457200">
              <a:buClr>
                <a:srgbClr val="1E4E79"/>
              </a:buClr>
              <a:buSzPct val="100000"/>
              <a:buFont typeface="+mj-lt"/>
              <a:buAutoNum type="arabicPeriod" startAt="17"/>
            </a:pPr>
            <a:endParaRPr lang="en-GB" sz="2400" dirty="0"/>
          </a:p>
          <a:p>
            <a:pPr marL="511175" indent="-457200">
              <a:buClr>
                <a:srgbClr val="1E4E79"/>
              </a:buClr>
              <a:buSzPct val="100000"/>
              <a:buFont typeface="+mj-lt"/>
              <a:buAutoNum type="arabicPeriod" startAt="17"/>
            </a:pPr>
            <a:endParaRPr lang="en-GB" sz="2400" dirty="0"/>
          </a:p>
          <a:p>
            <a:pPr marL="511175" indent="-457200">
              <a:buClr>
                <a:srgbClr val="1E4E79"/>
              </a:buClr>
              <a:buSzPct val="100000"/>
              <a:buFont typeface="+mj-lt"/>
              <a:buAutoNum type="arabicPeriod" startAt="17"/>
            </a:pPr>
            <a:endParaRPr lang="en-GB" sz="2400" dirty="0"/>
          </a:p>
          <a:p>
            <a:pPr marL="511175" indent="-457200">
              <a:buClr>
                <a:srgbClr val="1E4E79"/>
              </a:buClr>
              <a:buSzPct val="100000"/>
              <a:buFont typeface="+mj-lt"/>
              <a:buAutoNum type="arabicPeriod" startAt="17"/>
            </a:pPr>
            <a:endParaRPr lang="en-US" sz="2400" dirty="0"/>
          </a:p>
          <a:p>
            <a:pPr marL="53975">
              <a:buClr>
                <a:srgbClr val="1E4E79"/>
              </a:buClr>
              <a:buSzPts val="1400"/>
            </a:pPr>
            <a:endParaRPr lang="en-US" sz="2400" dirty="0"/>
          </a:p>
          <a:p>
            <a:pPr marL="53975">
              <a:buClr>
                <a:srgbClr val="1E4E79"/>
              </a:buClr>
              <a:buSzPts val="1400"/>
            </a:pPr>
            <a:endParaRPr lang="en-US" sz="2400" dirty="0"/>
          </a:p>
          <a:p>
            <a:pPr marL="53975">
              <a:buClr>
                <a:srgbClr val="1E4E79"/>
              </a:buClr>
              <a:buSzPts val="1400"/>
            </a:pPr>
            <a:endParaRPr lang="en-US" sz="2400" dirty="0"/>
          </a:p>
          <a:p>
            <a:pPr marL="53975" marR="0" lvl="0" algn="l" rtl="0">
              <a:lnSpc>
                <a:spcPct val="100000"/>
              </a:lnSpc>
              <a:spcBef>
                <a:spcPts val="0"/>
              </a:spcBef>
              <a:spcAft>
                <a:spcPts val="0"/>
              </a:spcAft>
              <a:buClr>
                <a:srgbClr val="1E4E79"/>
              </a:buClr>
              <a:buSzPts val="1400"/>
            </a:pPr>
            <a:endParaRPr lang="en-GB" sz="2400" dirty="0">
              <a:solidFill>
                <a:srgbClr val="1E4E79"/>
              </a:solidFill>
              <a:uFillTx/>
              <a:latin typeface="Belleza" pitchFamily="2" charset="0"/>
              <a:ea typeface="Belleza"/>
              <a:cs typeface="Belleza"/>
              <a:sym typeface="Belleza"/>
            </a:endParaRPr>
          </a:p>
        </p:txBody>
      </p:sp>
    </p:spTree>
    <p:extLst>
      <p:ext uri="{BB962C8B-B14F-4D97-AF65-F5344CB8AC3E}">
        <p14:creationId xmlns:p14="http://schemas.microsoft.com/office/powerpoint/2010/main" val="2605121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uFillTx/>
            </a:endParaRPr>
          </a:p>
        </p:txBody>
      </p:sp>
      <p:sp>
        <p:nvSpPr>
          <p:cNvPr id="165" name="Google Shape;165;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uFillTx/>
            </a:endParaRPr>
          </a:p>
        </p:txBody>
      </p:sp>
      <p:pic>
        <p:nvPicPr>
          <p:cNvPr id="166" name="Google Shape;166;p8"/>
          <p:cNvPicPr preferRelativeResize="0"/>
          <p:nvPr/>
        </p:nvPicPr>
        <p:blipFill rotWithShape="1">
          <a:blip r:embed="rId3"/>
          <a:srcRect/>
          <a:stretch/>
        </p:blipFill>
        <p:spPr>
          <a:xfrm>
            <a:off x="0" y="0"/>
            <a:ext cx="12192000" cy="6858000"/>
          </a:xfrm>
          <a:prstGeom prst="rect">
            <a:avLst/>
          </a:prstGeom>
          <a:noFill/>
          <a:ln>
            <a:noFill/>
          </a:ln>
        </p:spPr>
      </p:pic>
      <p:sp>
        <p:nvSpPr>
          <p:cNvPr id="167" name="Google Shape;167;p8"/>
          <p:cNvSpPr txBox="1">
            <a:spLocks/>
          </p:cNvSpPr>
          <p:nvPr/>
        </p:nvSpPr>
        <p:spPr>
          <a:xfrm>
            <a:off x="826325" y="274031"/>
            <a:ext cx="10515600" cy="596940"/>
          </a:xfrm>
          <a:prstGeom prst="rect">
            <a:avLst/>
          </a:prstGeom>
          <a:noFill/>
          <a:ln>
            <a:noFill/>
          </a:ln>
        </p:spPr>
        <p:txBody>
          <a:bodyPr spcFirstLastPara="1" wrap="square" lIns="91425" tIns="45700" rIns="91425" bIns="45700" anchor="t" anchorCtr="0">
            <a:normAutofit/>
          </a:bodyPr>
          <a:lstStyle/>
          <a:p>
            <a:pPr marL="514350" marR="0" lvl="0" indent="-514350" algn="ctr" rtl="0">
              <a:lnSpc>
                <a:spcPct val="100000"/>
              </a:lnSpc>
              <a:spcBef>
                <a:spcPts val="0"/>
              </a:spcBef>
              <a:spcAft>
                <a:spcPts val="0"/>
              </a:spcAft>
              <a:buClr>
                <a:srgbClr val="548135"/>
              </a:buClr>
              <a:buSzPts val="2800"/>
              <a:buFont typeface="Arial"/>
              <a:buNone/>
            </a:pPr>
            <a:r>
              <a:rPr lang="en-GB" sz="2800" b="1" u="sng">
                <a:solidFill>
                  <a:srgbClr val="548135"/>
                </a:solidFill>
                <a:uFillTx/>
                <a:latin typeface="Calibri"/>
                <a:ea typeface="Calibri"/>
                <a:cs typeface="Calibri"/>
                <a:sym typeface="Calibri"/>
              </a:rPr>
              <a:t>THREATENED SPECIES</a:t>
            </a:r>
            <a:endParaRPr>
              <a:uFillTx/>
            </a:endParaRPr>
          </a:p>
        </p:txBody>
      </p:sp>
      <p:sp>
        <p:nvSpPr>
          <p:cNvPr id="169" name="Google Shape;169;p8"/>
          <p:cNvSpPr txBox="1">
            <a:spLocks/>
          </p:cNvSpPr>
          <p:nvPr/>
        </p:nvSpPr>
        <p:spPr>
          <a:xfrm>
            <a:off x="924828" y="1037850"/>
            <a:ext cx="10639475" cy="4782300"/>
          </a:xfrm>
          <a:prstGeom prst="rect">
            <a:avLst/>
          </a:prstGeom>
          <a:noFill/>
          <a:ln>
            <a:noFill/>
          </a:ln>
        </p:spPr>
        <p:txBody>
          <a:bodyPr spcFirstLastPara="1" wrap="square" lIns="91425" tIns="45700" rIns="91425" bIns="45700" anchor="t" anchorCtr="0">
            <a:normAutofit/>
          </a:bodyPr>
          <a:lstStyle/>
          <a:p>
            <a:pPr marL="514350" marR="0" lvl="0" indent="-514350" algn="ctr" rtl="0">
              <a:lnSpc>
                <a:spcPct val="100000"/>
              </a:lnSpc>
              <a:spcBef>
                <a:spcPts val="0"/>
              </a:spcBef>
              <a:spcAft>
                <a:spcPts val="0"/>
              </a:spcAft>
              <a:buClr>
                <a:srgbClr val="1E4E79"/>
              </a:buClr>
              <a:buSzPts val="2400"/>
              <a:buFont typeface="Arial"/>
              <a:buNone/>
            </a:pPr>
            <a:r>
              <a:rPr lang="en-GB" sz="2400" b="1" dirty="0">
                <a:solidFill>
                  <a:srgbClr val="1E4E79"/>
                </a:solidFill>
                <a:uFillTx/>
                <a:latin typeface="Belleza"/>
                <a:ea typeface="Belleza"/>
                <a:cs typeface="Belleza"/>
                <a:sym typeface="Belleza"/>
              </a:rPr>
              <a:t>Programs/projects/activities related to CTI-CFF goals </a:t>
            </a:r>
            <a:r>
              <a:rPr lang="en-GB" sz="2400" b="1" i="1" dirty="0">
                <a:solidFill>
                  <a:srgbClr val="1E4E79"/>
                </a:solidFill>
                <a:uFillTx/>
                <a:latin typeface="Belleza"/>
                <a:ea typeface="Belleza"/>
                <a:cs typeface="Belleza"/>
                <a:sym typeface="Belleza"/>
              </a:rPr>
              <a:t>(but not directly budgeted under CTI-CFF programs)</a:t>
            </a:r>
            <a:endParaRPr sz="2400" dirty="0">
              <a:solidFill>
                <a:srgbClr val="1E4E79"/>
              </a:solidFill>
              <a:uFillTx/>
            </a:endParaRPr>
          </a:p>
          <a:p>
            <a:pPr marL="514350" marR="0" lvl="0" indent="-514350" algn="ctr" rtl="0">
              <a:lnSpc>
                <a:spcPct val="100000"/>
              </a:lnSpc>
              <a:spcBef>
                <a:spcPts val="0"/>
              </a:spcBef>
              <a:spcAft>
                <a:spcPts val="0"/>
              </a:spcAft>
              <a:buClr>
                <a:schemeClr val="dk1"/>
              </a:buClr>
              <a:buSzPts val="1600"/>
              <a:buFont typeface="Arial"/>
              <a:buNone/>
            </a:pPr>
            <a:endParaRPr sz="2400" b="1" i="1" dirty="0">
              <a:solidFill>
                <a:srgbClr val="1E4E79"/>
              </a:solidFill>
              <a:uFillTx/>
              <a:latin typeface="Belleza"/>
              <a:ea typeface="Belleza"/>
              <a:cs typeface="Belleza"/>
              <a:sym typeface="Belleza"/>
            </a:endParaRPr>
          </a:p>
          <a:p>
            <a:pPr marL="341313" marR="0" lvl="0" indent="-341313" algn="l" rtl="0">
              <a:lnSpc>
                <a:spcPct val="100000"/>
              </a:lnSpc>
              <a:spcBef>
                <a:spcPts val="0"/>
              </a:spcBef>
              <a:spcAft>
                <a:spcPts val="0"/>
              </a:spcAft>
              <a:buClr>
                <a:srgbClr val="1E4E79"/>
              </a:buClr>
              <a:buSzPct val="100000"/>
              <a:buFont typeface="Arial"/>
              <a:buAutoNum type="arabicPeriod"/>
            </a:pPr>
            <a:r>
              <a:rPr lang="en-GB" sz="2400" dirty="0">
                <a:solidFill>
                  <a:srgbClr val="1E4E79"/>
                </a:solidFill>
                <a:uFillTx/>
                <a:latin typeface="Belleza"/>
                <a:ea typeface="Belleza"/>
                <a:cs typeface="Belleza"/>
                <a:sym typeface="Belleza"/>
              </a:rPr>
              <a:t>Finalization of the National Conservation Plan of Action for Marine Turtle and Dugong </a:t>
            </a:r>
          </a:p>
          <a:p>
            <a:pPr marL="341313" marR="0" lvl="0" indent="-341313" algn="l" rtl="0">
              <a:lnSpc>
                <a:spcPct val="100000"/>
              </a:lnSpc>
              <a:spcBef>
                <a:spcPts val="0"/>
              </a:spcBef>
              <a:spcAft>
                <a:spcPts val="0"/>
              </a:spcAft>
              <a:buClr>
                <a:srgbClr val="1E4E79"/>
              </a:buClr>
              <a:buSzPct val="100000"/>
              <a:buFont typeface="Arial"/>
              <a:buAutoNum type="arabicPeriod"/>
            </a:pPr>
            <a:r>
              <a:rPr lang="en-GB" sz="2400" dirty="0">
                <a:solidFill>
                  <a:srgbClr val="1E4E79"/>
                </a:solidFill>
                <a:uFillTx/>
                <a:latin typeface="Belleza"/>
                <a:ea typeface="Belleza"/>
                <a:cs typeface="Belleza"/>
                <a:sym typeface="Belleza"/>
              </a:rPr>
              <a:t>Conducted marine turtle conservation and hatchery management training for local stakeholders in Sarangani Province (14-18 October 2019</a:t>
            </a:r>
            <a:endParaRPr sz="2400" dirty="0">
              <a:solidFill>
                <a:srgbClr val="1E4E79"/>
              </a:solidFill>
              <a:uFillTx/>
            </a:endParaRPr>
          </a:p>
          <a:p>
            <a:pPr marL="341313" marR="0" lvl="0" indent="-341313" algn="l" rtl="0">
              <a:lnSpc>
                <a:spcPct val="100000"/>
              </a:lnSpc>
              <a:spcBef>
                <a:spcPts val="0"/>
              </a:spcBef>
              <a:spcAft>
                <a:spcPts val="0"/>
              </a:spcAft>
              <a:buClr>
                <a:srgbClr val="1E4E79"/>
              </a:buClr>
              <a:buSzPct val="100000"/>
              <a:buFont typeface="Arial"/>
              <a:buAutoNum type="arabicPeriod" startAt="3"/>
            </a:pPr>
            <a:r>
              <a:rPr lang="en-GB" sz="2400" dirty="0">
                <a:solidFill>
                  <a:srgbClr val="1E4E79"/>
                </a:solidFill>
                <a:uFillTx/>
                <a:latin typeface="Belleza"/>
                <a:ea typeface="Belleza"/>
                <a:cs typeface="Belleza"/>
                <a:sym typeface="Belleza"/>
              </a:rPr>
              <a:t>Trainings on Identification of Sharks and Rays</a:t>
            </a:r>
          </a:p>
          <a:p>
            <a:pPr marL="341313" marR="0" lvl="0" indent="-341313" algn="l" rtl="0">
              <a:lnSpc>
                <a:spcPct val="100000"/>
              </a:lnSpc>
              <a:spcBef>
                <a:spcPts val="0"/>
              </a:spcBef>
              <a:spcAft>
                <a:spcPts val="0"/>
              </a:spcAft>
              <a:buClr>
                <a:srgbClr val="1E4E79"/>
              </a:buClr>
              <a:buSzPct val="100000"/>
              <a:buFont typeface="Arial"/>
              <a:buAutoNum type="arabicPeriod" startAt="3"/>
            </a:pPr>
            <a:r>
              <a:rPr lang="en-GB" sz="2400" dirty="0">
                <a:solidFill>
                  <a:srgbClr val="1E4E79"/>
                </a:solidFill>
                <a:uFillTx/>
                <a:latin typeface="Belleza"/>
                <a:sym typeface="Belleza"/>
              </a:rPr>
              <a:t>Turtle Island Heritage Park Protected Area (TIHPA) Bilateral Agreement with Philippines and Malaysia (On-going)</a:t>
            </a:r>
          </a:p>
          <a:p>
            <a:pPr marL="341313" lvl="0" indent="-341313">
              <a:buClr>
                <a:srgbClr val="1E4E79"/>
              </a:buClr>
              <a:buSzPct val="100000"/>
              <a:buFont typeface="Arial"/>
              <a:buAutoNum type="arabicPeriod" startAt="3"/>
            </a:pPr>
            <a:r>
              <a:rPr lang="en-US" sz="2400" dirty="0">
                <a:solidFill>
                  <a:srgbClr val="1E4E79"/>
                </a:solidFill>
                <a:latin typeface="Belleza" pitchFamily="2" charset="0"/>
              </a:rPr>
              <a:t>Ongoing IUCN red list assessment of aquatic organisms being conducted by the Philippine Aquatic Red List Committee pursuant to FAO 233</a:t>
            </a:r>
            <a:endParaRPr lang="en-GB" sz="2400" dirty="0">
              <a:solidFill>
                <a:srgbClr val="1E4E79"/>
              </a:solidFill>
              <a:uFillTx/>
              <a:latin typeface="Belleza" pitchFamily="2" charset="0"/>
              <a:sym typeface="Belleza"/>
            </a:endParaRPr>
          </a:p>
        </p:txBody>
      </p:sp>
      <p:sp>
        <p:nvSpPr>
          <p:cNvPr id="170" name="Google Shape;170;p8"/>
          <p:cNvSpPr txBox="1">
            <a:spLocks/>
          </p:cNvSpPr>
          <p:nvPr/>
        </p:nvSpPr>
        <p:spPr>
          <a:xfrm>
            <a:off x="5478068" y="6142623"/>
            <a:ext cx="565850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rgbClr val="176186"/>
                </a:solidFill>
                <a:uFillTx/>
                <a:latin typeface="Belleza"/>
                <a:ea typeface="Belleza"/>
                <a:cs typeface="Belleza"/>
                <a:sym typeface="Belleza"/>
              </a:rPr>
              <a:t>Progress/Accomplishments towards National Plan of Action</a:t>
            </a:r>
            <a:endParaRPr>
              <a:uFillTx/>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146" name="Picture 2" descr="https://lh4.googleusercontent.com/fo0YWnxbv22Y-AJbidoowIE0my9VI1t3qLlkNIwEfAamlUKAK0F_bTlPgJnqBnOOI8xfGRwH5Qqic9EQMDQjwpH8gatLHYeEZs1HC1s1R9MDTffJeOS3HxV6ha84xh7HbUpJjYR34rrD1-pI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94919"/>
            <a:ext cx="11562292" cy="650378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https://lh6.googleusercontent.com/hEUzokkrEugZkUn0pWkjyGuR9YghId5mSyKH67YphqBPhOjPlgKJsdlL8Mr4eFOCSCA6du0dEqffegjhrDcxqxEMjPH7f6gWmphFliWYIikuXy8YF-LYRJQNygM_CmdYC1lzTbaw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230" y="1815524"/>
            <a:ext cx="5156108" cy="34352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lh5.googleusercontent.com/0kJ0K49almlbn0vnGIB4xjwxTIQbwNYQ6F8bAoPmtdpmsM7Q-DGSDulaZZrC4NoxZatpvskhZPrru-5K8HKBTz3X-Hfrrslmmw7C6O9vegmFfP7Vvz5h6OXUWKMY9S7mTr31VFHlXl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2524" y="1815523"/>
            <a:ext cx="6490523" cy="3285701"/>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78;p9"/>
          <p:cNvSpPr txBox="1">
            <a:spLocks/>
          </p:cNvSpPr>
          <p:nvPr/>
        </p:nvSpPr>
        <p:spPr>
          <a:xfrm>
            <a:off x="605816" y="288327"/>
            <a:ext cx="10871951" cy="523220"/>
          </a:xfrm>
          <a:prstGeom prst="rect">
            <a:avLst/>
          </a:prstGeom>
          <a:solidFill>
            <a:srgbClr val="E1EFD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u="sng" dirty="0" smtClean="0">
                <a:solidFill>
                  <a:srgbClr val="176186"/>
                </a:solidFill>
                <a:uFillTx/>
                <a:latin typeface="Belleza"/>
                <a:ea typeface="Belleza"/>
                <a:cs typeface="Belleza"/>
                <a:sym typeface="Belleza"/>
              </a:rPr>
              <a:t>CROSS  CUTTING ACTIVITIES</a:t>
            </a:r>
            <a:endParaRPr u="sng" dirty="0">
              <a:uFillTx/>
            </a:endParaRPr>
          </a:p>
        </p:txBody>
      </p:sp>
      <p:sp>
        <p:nvSpPr>
          <p:cNvPr id="6" name="Rectangle 5"/>
          <p:cNvSpPr/>
          <p:nvPr/>
        </p:nvSpPr>
        <p:spPr>
          <a:xfrm>
            <a:off x="605816" y="1081725"/>
            <a:ext cx="8318938" cy="461665"/>
          </a:xfrm>
          <a:prstGeom prst="rect">
            <a:avLst/>
          </a:prstGeom>
        </p:spPr>
        <p:txBody>
          <a:bodyPr wrap="square">
            <a:spAutoFit/>
          </a:bodyPr>
          <a:lstStyle/>
          <a:p>
            <a:pPr lvl="0"/>
            <a:r>
              <a:rPr lang="en-US" sz="2400" b="1" dirty="0" smtClean="0">
                <a:solidFill>
                  <a:srgbClr val="1E4E79"/>
                </a:solidFill>
                <a:latin typeface="Belleza" pitchFamily="2" charset="0"/>
              </a:rPr>
              <a:t>Threat Reduction</a:t>
            </a:r>
            <a:endParaRPr lang="en-US" sz="2400" dirty="0">
              <a:solidFill>
                <a:srgbClr val="1E4E79"/>
              </a:solidFill>
              <a:latin typeface="Belleza" pitchFamily="2" charset="0"/>
            </a:endParaRPr>
          </a:p>
        </p:txBody>
      </p:sp>
    </p:spTree>
    <p:extLst>
      <p:ext uri="{BB962C8B-B14F-4D97-AF65-F5344CB8AC3E}">
        <p14:creationId xmlns:p14="http://schemas.microsoft.com/office/powerpoint/2010/main" val="3052036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146" name="Picture 2" descr="https://lh4.googleusercontent.com/fo0YWnxbv22Y-AJbidoowIE0my9VI1t3qLlkNIwEfAamlUKAK0F_bTlPgJnqBnOOI8xfGRwH5Qqic9EQMDQjwpH8gatLHYeEZs1HC1s1R9MDTffJeOS3HxV6ha84xh7HbUpJjYR34rrD1-pI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94919"/>
            <a:ext cx="11562292" cy="650378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78;p9"/>
          <p:cNvSpPr txBox="1">
            <a:spLocks/>
          </p:cNvSpPr>
          <p:nvPr/>
        </p:nvSpPr>
        <p:spPr>
          <a:xfrm>
            <a:off x="605816" y="288327"/>
            <a:ext cx="10871951" cy="523220"/>
          </a:xfrm>
          <a:prstGeom prst="rect">
            <a:avLst/>
          </a:prstGeom>
          <a:solidFill>
            <a:srgbClr val="E1EFD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u="sng" dirty="0" smtClean="0">
                <a:solidFill>
                  <a:srgbClr val="176186"/>
                </a:solidFill>
                <a:uFillTx/>
                <a:latin typeface="Belleza"/>
                <a:ea typeface="Belleza"/>
                <a:cs typeface="Belleza"/>
                <a:sym typeface="Belleza"/>
              </a:rPr>
              <a:t>CROSS  CUTTING ACTIVITIES</a:t>
            </a:r>
            <a:endParaRPr u="sng" dirty="0">
              <a:uFillTx/>
            </a:endParaRPr>
          </a:p>
        </p:txBody>
      </p:sp>
      <p:pic>
        <p:nvPicPr>
          <p:cNvPr id="7173" name="Picture 5" descr="https://lh5.googleusercontent.com/hu2M4_CYTPxBfGySrIyZ1yA9y-tF71f9VT00Jy7ueMkHifq-WcwW5v0h-5PkvxFul5Tyfykd1zv-NpImlRgM2zBddwo_QxoQrpAeVN6MQ3AhfNFh-LROtp2PHzIwAXD9y7ViKyTZ_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6721" y="3776170"/>
            <a:ext cx="4122936" cy="274690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lh6.googleusercontent.com/sAsbjyzV7wMDTlDGQ4kvp486Qa9iBO7kaWrF4yE1y7x-k54mffEaaiz9xcTzyv60T51U1dTxuALR5qUExVYScylGrmqj7L8YFSdwj6lPZPK4Zut9JIkKPrUwWaYZ-Cgq30qyB4Yc1M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945" y="3776170"/>
            <a:ext cx="4524704" cy="3014584"/>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https://lh6.googleusercontent.com/jg_rS_sol87mNhKktXUwMwpsl-iJq0TwNhKoNgYyusy2YBp3_gRjHw_KIECOZipbef6EEKw9UGAkHEs0bjwlwVRZyaHMQWdBkoPrN-s0dwyzvSsfH0tHAqk7t4eFTuTxR0xzgWzY4h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6636" y="993642"/>
            <a:ext cx="5507799" cy="267816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lh6.googleusercontent.com/ugwur7jcNIFCaMyXdP-WqNYui__9lVawOr2L9i0JFSSC-AXHj3e_17C2Z5bEMoFEOu115yHbzTKiT_54mUd1wJPAZ9sye8ukiuaFknDlk09EotFElI04E_nRGbqri4Ih3PDsY6P7Cx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463" y="993641"/>
            <a:ext cx="4761186" cy="267816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671145" y="3346813"/>
            <a:ext cx="9112469" cy="56303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latin typeface="Aharoni" pitchFamily="2" charset="-79"/>
                <a:cs typeface="Aharoni" pitchFamily="2" charset="-79"/>
              </a:rPr>
              <a:t>CT DAY CELEBRATION</a:t>
            </a:r>
            <a:endParaRPr lang="en-US" sz="2400" b="1" dirty="0">
              <a:latin typeface="Aharoni" pitchFamily="2" charset="-79"/>
              <a:cs typeface="Aharoni" pitchFamily="2" charset="-79"/>
            </a:endParaRPr>
          </a:p>
        </p:txBody>
      </p:sp>
    </p:spTree>
    <p:extLst>
      <p:ext uri="{BB962C8B-B14F-4D97-AF65-F5344CB8AC3E}">
        <p14:creationId xmlns:p14="http://schemas.microsoft.com/office/powerpoint/2010/main" val="3802484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uFillTx/>
            </a:endParaRPr>
          </a:p>
        </p:txBody>
      </p:sp>
      <p:sp>
        <p:nvSpPr>
          <p:cNvPr id="176" name="Google Shape;176;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uFillTx/>
            </a:endParaRPr>
          </a:p>
        </p:txBody>
      </p:sp>
      <p:pic>
        <p:nvPicPr>
          <p:cNvPr id="177" name="Google Shape;177;p9"/>
          <p:cNvPicPr preferRelativeResize="0"/>
          <p:nvPr/>
        </p:nvPicPr>
        <p:blipFill rotWithShape="1">
          <a:blip r:embed="rId3"/>
          <a:srcRect/>
          <a:stretch/>
        </p:blipFill>
        <p:spPr>
          <a:xfrm>
            <a:off x="0" y="18748"/>
            <a:ext cx="12192000" cy="6858000"/>
          </a:xfrm>
          <a:prstGeom prst="rect">
            <a:avLst/>
          </a:prstGeom>
          <a:noFill/>
          <a:ln>
            <a:noFill/>
          </a:ln>
        </p:spPr>
      </p:pic>
      <p:sp>
        <p:nvSpPr>
          <p:cNvPr id="178" name="Google Shape;178;p9"/>
          <p:cNvSpPr txBox="1">
            <a:spLocks/>
          </p:cNvSpPr>
          <p:nvPr/>
        </p:nvSpPr>
        <p:spPr>
          <a:xfrm>
            <a:off x="605816" y="288327"/>
            <a:ext cx="10871951" cy="461624"/>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smtClean="0">
                <a:solidFill>
                  <a:srgbClr val="176186"/>
                </a:solidFill>
                <a:uFillTx/>
                <a:latin typeface="Belleza"/>
                <a:ea typeface="Belleza"/>
                <a:cs typeface="Belleza"/>
                <a:sym typeface="Belleza"/>
              </a:rPr>
              <a:t>IV. </a:t>
            </a:r>
            <a:r>
              <a:rPr lang="en-GB" sz="2400" b="1" dirty="0">
                <a:solidFill>
                  <a:srgbClr val="176186"/>
                </a:solidFill>
                <a:uFillTx/>
                <a:latin typeface="Belleza"/>
                <a:ea typeface="Belleza"/>
                <a:cs typeface="Belleza"/>
                <a:sym typeface="Belleza"/>
              </a:rPr>
              <a:t>Challenges/Constraints Affecting Implementation of Activities</a:t>
            </a:r>
            <a:endParaRPr sz="1200" dirty="0">
              <a:uFillTx/>
            </a:endParaRPr>
          </a:p>
        </p:txBody>
      </p:sp>
      <p:sp>
        <p:nvSpPr>
          <p:cNvPr id="2" name="Rectangle 1"/>
          <p:cNvSpPr/>
          <p:nvPr/>
        </p:nvSpPr>
        <p:spPr>
          <a:xfrm>
            <a:off x="997701" y="968658"/>
            <a:ext cx="10613727" cy="4832092"/>
          </a:xfrm>
          <a:prstGeom prst="rect">
            <a:avLst/>
          </a:prstGeom>
        </p:spPr>
        <p:txBody>
          <a:bodyPr wrap="square">
            <a:spAutoFit/>
          </a:bodyPr>
          <a:lstStyle/>
          <a:p>
            <a:pPr lvl="0"/>
            <a:r>
              <a:rPr lang="en-GB" sz="2200" b="1" dirty="0">
                <a:solidFill>
                  <a:srgbClr val="1E4E79"/>
                </a:solidFill>
                <a:latin typeface="Belleza" pitchFamily="2" charset="0"/>
              </a:rPr>
              <a:t>Institutional</a:t>
            </a:r>
            <a:endParaRPr lang="en-US" sz="2200" dirty="0">
              <a:solidFill>
                <a:srgbClr val="1E4E79"/>
              </a:solidFill>
              <a:latin typeface="Belleza" pitchFamily="2" charset="0"/>
            </a:endParaRPr>
          </a:p>
          <a:p>
            <a:pPr marL="342900" lvl="0" indent="-342900">
              <a:buClr>
                <a:srgbClr val="1E4E79"/>
              </a:buClr>
              <a:buFont typeface="+mj-lt"/>
              <a:buAutoNum type="arabicPeriod"/>
            </a:pPr>
            <a:r>
              <a:rPr lang="en-US" sz="2200" dirty="0">
                <a:solidFill>
                  <a:srgbClr val="1E4E79"/>
                </a:solidFill>
                <a:latin typeface="Belleza" pitchFamily="2" charset="0"/>
              </a:rPr>
              <a:t>Change in leadership/management of government offices, including political dynamics both at the local and national level</a:t>
            </a:r>
          </a:p>
          <a:p>
            <a:pPr marL="342900" lvl="0" indent="-342900">
              <a:buClr>
                <a:srgbClr val="1E4E79"/>
              </a:buClr>
              <a:buFont typeface="+mj-lt"/>
              <a:buAutoNum type="arabicPeriod"/>
            </a:pPr>
            <a:r>
              <a:rPr lang="en-US" sz="2200" dirty="0">
                <a:solidFill>
                  <a:srgbClr val="1E4E79"/>
                </a:solidFill>
                <a:latin typeface="Belleza" pitchFamily="2" charset="0"/>
              </a:rPr>
              <a:t>Lobbying with the Local Chief Executives to prioritize conservation and environmental </a:t>
            </a:r>
            <a:r>
              <a:rPr lang="en-US" sz="2200" dirty="0" smtClean="0">
                <a:solidFill>
                  <a:srgbClr val="1E4E79"/>
                </a:solidFill>
                <a:latin typeface="Belleza" pitchFamily="2" charset="0"/>
              </a:rPr>
              <a:t>protection and to ensure their strong support on the sustainable localization of programs/projects</a:t>
            </a:r>
            <a:endParaRPr lang="en-US" sz="2200" dirty="0">
              <a:solidFill>
                <a:srgbClr val="1E4E79"/>
              </a:solidFill>
              <a:latin typeface="Belleza" pitchFamily="2" charset="0"/>
            </a:endParaRPr>
          </a:p>
          <a:p>
            <a:pPr marL="342900" lvl="0" indent="-342900">
              <a:buClr>
                <a:srgbClr val="1E4E79"/>
              </a:buClr>
              <a:buFont typeface="+mj-lt"/>
              <a:buAutoNum type="arabicPeriod"/>
            </a:pPr>
            <a:r>
              <a:rPr lang="en-US" sz="2200" dirty="0">
                <a:solidFill>
                  <a:srgbClr val="1E4E79"/>
                </a:solidFill>
                <a:latin typeface="Belleza" pitchFamily="2" charset="0"/>
              </a:rPr>
              <a:t>Weak linkage between the scientific community and relevant government agencies </a:t>
            </a:r>
            <a:r>
              <a:rPr lang="en-PH" sz="2200" dirty="0">
                <a:solidFill>
                  <a:srgbClr val="1E4E79"/>
                </a:solidFill>
                <a:latin typeface="Belleza" pitchFamily="2" charset="0"/>
              </a:rPr>
              <a:t>to formulate a science-based IEC materials/ action/ policy/ strategy</a:t>
            </a:r>
            <a:endParaRPr lang="en-US" sz="2200" dirty="0">
              <a:solidFill>
                <a:srgbClr val="1E4E79"/>
              </a:solidFill>
              <a:latin typeface="Belleza" pitchFamily="2" charset="0"/>
            </a:endParaRPr>
          </a:p>
          <a:p>
            <a:pPr marL="342900" lvl="0" indent="-342900">
              <a:buClr>
                <a:srgbClr val="1E4E79"/>
              </a:buClr>
              <a:buFont typeface="+mj-lt"/>
              <a:buAutoNum type="arabicPeriod"/>
            </a:pPr>
            <a:r>
              <a:rPr lang="en-PH" sz="2200" dirty="0" smtClean="0">
                <a:solidFill>
                  <a:srgbClr val="1E4E79"/>
                </a:solidFill>
                <a:latin typeface="Belleza" pitchFamily="2" charset="0"/>
              </a:rPr>
              <a:t>Donor-driven programs </a:t>
            </a:r>
            <a:r>
              <a:rPr lang="en-PH" sz="2200" dirty="0">
                <a:solidFill>
                  <a:srgbClr val="1E4E79"/>
                </a:solidFill>
                <a:latin typeface="Belleza" pitchFamily="2" charset="0"/>
              </a:rPr>
              <a:t>must be transformed into programs that are sustainable, promotes community-ownership, and manifests what the community really needs</a:t>
            </a:r>
            <a:r>
              <a:rPr lang="en-PH" sz="2200" dirty="0" smtClean="0">
                <a:solidFill>
                  <a:srgbClr val="1E4E79"/>
                </a:solidFill>
                <a:latin typeface="Belleza" pitchFamily="2" charset="0"/>
              </a:rPr>
              <a:t>.</a:t>
            </a:r>
          </a:p>
          <a:p>
            <a:pPr lvl="0">
              <a:buClr>
                <a:srgbClr val="1E4E79"/>
              </a:buClr>
            </a:pPr>
            <a:endParaRPr lang="en-PH" sz="2200" dirty="0" smtClean="0">
              <a:solidFill>
                <a:srgbClr val="1E4E79"/>
              </a:solidFill>
              <a:latin typeface="Belleza" pitchFamily="2" charset="0"/>
            </a:endParaRPr>
          </a:p>
          <a:p>
            <a:pPr marL="342900" lvl="0" indent="-342900">
              <a:buClr>
                <a:srgbClr val="1E4E79"/>
              </a:buClr>
            </a:pPr>
            <a:r>
              <a:rPr lang="en-GB" sz="2200" b="1" dirty="0">
                <a:solidFill>
                  <a:srgbClr val="1E4E79"/>
                </a:solidFill>
                <a:latin typeface="Belleza" pitchFamily="2" charset="0"/>
              </a:rPr>
              <a:t>Socio-Economic</a:t>
            </a:r>
            <a:endParaRPr lang="en-US" sz="2200" dirty="0">
              <a:solidFill>
                <a:srgbClr val="1E4E79"/>
              </a:solidFill>
              <a:latin typeface="Belleza" pitchFamily="2" charset="0"/>
            </a:endParaRPr>
          </a:p>
          <a:p>
            <a:pPr marL="342900" lvl="0" indent="-342900">
              <a:buClr>
                <a:srgbClr val="1E4E79"/>
              </a:buClr>
              <a:buFont typeface="+mj-lt"/>
              <a:buAutoNum type="arabicPeriod"/>
            </a:pPr>
            <a:r>
              <a:rPr lang="en-PH" sz="2200" dirty="0">
                <a:solidFill>
                  <a:srgbClr val="1E4E79"/>
                </a:solidFill>
                <a:latin typeface="Belleza" pitchFamily="2" charset="0"/>
              </a:rPr>
              <a:t>Poverty in some areas wherein the pressure and threats on the blue carbon ecosystems are </a:t>
            </a:r>
            <a:r>
              <a:rPr lang="en-PH" sz="2200" dirty="0" smtClean="0">
                <a:solidFill>
                  <a:srgbClr val="1E4E79"/>
                </a:solidFill>
                <a:latin typeface="Belleza" pitchFamily="2" charset="0"/>
              </a:rPr>
              <a:t>high</a:t>
            </a:r>
            <a:endParaRPr lang="en-US" sz="2200" dirty="0">
              <a:solidFill>
                <a:srgbClr val="1E4E79"/>
              </a:solidFill>
              <a:latin typeface="Belleza" pitchFamily="2" charset="0"/>
            </a:endParaRPr>
          </a:p>
        </p:txBody>
      </p:sp>
    </p:spTree>
    <p:extLst>
      <p:ext uri="{BB962C8B-B14F-4D97-AF65-F5344CB8AC3E}">
        <p14:creationId xmlns:p14="http://schemas.microsoft.com/office/powerpoint/2010/main" val="1576104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3"/>
          <a:srcRect/>
          <a:stretch/>
        </p:blipFill>
        <p:spPr>
          <a:xfrm>
            <a:off x="0" y="0"/>
            <a:ext cx="12192000" cy="6858000"/>
          </a:xfrm>
          <a:prstGeom prst="rect">
            <a:avLst/>
          </a:prstGeom>
          <a:noFill/>
          <a:ln>
            <a:noFill/>
          </a:ln>
        </p:spPr>
      </p:pic>
      <p:sp>
        <p:nvSpPr>
          <p:cNvPr id="98" name="Google Shape;98;p2"/>
          <p:cNvSpPr txBox="1">
            <a:spLocks/>
          </p:cNvSpPr>
          <p:nvPr/>
        </p:nvSpPr>
        <p:spPr>
          <a:xfrm>
            <a:off x="712694" y="739589"/>
            <a:ext cx="9950823"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1">
                <a:solidFill>
                  <a:srgbClr val="176186"/>
                </a:solidFill>
                <a:uFillTx/>
                <a:latin typeface="Belleza"/>
                <a:ea typeface="Belleza"/>
                <a:cs typeface="Belleza"/>
                <a:sym typeface="Belleza"/>
              </a:rPr>
              <a:t>Outline</a:t>
            </a:r>
            <a:endParaRPr>
              <a:uFillTx/>
            </a:endParaRPr>
          </a:p>
        </p:txBody>
      </p:sp>
      <p:sp>
        <p:nvSpPr>
          <p:cNvPr id="99" name="Google Shape;99;p2"/>
          <p:cNvSpPr txBox="1">
            <a:spLocks/>
          </p:cNvSpPr>
          <p:nvPr/>
        </p:nvSpPr>
        <p:spPr>
          <a:xfrm>
            <a:off x="1332107" y="1459713"/>
            <a:ext cx="9950823" cy="2677616"/>
          </a:xfrm>
          <a:prstGeom prst="rect">
            <a:avLst/>
          </a:prstGeom>
          <a:noFill/>
          <a:ln>
            <a:noFill/>
          </a:ln>
        </p:spPr>
        <p:txBody>
          <a:bodyPr spcFirstLastPara="1" wrap="square" lIns="91425" tIns="45700" rIns="91425" bIns="45700" anchor="t" anchorCtr="0">
            <a:spAutoFit/>
          </a:bodyPr>
          <a:lstStyle/>
          <a:p>
            <a:pPr marL="692150" marR="0" lvl="0" indent="-514350" algn="l" rtl="0">
              <a:spcBef>
                <a:spcPts val="0"/>
              </a:spcBef>
              <a:spcAft>
                <a:spcPts val="0"/>
              </a:spcAft>
              <a:buClr>
                <a:schemeClr val="dk1"/>
              </a:buClr>
              <a:buSzPts val="2800"/>
              <a:buFont typeface="+mj-lt"/>
              <a:buAutoNum type="romanUcPeriod"/>
            </a:pPr>
            <a:endParaRPr sz="2400" b="1" dirty="0">
              <a:solidFill>
                <a:schemeClr val="dk1"/>
              </a:solidFill>
              <a:uFillTx/>
              <a:latin typeface="Belleza"/>
              <a:ea typeface="Belleza"/>
              <a:cs typeface="Belleza"/>
              <a:sym typeface="Belleza"/>
            </a:endParaRPr>
          </a:p>
          <a:p>
            <a:pPr marL="514350" marR="0" lvl="0" indent="-514350" algn="l" rtl="0">
              <a:spcBef>
                <a:spcPts val="0"/>
              </a:spcBef>
              <a:spcAft>
                <a:spcPts val="0"/>
              </a:spcAft>
              <a:buClr>
                <a:schemeClr val="dk1"/>
              </a:buClr>
              <a:buSzPts val="2800"/>
              <a:buFont typeface="+mj-lt"/>
              <a:buAutoNum type="romanUcPeriod"/>
            </a:pPr>
            <a:r>
              <a:rPr lang="en-GB" sz="2400" b="1" dirty="0">
                <a:solidFill>
                  <a:schemeClr val="dk1"/>
                </a:solidFill>
                <a:uFillTx/>
                <a:latin typeface="Belleza"/>
                <a:ea typeface="Belleza"/>
                <a:cs typeface="Belleza"/>
                <a:sym typeface="Belleza"/>
              </a:rPr>
              <a:t>Members (Agencies) of the National CTI-CFF Coordinating Committees</a:t>
            </a:r>
          </a:p>
          <a:p>
            <a:pPr marL="514350" indent="-514350">
              <a:buClr>
                <a:schemeClr val="dk1"/>
              </a:buClr>
              <a:buSzPts val="2800"/>
              <a:buFont typeface="+mj-lt"/>
              <a:buAutoNum type="romanUcPeriod"/>
            </a:pPr>
            <a:r>
              <a:rPr lang="en-US" sz="2400" b="1" dirty="0">
                <a:solidFill>
                  <a:schemeClr val="dk1"/>
                </a:solidFill>
                <a:uFillTx/>
                <a:latin typeface="Belleza"/>
                <a:ea typeface="Belleza"/>
                <a:cs typeface="Belleza"/>
                <a:sym typeface="Belleza"/>
              </a:rPr>
              <a:t>Progress/Accomplishment towards </a:t>
            </a:r>
            <a:r>
              <a:rPr lang="en-PH" sz="2400" b="1" dirty="0">
                <a:solidFill>
                  <a:schemeClr val="dk1"/>
                </a:solidFill>
                <a:uFillTx/>
                <a:latin typeface="Belleza"/>
                <a:ea typeface="Belleza"/>
                <a:cs typeface="Belleza"/>
                <a:sym typeface="Belleza"/>
              </a:rPr>
              <a:t>CTI-CFF National Programs/Projects</a:t>
            </a:r>
            <a:endParaRPr sz="2400" dirty="0">
              <a:uFillTx/>
              <a:latin typeface="Belleza"/>
            </a:endParaRPr>
          </a:p>
          <a:p>
            <a:pPr marL="514350" marR="0" lvl="0" indent="-514350" algn="l" rtl="0">
              <a:spcBef>
                <a:spcPts val="0"/>
              </a:spcBef>
              <a:spcAft>
                <a:spcPts val="0"/>
              </a:spcAft>
              <a:buClr>
                <a:schemeClr val="dk1"/>
              </a:buClr>
              <a:buSzPts val="2800"/>
              <a:buFont typeface="+mj-lt"/>
              <a:buAutoNum type="romanUcPeriod"/>
            </a:pPr>
            <a:r>
              <a:rPr lang="en-GB" sz="2400" b="1" dirty="0">
                <a:solidFill>
                  <a:schemeClr val="dk1"/>
                </a:solidFill>
                <a:uFillTx/>
                <a:latin typeface="Belleza"/>
                <a:ea typeface="Belleza"/>
                <a:cs typeface="Belleza"/>
                <a:sym typeface="Belleza"/>
              </a:rPr>
              <a:t>Progress/Accomplishment towards National Plan of Action</a:t>
            </a:r>
            <a:endParaRPr sz="1200" dirty="0">
              <a:uFillTx/>
              <a:latin typeface="Belleza"/>
            </a:endParaRPr>
          </a:p>
          <a:p>
            <a:pPr marL="514350" marR="0" lvl="0" indent="-514350" algn="l" rtl="0">
              <a:spcBef>
                <a:spcPts val="0"/>
              </a:spcBef>
              <a:spcAft>
                <a:spcPts val="0"/>
              </a:spcAft>
              <a:buClr>
                <a:schemeClr val="dk1"/>
              </a:buClr>
              <a:buSzPts val="2800"/>
              <a:buFont typeface="+mj-lt"/>
              <a:buAutoNum type="romanUcPeriod"/>
            </a:pPr>
            <a:r>
              <a:rPr lang="en-GB" sz="2400" b="1" dirty="0">
                <a:solidFill>
                  <a:schemeClr val="dk1"/>
                </a:solidFill>
                <a:uFillTx/>
                <a:latin typeface="Belleza"/>
                <a:ea typeface="Belleza"/>
                <a:cs typeface="Belleza"/>
                <a:sym typeface="Belleza"/>
              </a:rPr>
              <a:t>Challenges/Constraints Affecting Implementation of Activities </a:t>
            </a:r>
            <a:endParaRPr sz="1200" dirty="0">
              <a:uFillTx/>
              <a:latin typeface="Belleza"/>
            </a:endParaRPr>
          </a:p>
          <a:p>
            <a:pPr marL="514350" marR="0" lvl="0" indent="-514350" algn="l" rtl="0">
              <a:spcBef>
                <a:spcPts val="0"/>
              </a:spcBef>
              <a:spcAft>
                <a:spcPts val="0"/>
              </a:spcAft>
              <a:buClr>
                <a:schemeClr val="dk1"/>
              </a:buClr>
              <a:buSzPts val="2800"/>
              <a:buFont typeface="+mj-lt"/>
              <a:buAutoNum type="romanUcPeriod"/>
            </a:pPr>
            <a:r>
              <a:rPr lang="en-GB" sz="2400" b="1" dirty="0">
                <a:solidFill>
                  <a:schemeClr val="dk1"/>
                </a:solidFill>
                <a:uFillTx/>
                <a:latin typeface="Belleza"/>
                <a:ea typeface="Belleza"/>
                <a:cs typeface="Belleza"/>
                <a:sym typeface="Belleza"/>
              </a:rPr>
              <a:t>National Roadmap 2020</a:t>
            </a:r>
            <a:endParaRPr sz="1200" dirty="0">
              <a:uFillTx/>
              <a:latin typeface="Belleza"/>
            </a:endParaRPr>
          </a:p>
          <a:p>
            <a:pPr marL="514350" marR="0" lvl="0" indent="-514350" algn="l" rtl="0">
              <a:spcBef>
                <a:spcPts val="0"/>
              </a:spcBef>
              <a:spcAft>
                <a:spcPts val="0"/>
              </a:spcAft>
              <a:buClr>
                <a:schemeClr val="dk1"/>
              </a:buClr>
              <a:buSzPts val="2800"/>
              <a:buFont typeface="+mj-lt"/>
              <a:buAutoNum type="romanUcPeriod"/>
            </a:pPr>
            <a:r>
              <a:rPr lang="en-GB" sz="2400" b="1" dirty="0">
                <a:solidFill>
                  <a:schemeClr val="dk1"/>
                </a:solidFill>
                <a:uFillTx/>
                <a:latin typeface="Belleza"/>
                <a:ea typeface="Belleza"/>
                <a:cs typeface="Belleza"/>
                <a:sym typeface="Belleza"/>
              </a:rPr>
              <a:t>Potential Regional Program and Support </a:t>
            </a:r>
            <a:r>
              <a:rPr lang="en-GB" sz="2400" b="1" dirty="0" smtClean="0">
                <a:solidFill>
                  <a:schemeClr val="dk1"/>
                </a:solidFill>
                <a:uFillTx/>
                <a:latin typeface="Belleza"/>
                <a:ea typeface="Belleza"/>
                <a:cs typeface="Belleza"/>
                <a:sym typeface="Belleza"/>
              </a:rPr>
              <a:t>Required</a:t>
            </a:r>
            <a:endParaRPr sz="1200" dirty="0">
              <a:uFillTx/>
              <a:latin typeface="Bellez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uFillTx/>
            </a:endParaRPr>
          </a:p>
        </p:txBody>
      </p:sp>
      <p:sp>
        <p:nvSpPr>
          <p:cNvPr id="176" name="Google Shape;176;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uFillTx/>
            </a:endParaRPr>
          </a:p>
        </p:txBody>
      </p:sp>
      <p:pic>
        <p:nvPicPr>
          <p:cNvPr id="177" name="Google Shape;177;p9"/>
          <p:cNvPicPr preferRelativeResize="0"/>
          <p:nvPr/>
        </p:nvPicPr>
        <p:blipFill rotWithShape="1">
          <a:blip r:embed="rId3"/>
          <a:srcRect/>
          <a:stretch/>
        </p:blipFill>
        <p:spPr>
          <a:xfrm>
            <a:off x="0" y="18748"/>
            <a:ext cx="12192000" cy="6858000"/>
          </a:xfrm>
          <a:prstGeom prst="rect">
            <a:avLst/>
          </a:prstGeom>
          <a:noFill/>
          <a:ln>
            <a:noFill/>
          </a:ln>
        </p:spPr>
      </p:pic>
      <p:sp>
        <p:nvSpPr>
          <p:cNvPr id="178" name="Google Shape;178;p9"/>
          <p:cNvSpPr txBox="1">
            <a:spLocks/>
          </p:cNvSpPr>
          <p:nvPr/>
        </p:nvSpPr>
        <p:spPr>
          <a:xfrm>
            <a:off x="605816" y="288327"/>
            <a:ext cx="10871951" cy="461624"/>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smtClean="0">
                <a:solidFill>
                  <a:srgbClr val="176186"/>
                </a:solidFill>
                <a:uFillTx/>
                <a:latin typeface="Belleza"/>
                <a:ea typeface="Belleza"/>
                <a:cs typeface="Belleza"/>
                <a:sym typeface="Belleza"/>
              </a:rPr>
              <a:t>IV. </a:t>
            </a:r>
            <a:r>
              <a:rPr lang="en-GB" sz="2400" b="1" dirty="0">
                <a:solidFill>
                  <a:srgbClr val="176186"/>
                </a:solidFill>
                <a:uFillTx/>
                <a:latin typeface="Belleza"/>
                <a:ea typeface="Belleza"/>
                <a:cs typeface="Belleza"/>
                <a:sym typeface="Belleza"/>
              </a:rPr>
              <a:t>Challenges/Constraints Affecting Implementation of Activities</a:t>
            </a:r>
            <a:endParaRPr sz="1200" dirty="0">
              <a:uFillTx/>
            </a:endParaRPr>
          </a:p>
        </p:txBody>
      </p:sp>
      <p:sp>
        <p:nvSpPr>
          <p:cNvPr id="2" name="Rectangle 1"/>
          <p:cNvSpPr/>
          <p:nvPr/>
        </p:nvSpPr>
        <p:spPr>
          <a:xfrm>
            <a:off x="864039" y="853105"/>
            <a:ext cx="10613727" cy="5755422"/>
          </a:xfrm>
          <a:prstGeom prst="rect">
            <a:avLst/>
          </a:prstGeom>
        </p:spPr>
        <p:txBody>
          <a:bodyPr wrap="square">
            <a:spAutoFit/>
          </a:bodyPr>
          <a:lstStyle/>
          <a:p>
            <a:pPr lvl="0"/>
            <a:r>
              <a:rPr lang="en-GB" sz="2200" b="1" dirty="0">
                <a:solidFill>
                  <a:srgbClr val="1E4E79"/>
                </a:solidFill>
                <a:latin typeface="Belleza" pitchFamily="2" charset="0"/>
              </a:rPr>
              <a:t>Funding and investment</a:t>
            </a:r>
            <a:endParaRPr lang="en-US" sz="2200" dirty="0">
              <a:solidFill>
                <a:srgbClr val="1E4E79"/>
              </a:solidFill>
              <a:latin typeface="Belleza" pitchFamily="2" charset="0"/>
            </a:endParaRPr>
          </a:p>
          <a:p>
            <a:pPr marL="342900" lvl="0" indent="-342900">
              <a:buClr>
                <a:srgbClr val="1E4E79"/>
              </a:buClr>
              <a:buFont typeface="+mj-lt"/>
              <a:buAutoNum type="arabicPeriod"/>
            </a:pPr>
            <a:r>
              <a:rPr lang="en-US" sz="2200" dirty="0">
                <a:solidFill>
                  <a:srgbClr val="1E4E79"/>
                </a:solidFill>
                <a:latin typeface="Belleza" pitchFamily="2" charset="0"/>
              </a:rPr>
              <a:t>Inadequate investment on Communication Strategies to strengthen CEPA at the local level</a:t>
            </a:r>
          </a:p>
          <a:p>
            <a:pPr marL="342900" lvl="0" indent="-342900">
              <a:buClr>
                <a:srgbClr val="1E4E79"/>
              </a:buClr>
              <a:buFont typeface="+mj-lt"/>
              <a:buAutoNum type="arabicPeriod"/>
            </a:pPr>
            <a:r>
              <a:rPr lang="en-US" sz="2200" dirty="0">
                <a:solidFill>
                  <a:srgbClr val="1E4E79"/>
                </a:solidFill>
                <a:latin typeface="Belleza" pitchFamily="2" charset="0"/>
              </a:rPr>
              <a:t>Insufficient funding on researches and on localization process</a:t>
            </a:r>
          </a:p>
          <a:p>
            <a:pPr marL="342900" lvl="0" indent="-342900">
              <a:buClr>
                <a:srgbClr val="1E4E79"/>
              </a:buClr>
              <a:buFont typeface="+mj-lt"/>
              <a:buAutoNum type="arabicPeriod"/>
            </a:pPr>
            <a:r>
              <a:rPr lang="en-PH" sz="2200" dirty="0">
                <a:solidFill>
                  <a:srgbClr val="1E4E79"/>
                </a:solidFill>
                <a:latin typeface="Belleza" pitchFamily="2" charset="0"/>
              </a:rPr>
              <a:t>Sustainable financing for the </a:t>
            </a:r>
            <a:r>
              <a:rPr lang="en-PH" sz="2200" dirty="0" err="1">
                <a:solidFill>
                  <a:srgbClr val="1E4E79"/>
                </a:solidFill>
                <a:latin typeface="Belleza" pitchFamily="2" charset="0"/>
              </a:rPr>
              <a:t>baselining</a:t>
            </a:r>
            <a:r>
              <a:rPr lang="en-PH" sz="2200" dirty="0">
                <a:solidFill>
                  <a:srgbClr val="1E4E79"/>
                </a:solidFill>
                <a:latin typeface="Belleza" pitchFamily="2" charset="0"/>
              </a:rPr>
              <a:t> (gathering of data and field validation) is urgently needed to conduct CEPA properly and avoid misinformation; which might result to maladaptation.</a:t>
            </a:r>
            <a:endParaRPr lang="en-US" sz="2200" dirty="0">
              <a:solidFill>
                <a:srgbClr val="1E4E79"/>
              </a:solidFill>
              <a:latin typeface="Belleza" pitchFamily="2" charset="0"/>
            </a:endParaRPr>
          </a:p>
          <a:p>
            <a:pPr lvl="0">
              <a:buClr>
                <a:srgbClr val="1E4E79"/>
              </a:buClr>
            </a:pPr>
            <a:endParaRPr lang="en-US" sz="2200" b="1" dirty="0" smtClean="0">
              <a:solidFill>
                <a:srgbClr val="1E4E79"/>
              </a:solidFill>
              <a:latin typeface="Belleza" pitchFamily="2" charset="0"/>
            </a:endParaRPr>
          </a:p>
          <a:p>
            <a:pPr lvl="0">
              <a:buClr>
                <a:srgbClr val="1E4E79"/>
              </a:buClr>
            </a:pPr>
            <a:r>
              <a:rPr lang="en-US" sz="2200" b="1" dirty="0" smtClean="0">
                <a:solidFill>
                  <a:srgbClr val="1E4E79"/>
                </a:solidFill>
                <a:latin typeface="Belleza" pitchFamily="2" charset="0"/>
              </a:rPr>
              <a:t>Others</a:t>
            </a:r>
            <a:endParaRPr lang="en-US" sz="2200" dirty="0">
              <a:solidFill>
                <a:srgbClr val="1E4E79"/>
              </a:solidFill>
              <a:latin typeface="Belleza" pitchFamily="2" charset="0"/>
            </a:endParaRPr>
          </a:p>
          <a:p>
            <a:pPr marL="342900" indent="-342900">
              <a:buClr>
                <a:srgbClr val="1E4E79"/>
              </a:buClr>
              <a:buFont typeface="+mj-lt"/>
              <a:buAutoNum type="arabicPeriod"/>
            </a:pPr>
            <a:r>
              <a:rPr lang="en-GB" sz="2000" dirty="0">
                <a:solidFill>
                  <a:srgbClr val="1E4E79"/>
                </a:solidFill>
                <a:latin typeface="Belleza" panose="020B0604020202020204" charset="0"/>
                <a:ea typeface="Calibri"/>
                <a:cs typeface="Calibri"/>
                <a:sym typeface="Calibri"/>
              </a:rPr>
              <a:t>Natural and anthropogenic disturbances (typhoons, earthquakes, floods, climate change, etc</a:t>
            </a:r>
            <a:r>
              <a:rPr lang="en-GB" sz="2000" dirty="0" smtClean="0">
                <a:solidFill>
                  <a:srgbClr val="1E4E79"/>
                </a:solidFill>
                <a:latin typeface="Belleza" panose="020B0604020202020204" charset="0"/>
                <a:ea typeface="Calibri"/>
                <a:cs typeface="Calibri"/>
                <a:sym typeface="Calibri"/>
              </a:rPr>
              <a:t>.)</a:t>
            </a:r>
          </a:p>
          <a:p>
            <a:pPr marL="342900" indent="-342900">
              <a:buClr>
                <a:srgbClr val="1E4E79"/>
              </a:buClr>
              <a:buFont typeface="+mj-lt"/>
              <a:buAutoNum type="arabicPeriod"/>
            </a:pPr>
            <a:r>
              <a:rPr lang="en-US" sz="2000" dirty="0">
                <a:solidFill>
                  <a:srgbClr val="1E4E79"/>
                </a:solidFill>
                <a:latin typeface="Belleza" panose="020B0604020202020204" charset="0"/>
                <a:ea typeface="Calibri"/>
                <a:cs typeface="Calibri"/>
                <a:sym typeface="Calibri"/>
              </a:rPr>
              <a:t>Pollution, habitat loss and over extraction of </a:t>
            </a:r>
            <a:r>
              <a:rPr lang="en-US" sz="2000" dirty="0" smtClean="0">
                <a:solidFill>
                  <a:srgbClr val="1E4E79"/>
                </a:solidFill>
                <a:latin typeface="Belleza" panose="020B0604020202020204" charset="0"/>
                <a:ea typeface="Calibri"/>
                <a:cs typeface="Calibri"/>
                <a:sym typeface="Calibri"/>
              </a:rPr>
              <a:t>resources</a:t>
            </a:r>
          </a:p>
          <a:p>
            <a:pPr marL="342900" indent="-342900">
              <a:buClr>
                <a:srgbClr val="1E4E79"/>
              </a:buClr>
              <a:buFont typeface="+mj-lt"/>
              <a:buAutoNum type="arabicPeriod"/>
            </a:pPr>
            <a:r>
              <a:rPr lang="en-US" sz="2000" dirty="0" smtClean="0">
                <a:solidFill>
                  <a:srgbClr val="1E4E79"/>
                </a:solidFill>
                <a:latin typeface="Belleza" panose="020B0604020202020204" charset="0"/>
                <a:ea typeface="Calibri"/>
                <a:cs typeface="Calibri"/>
                <a:sym typeface="Calibri"/>
              </a:rPr>
              <a:t>Establishment </a:t>
            </a:r>
            <a:r>
              <a:rPr lang="en-US" sz="2000" dirty="0">
                <a:solidFill>
                  <a:srgbClr val="1E4E79"/>
                </a:solidFill>
                <a:latin typeface="Belleza" panose="020B0604020202020204" charset="0"/>
                <a:ea typeface="Calibri"/>
                <a:cs typeface="Calibri"/>
                <a:sym typeface="Calibri"/>
              </a:rPr>
              <a:t>of West Philippine Sea as one of the priority seascapes under </a:t>
            </a:r>
            <a:r>
              <a:rPr lang="en-US" sz="2000" dirty="0" smtClean="0">
                <a:solidFill>
                  <a:srgbClr val="1E4E79"/>
                </a:solidFill>
                <a:latin typeface="Belleza" panose="020B0604020202020204" charset="0"/>
                <a:ea typeface="Calibri"/>
                <a:cs typeface="Calibri"/>
                <a:sym typeface="Calibri"/>
              </a:rPr>
              <a:t>CTI-CFF</a:t>
            </a:r>
          </a:p>
          <a:p>
            <a:pPr marL="342900" lvl="0" indent="-342900">
              <a:buClr>
                <a:srgbClr val="1E4E79"/>
              </a:buClr>
              <a:buFont typeface="+mj-lt"/>
              <a:buAutoNum type="arabicPeriod"/>
            </a:pPr>
            <a:r>
              <a:rPr lang="en-PH" sz="2200" dirty="0" smtClean="0">
                <a:solidFill>
                  <a:srgbClr val="1E4E79"/>
                </a:solidFill>
                <a:latin typeface="Belleza" pitchFamily="2" charset="0"/>
              </a:rPr>
              <a:t>Harmonization </a:t>
            </a:r>
            <a:r>
              <a:rPr lang="en-PH" sz="2200" dirty="0">
                <a:solidFill>
                  <a:srgbClr val="1E4E79"/>
                </a:solidFill>
                <a:latin typeface="Belleza" pitchFamily="2" charset="0"/>
              </a:rPr>
              <a:t>and standardization of methodologies and approaches is a must; enable effective monitoring and </a:t>
            </a:r>
            <a:r>
              <a:rPr lang="en-PH" sz="2200" dirty="0" smtClean="0">
                <a:solidFill>
                  <a:srgbClr val="1E4E79"/>
                </a:solidFill>
                <a:latin typeface="Belleza" pitchFamily="2" charset="0"/>
              </a:rPr>
              <a:t>evaluation</a:t>
            </a:r>
            <a:endParaRPr lang="en-US" sz="2200" dirty="0">
              <a:solidFill>
                <a:srgbClr val="1E4E79"/>
              </a:solidFill>
              <a:latin typeface="Belleza" pitchFamily="2" charset="0"/>
            </a:endParaRPr>
          </a:p>
          <a:p>
            <a:pPr marL="342900" lvl="0" indent="-342900">
              <a:buClr>
                <a:srgbClr val="1E4E79"/>
              </a:buClr>
              <a:buFont typeface="+mj-lt"/>
              <a:buAutoNum type="arabicPeriod"/>
            </a:pPr>
            <a:r>
              <a:rPr lang="en-PH" sz="2200" dirty="0" smtClean="0">
                <a:solidFill>
                  <a:srgbClr val="1E4E79"/>
                </a:solidFill>
                <a:latin typeface="Belleza" pitchFamily="2" charset="0"/>
              </a:rPr>
              <a:t>Language/dialect barriers must be overcome in order to translate messages and make them appreciate more</a:t>
            </a:r>
          </a:p>
          <a:p>
            <a:pPr marL="342900" lvl="0" indent="-342900">
              <a:buClr>
                <a:srgbClr val="1E4E79"/>
              </a:buClr>
              <a:buFont typeface="+mj-lt"/>
              <a:buAutoNum type="arabicPeriod"/>
            </a:pPr>
            <a:endParaRPr lang="en-US" sz="2200" dirty="0" smtClean="0">
              <a:solidFill>
                <a:srgbClr val="1E4E79"/>
              </a:solidFill>
              <a:latin typeface="Belleza" pitchFamily="2" charset="0"/>
            </a:endParaRPr>
          </a:p>
          <a:p>
            <a:pPr marL="342900" indent="-342900">
              <a:buClr>
                <a:srgbClr val="1E4E79"/>
              </a:buClr>
            </a:pPr>
            <a:r>
              <a:rPr lang="en-PH" sz="2200" dirty="0" smtClean="0">
                <a:solidFill>
                  <a:srgbClr val="1E4E79"/>
                </a:solidFill>
                <a:latin typeface="Belleza" pitchFamily="2" charset="0"/>
              </a:rPr>
              <a:t> </a:t>
            </a:r>
            <a:endParaRPr lang="en-US" sz="2200" dirty="0" smtClean="0">
              <a:solidFill>
                <a:srgbClr val="1E4E79"/>
              </a:solidFill>
              <a:latin typeface="Belleza" pitchFamily="2" charset="0"/>
            </a:endParaRPr>
          </a:p>
        </p:txBody>
      </p:sp>
    </p:spTree>
    <p:extLst>
      <p:ext uri="{BB962C8B-B14F-4D97-AF65-F5344CB8AC3E}">
        <p14:creationId xmlns:p14="http://schemas.microsoft.com/office/powerpoint/2010/main" val="2466324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0"/>
          <p:cNvPicPr preferRelativeResize="0"/>
          <p:nvPr/>
        </p:nvPicPr>
        <p:blipFill rotWithShape="1">
          <a:blip r:embed="rId3"/>
          <a:srcRect/>
          <a:stretch/>
        </p:blipFill>
        <p:spPr>
          <a:xfrm>
            <a:off x="0" y="0"/>
            <a:ext cx="12192000" cy="6858000"/>
          </a:xfrm>
          <a:prstGeom prst="rect">
            <a:avLst/>
          </a:prstGeom>
          <a:noFill/>
          <a:ln>
            <a:noFill/>
          </a:ln>
        </p:spPr>
      </p:pic>
      <p:sp>
        <p:nvSpPr>
          <p:cNvPr id="185" name="Google Shape;185;p10"/>
          <p:cNvSpPr txBox="1">
            <a:spLocks/>
          </p:cNvSpPr>
          <p:nvPr/>
        </p:nvSpPr>
        <p:spPr>
          <a:xfrm>
            <a:off x="589863" y="332942"/>
            <a:ext cx="10928847" cy="523220"/>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smtClean="0">
                <a:solidFill>
                  <a:srgbClr val="176186"/>
                </a:solidFill>
                <a:uFillTx/>
                <a:latin typeface="Belleza"/>
                <a:ea typeface="Belleza"/>
                <a:cs typeface="Belleza"/>
                <a:sym typeface="Belleza"/>
              </a:rPr>
              <a:t>V. </a:t>
            </a:r>
            <a:r>
              <a:rPr lang="en-GB" sz="2800" b="1" dirty="0">
                <a:solidFill>
                  <a:srgbClr val="176186"/>
                </a:solidFill>
                <a:uFillTx/>
                <a:latin typeface="Belleza"/>
                <a:ea typeface="Belleza"/>
                <a:cs typeface="Belleza"/>
                <a:sym typeface="Belleza"/>
              </a:rPr>
              <a:t>National Roadmap 2020</a:t>
            </a:r>
            <a:endParaRPr dirty="0">
              <a:uFillTx/>
            </a:endParaRPr>
          </a:p>
        </p:txBody>
      </p:sp>
      <p:sp>
        <p:nvSpPr>
          <p:cNvPr id="186" name="Google Shape;186;p10"/>
          <p:cNvSpPr txBox="1">
            <a:spLocks/>
          </p:cNvSpPr>
          <p:nvPr/>
        </p:nvSpPr>
        <p:spPr>
          <a:xfrm>
            <a:off x="1029807" y="1199104"/>
            <a:ext cx="10048958" cy="3959749"/>
          </a:xfrm>
          <a:prstGeom prst="rect">
            <a:avLst/>
          </a:prstGeom>
          <a:noFill/>
          <a:ln>
            <a:noFill/>
          </a:ln>
        </p:spPr>
        <p:txBody>
          <a:bodyPr spcFirstLastPara="1" wrap="square" lIns="91425" tIns="45700" rIns="91425" bIns="45700" anchor="t" anchorCtr="0">
            <a:noAutofit/>
          </a:bodyPr>
          <a:lstStyle/>
          <a:p>
            <a:pPr marL="914400" lvl="1" indent="-457200">
              <a:buClr>
                <a:srgbClr val="1E4E79"/>
              </a:buClr>
              <a:buFont typeface="+mj-lt"/>
              <a:buAutoNum type="arabicPeriod"/>
            </a:pPr>
            <a:r>
              <a:rPr lang="en-US" sz="2400" dirty="0" smtClean="0">
                <a:solidFill>
                  <a:srgbClr val="1E4E79"/>
                </a:solidFill>
                <a:uFillTx/>
                <a:latin typeface="Belleza" panose="020B0604020202020204" charset="0"/>
              </a:rPr>
              <a:t>Initial </a:t>
            </a:r>
            <a:r>
              <a:rPr lang="en-US" sz="2400" dirty="0">
                <a:solidFill>
                  <a:srgbClr val="1E4E79"/>
                </a:solidFill>
                <a:uFillTx/>
                <a:latin typeface="Belleza" panose="020B0604020202020204" charset="0"/>
              </a:rPr>
              <a:t>planning for NPOA version 2</a:t>
            </a:r>
          </a:p>
          <a:p>
            <a:pPr marL="914400" lvl="1" indent="-457200">
              <a:buClr>
                <a:srgbClr val="1E4E79"/>
              </a:buClr>
              <a:buFont typeface="+mj-lt"/>
              <a:buAutoNum type="arabicPeriod"/>
            </a:pPr>
            <a:r>
              <a:rPr lang="en-US" sz="2400" dirty="0">
                <a:solidFill>
                  <a:srgbClr val="1E4E79"/>
                </a:solidFill>
                <a:uFillTx/>
                <a:latin typeface="Belleza" panose="020B0604020202020204" charset="0"/>
              </a:rPr>
              <a:t>Management Effectiveness Assessments</a:t>
            </a:r>
          </a:p>
          <a:p>
            <a:pPr marL="914400" lvl="1" indent="-457200">
              <a:buClr>
                <a:srgbClr val="1E4E79"/>
              </a:buClr>
              <a:buFont typeface="+mj-lt"/>
              <a:buAutoNum type="arabicPeriod"/>
            </a:pPr>
            <a:r>
              <a:rPr lang="en-US" sz="2400" dirty="0">
                <a:solidFill>
                  <a:srgbClr val="1E4E79"/>
                </a:solidFill>
                <a:uFillTx/>
                <a:latin typeface="Belleza" panose="020B0604020202020204" charset="0"/>
              </a:rPr>
              <a:t>Vulnerability Assessment in Marine Protected Areas</a:t>
            </a:r>
          </a:p>
          <a:p>
            <a:pPr marL="914400" lvl="1" indent="-457200">
              <a:buClr>
                <a:srgbClr val="1E4E79"/>
              </a:buClr>
              <a:buFont typeface="+mj-lt"/>
              <a:buAutoNum type="arabicPeriod"/>
            </a:pPr>
            <a:r>
              <a:rPr lang="en-US" sz="2400" dirty="0">
                <a:solidFill>
                  <a:srgbClr val="1E4E79"/>
                </a:solidFill>
                <a:uFillTx/>
                <a:latin typeface="Belleza" panose="020B0604020202020204" charset="0"/>
              </a:rPr>
              <a:t>Implementation of Fish Right Program</a:t>
            </a:r>
          </a:p>
          <a:p>
            <a:pPr marL="914400" lvl="1" indent="-457200">
              <a:buClr>
                <a:srgbClr val="1E4E79"/>
              </a:buClr>
              <a:buFont typeface="+mj-lt"/>
              <a:buAutoNum type="arabicPeriod"/>
            </a:pPr>
            <a:r>
              <a:rPr lang="en-US" sz="2400" dirty="0">
                <a:solidFill>
                  <a:srgbClr val="1E4E79"/>
                </a:solidFill>
                <a:uFillTx/>
                <a:latin typeface="Belleza" panose="020B0604020202020204" charset="0"/>
              </a:rPr>
              <a:t>Implementation of RA 11038 and its IRR</a:t>
            </a:r>
          </a:p>
          <a:p>
            <a:pPr marL="914400" lvl="1" indent="-457200">
              <a:buClr>
                <a:srgbClr val="1E4E79"/>
              </a:buClr>
              <a:buFont typeface="+mj-lt"/>
              <a:buAutoNum type="arabicPeriod"/>
            </a:pPr>
            <a:r>
              <a:rPr lang="en-US" sz="2400" dirty="0">
                <a:solidFill>
                  <a:srgbClr val="1E4E79"/>
                </a:solidFill>
                <a:uFillTx/>
                <a:latin typeface="Belleza" panose="020B0604020202020204" charset="0"/>
              </a:rPr>
              <a:t>Redirecting plans for West Philippine Sea as Priority Seascape to a MPA </a:t>
            </a:r>
            <a:r>
              <a:rPr lang="en-US" sz="2400" dirty="0" smtClean="0">
                <a:solidFill>
                  <a:srgbClr val="1E4E79"/>
                </a:solidFill>
                <a:uFillTx/>
                <a:latin typeface="Belleza" panose="020B0604020202020204" charset="0"/>
              </a:rPr>
              <a:t>Network</a:t>
            </a:r>
          </a:p>
          <a:p>
            <a:pPr marL="920750" indent="-457200">
              <a:buClr>
                <a:srgbClr val="1E4E79"/>
              </a:buClr>
              <a:buSzPts val="2400"/>
              <a:buFont typeface="+mj-lt"/>
              <a:buAutoNum type="arabicPeriod" startAt="7"/>
            </a:pPr>
            <a:r>
              <a:rPr lang="en-GB" sz="2400" dirty="0">
                <a:solidFill>
                  <a:srgbClr val="1E4E79"/>
                </a:solidFill>
                <a:latin typeface="Belleza" panose="020B0604020202020204" charset="0"/>
                <a:ea typeface="Belleza"/>
                <a:cs typeface="Belleza"/>
                <a:sym typeface="Belleza"/>
              </a:rPr>
              <a:t>Implementation of </a:t>
            </a:r>
            <a:r>
              <a:rPr lang="en-GB" sz="2400" i="1" dirty="0" err="1">
                <a:solidFill>
                  <a:srgbClr val="1E4E79"/>
                </a:solidFill>
                <a:latin typeface="Belleza" panose="020B0604020202020204" charset="0"/>
                <a:ea typeface="Belleza"/>
                <a:cs typeface="Belleza"/>
                <a:sym typeface="Belleza"/>
              </a:rPr>
              <a:t>Malinis</a:t>
            </a:r>
            <a:r>
              <a:rPr lang="en-GB" sz="2400" i="1" dirty="0">
                <a:solidFill>
                  <a:srgbClr val="1E4E79"/>
                </a:solidFill>
                <a:latin typeface="Belleza" panose="020B0604020202020204" charset="0"/>
                <a:ea typeface="Belleza"/>
                <a:cs typeface="Belleza"/>
                <a:sym typeface="Belleza"/>
              </a:rPr>
              <a:t> at </a:t>
            </a:r>
            <a:r>
              <a:rPr lang="en-GB" sz="2400" i="1" dirty="0" err="1">
                <a:solidFill>
                  <a:srgbClr val="1E4E79"/>
                </a:solidFill>
                <a:latin typeface="Belleza" panose="020B0604020202020204" charset="0"/>
                <a:ea typeface="Belleza"/>
                <a:cs typeface="Belleza"/>
                <a:sym typeface="Belleza"/>
              </a:rPr>
              <a:t>Masaganang</a:t>
            </a:r>
            <a:r>
              <a:rPr lang="en-GB" sz="2400" i="1" dirty="0">
                <a:solidFill>
                  <a:srgbClr val="1E4E79"/>
                </a:solidFill>
                <a:latin typeface="Belleza" panose="020B0604020202020204" charset="0"/>
                <a:ea typeface="Belleza"/>
                <a:cs typeface="Belleza"/>
                <a:sym typeface="Belleza"/>
              </a:rPr>
              <a:t> </a:t>
            </a:r>
            <a:r>
              <a:rPr lang="en-GB" sz="2400" i="1" dirty="0" err="1">
                <a:solidFill>
                  <a:srgbClr val="1E4E79"/>
                </a:solidFill>
                <a:latin typeface="Belleza" panose="020B0604020202020204" charset="0"/>
                <a:ea typeface="Belleza"/>
                <a:cs typeface="Belleza"/>
                <a:sym typeface="Belleza"/>
              </a:rPr>
              <a:t>Karagatan</a:t>
            </a:r>
            <a:r>
              <a:rPr lang="en-GB" sz="2400" dirty="0">
                <a:solidFill>
                  <a:srgbClr val="1E4E79"/>
                </a:solidFill>
                <a:latin typeface="Belleza" panose="020B0604020202020204" charset="0"/>
                <a:ea typeface="Belleza"/>
                <a:cs typeface="Belleza"/>
                <a:sym typeface="Belleza"/>
              </a:rPr>
              <a:t> (MMK) Program, a National Search for Outstanding Coastal Community</a:t>
            </a:r>
          </a:p>
          <a:p>
            <a:pPr marL="920750" indent="-457200">
              <a:buClr>
                <a:srgbClr val="1E4E79"/>
              </a:buClr>
              <a:buSzPts val="2400"/>
              <a:buFont typeface="+mj-lt"/>
              <a:buAutoNum type="arabicPeriod" startAt="7"/>
            </a:pPr>
            <a:r>
              <a:rPr lang="en-US" sz="2400" dirty="0">
                <a:solidFill>
                  <a:srgbClr val="1E4E79"/>
                </a:solidFill>
                <a:latin typeface="Belleza" panose="020B0604020202020204" charset="0"/>
              </a:rPr>
              <a:t>Roll-out of Fisheries Management Area</a:t>
            </a:r>
            <a:endParaRPr lang="en-GB" sz="2400" dirty="0">
              <a:solidFill>
                <a:srgbClr val="1E4E79"/>
              </a:solidFill>
              <a:latin typeface="Belleza" panose="020B0604020202020204" charset="0"/>
              <a:ea typeface="Belleza"/>
            </a:endParaRPr>
          </a:p>
          <a:p>
            <a:pPr marL="920750" lvl="0" indent="-457200">
              <a:buClr>
                <a:srgbClr val="1E4E79"/>
              </a:buClr>
              <a:buSzPts val="2400"/>
              <a:buFont typeface="+mj-lt"/>
              <a:buAutoNum type="arabicPeriod" startAt="7"/>
            </a:pPr>
            <a:r>
              <a:rPr lang="en-US" sz="2400" dirty="0">
                <a:solidFill>
                  <a:srgbClr val="1E4E79"/>
                </a:solidFill>
                <a:latin typeface="Belleza" panose="020B0604020202020204" charset="0"/>
                <a:ea typeface="Belleza"/>
                <a:cs typeface="Belleza"/>
                <a:sym typeface="Belleza"/>
              </a:rPr>
              <a:t>Development of Marine Litter National Plan of Action</a:t>
            </a:r>
          </a:p>
          <a:p>
            <a:pPr marL="800100" lvl="1" indent="-342900">
              <a:buClr>
                <a:srgbClr val="1E4E79"/>
              </a:buClr>
              <a:buFont typeface="+mj-lt"/>
              <a:buAutoNum type="arabicPeriod"/>
            </a:pPr>
            <a:endParaRPr sz="2400" dirty="0">
              <a:solidFill>
                <a:srgbClr val="1E4E79"/>
              </a:solidFill>
              <a:uFillTx/>
              <a:latin typeface="Belleza" panose="020B060402020202020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10"/>
          <p:cNvPicPr preferRelativeResize="0"/>
          <p:nvPr/>
        </p:nvPicPr>
        <p:blipFill rotWithShape="1">
          <a:blip r:embed="rId3"/>
          <a:srcRect/>
          <a:stretch/>
        </p:blipFill>
        <p:spPr>
          <a:xfrm>
            <a:off x="0" y="0"/>
            <a:ext cx="12192000" cy="6858000"/>
          </a:xfrm>
          <a:prstGeom prst="rect">
            <a:avLst/>
          </a:prstGeom>
          <a:noFill/>
          <a:ln>
            <a:noFill/>
          </a:ln>
        </p:spPr>
      </p:pic>
      <p:sp>
        <p:nvSpPr>
          <p:cNvPr id="185" name="Google Shape;185;p10"/>
          <p:cNvSpPr txBox="1">
            <a:spLocks/>
          </p:cNvSpPr>
          <p:nvPr/>
        </p:nvSpPr>
        <p:spPr>
          <a:xfrm>
            <a:off x="589863" y="332942"/>
            <a:ext cx="10928847" cy="523220"/>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smtClean="0">
                <a:solidFill>
                  <a:srgbClr val="176186"/>
                </a:solidFill>
                <a:uFillTx/>
                <a:latin typeface="Belleza"/>
                <a:ea typeface="Belleza"/>
                <a:cs typeface="Belleza"/>
                <a:sym typeface="Belleza"/>
              </a:rPr>
              <a:t>V. National </a:t>
            </a:r>
            <a:r>
              <a:rPr lang="en-GB" sz="2800" b="1" dirty="0">
                <a:solidFill>
                  <a:srgbClr val="176186"/>
                </a:solidFill>
                <a:uFillTx/>
                <a:latin typeface="Belleza"/>
                <a:ea typeface="Belleza"/>
                <a:cs typeface="Belleza"/>
                <a:sym typeface="Belleza"/>
              </a:rPr>
              <a:t>Roadmap 2020</a:t>
            </a:r>
            <a:endParaRPr dirty="0">
              <a:uFillTx/>
            </a:endParaRPr>
          </a:p>
        </p:txBody>
      </p:sp>
      <p:sp>
        <p:nvSpPr>
          <p:cNvPr id="5" name="Google Shape;187;p10"/>
          <p:cNvSpPr txBox="1">
            <a:spLocks/>
          </p:cNvSpPr>
          <p:nvPr/>
        </p:nvSpPr>
        <p:spPr>
          <a:xfrm>
            <a:off x="982639" y="1108880"/>
            <a:ext cx="10276764" cy="5196385"/>
          </a:xfrm>
          <a:prstGeom prst="rect">
            <a:avLst/>
          </a:prstGeom>
          <a:noFill/>
          <a:ln>
            <a:noFill/>
          </a:ln>
        </p:spPr>
        <p:txBody>
          <a:bodyPr spcFirstLastPara="1" wrap="square" lIns="91425" tIns="45700" rIns="91425" bIns="45700" anchor="t" anchorCtr="0">
            <a:noAutofit/>
          </a:bodyPr>
          <a:lstStyle/>
          <a:p>
            <a:pPr marL="514350" marR="0" lvl="0" indent="-514350" algn="ctr" rtl="0">
              <a:lnSpc>
                <a:spcPct val="100000"/>
              </a:lnSpc>
              <a:spcBef>
                <a:spcPts val="0"/>
              </a:spcBef>
              <a:spcAft>
                <a:spcPts val="0"/>
              </a:spcAft>
              <a:buClr>
                <a:schemeClr val="dk1"/>
              </a:buClr>
              <a:buSzPts val="1600"/>
              <a:buFont typeface="+mj-lt"/>
              <a:buAutoNum type="arabicPeriod" startAt="10"/>
            </a:pPr>
            <a:endParaRPr sz="2400" b="1" i="1" dirty="0">
              <a:solidFill>
                <a:srgbClr val="1E4E79"/>
              </a:solidFill>
              <a:uFillTx/>
              <a:latin typeface="Belleza" panose="020B0604020202020204" charset="0"/>
              <a:ea typeface="Belleza"/>
              <a:cs typeface="Belleza"/>
              <a:sym typeface="Belleza"/>
            </a:endParaRPr>
          </a:p>
          <a:p>
            <a:pPr marL="920750" marR="0" lvl="0" indent="-457200" algn="l" rtl="0">
              <a:lnSpc>
                <a:spcPct val="100000"/>
              </a:lnSpc>
              <a:spcBef>
                <a:spcPts val="0"/>
              </a:spcBef>
              <a:spcAft>
                <a:spcPts val="0"/>
              </a:spcAft>
              <a:buClr>
                <a:srgbClr val="1E4E79"/>
              </a:buClr>
              <a:buSzPts val="2400"/>
              <a:buFont typeface="+mj-lt"/>
              <a:buAutoNum type="arabicPeriod" startAt="10"/>
            </a:pPr>
            <a:r>
              <a:rPr lang="en-US" sz="2400" dirty="0" smtClean="0">
                <a:solidFill>
                  <a:srgbClr val="1E4E79"/>
                </a:solidFill>
                <a:uFillTx/>
                <a:latin typeface="Belleza" panose="020B0604020202020204" charset="0"/>
                <a:ea typeface="Belleza"/>
                <a:cs typeface="Belleza"/>
                <a:sym typeface="Belleza"/>
              </a:rPr>
              <a:t>Implementation </a:t>
            </a:r>
            <a:r>
              <a:rPr lang="en-US" sz="2400" dirty="0">
                <a:solidFill>
                  <a:srgbClr val="1E4E79"/>
                </a:solidFill>
                <a:uFillTx/>
                <a:latin typeface="Belleza" panose="020B0604020202020204" charset="0"/>
                <a:ea typeface="Belleza"/>
                <a:cs typeface="Belleza"/>
                <a:sym typeface="Belleza"/>
              </a:rPr>
              <a:t>of National Conservation Plan for Marine Turtle and </a:t>
            </a:r>
            <a:r>
              <a:rPr lang="en-US" sz="2400" i="1" dirty="0">
                <a:solidFill>
                  <a:srgbClr val="1E4E79"/>
                </a:solidFill>
                <a:uFillTx/>
                <a:latin typeface="Belleza" panose="020B0604020202020204" charset="0"/>
                <a:ea typeface="Belleza"/>
                <a:cs typeface="Belleza"/>
                <a:sym typeface="Belleza"/>
              </a:rPr>
              <a:t>Dugong</a:t>
            </a:r>
          </a:p>
          <a:p>
            <a:pPr marL="920750" indent="-457200">
              <a:buClr>
                <a:srgbClr val="1E4E79"/>
              </a:buClr>
              <a:buSzPts val="2400"/>
              <a:buFont typeface="+mj-lt"/>
              <a:buAutoNum type="arabicPeriod" startAt="10"/>
            </a:pPr>
            <a:r>
              <a:rPr lang="en-US" sz="2400" dirty="0">
                <a:solidFill>
                  <a:srgbClr val="1E4E79"/>
                </a:solidFill>
                <a:uFillTx/>
                <a:latin typeface="Belleza" panose="020B0604020202020204" charset="0"/>
                <a:ea typeface="Belleza"/>
                <a:cs typeface="Belleza"/>
                <a:sym typeface="Belleza"/>
              </a:rPr>
              <a:t>Implementation of National Plan of Action for Sharks and Rays and Napoleon </a:t>
            </a:r>
            <a:r>
              <a:rPr lang="en-US" sz="2400" dirty="0" smtClean="0">
                <a:solidFill>
                  <a:srgbClr val="1E4E79"/>
                </a:solidFill>
                <a:uFillTx/>
                <a:latin typeface="Belleza" panose="020B0604020202020204" charset="0"/>
                <a:ea typeface="Belleza"/>
                <a:cs typeface="Belleza"/>
                <a:sym typeface="Belleza"/>
              </a:rPr>
              <a:t>Wrasse</a:t>
            </a:r>
            <a:endParaRPr lang="en-US" sz="2400" dirty="0">
              <a:solidFill>
                <a:srgbClr val="1E4E79"/>
              </a:solidFill>
              <a:uFillTx/>
              <a:latin typeface="Belleza" panose="020B0604020202020204" charset="0"/>
              <a:ea typeface="Belleza"/>
              <a:cs typeface="Belleza"/>
              <a:sym typeface="Belleza"/>
            </a:endParaRPr>
          </a:p>
          <a:p>
            <a:pPr marL="920750" lvl="0" indent="-457200">
              <a:buClr>
                <a:srgbClr val="1E4E79"/>
              </a:buClr>
              <a:buSzPts val="2400"/>
              <a:buFont typeface="+mj-lt"/>
              <a:buAutoNum type="arabicPeriod" startAt="10"/>
            </a:pPr>
            <a:r>
              <a:rPr lang="en-US" sz="2400" dirty="0">
                <a:solidFill>
                  <a:srgbClr val="1E4E79"/>
                </a:solidFill>
                <a:latin typeface="Belleza" panose="020B0604020202020204" charset="0"/>
                <a:ea typeface="Belleza"/>
                <a:cs typeface="Belleza"/>
                <a:sym typeface="Belleza"/>
              </a:rPr>
              <a:t>Conduct of NCCC monthly meetings</a:t>
            </a:r>
            <a:endParaRPr lang="en-US" sz="2400" dirty="0">
              <a:solidFill>
                <a:srgbClr val="1E4E79"/>
              </a:solidFill>
              <a:latin typeface="Belleza" panose="020B0604020202020204" charset="0"/>
              <a:ea typeface="Belleza"/>
            </a:endParaRPr>
          </a:p>
          <a:p>
            <a:pPr marL="920750" lvl="0" indent="-457200">
              <a:buClr>
                <a:srgbClr val="1E4E79"/>
              </a:buClr>
              <a:buSzPts val="2400"/>
              <a:buFont typeface="+mj-lt"/>
              <a:buAutoNum type="arabicPeriod" startAt="10"/>
            </a:pPr>
            <a:r>
              <a:rPr lang="en-US" sz="2400" dirty="0">
                <a:solidFill>
                  <a:srgbClr val="1E4E79"/>
                </a:solidFill>
                <a:latin typeface="Belleza" panose="020B0604020202020204" charset="0"/>
                <a:ea typeface="Belleza"/>
                <a:cs typeface="Belleza"/>
                <a:sym typeface="Belleza"/>
              </a:rPr>
              <a:t>Participation in the different Working Group </a:t>
            </a:r>
            <a:r>
              <a:rPr lang="en-US" sz="2400" dirty="0" smtClean="0">
                <a:solidFill>
                  <a:srgbClr val="1E4E79"/>
                </a:solidFill>
                <a:latin typeface="Belleza" panose="020B0604020202020204" charset="0"/>
                <a:ea typeface="Belleza"/>
                <a:cs typeface="Belleza"/>
                <a:sym typeface="Belleza"/>
              </a:rPr>
              <a:t>meetings,  </a:t>
            </a:r>
            <a:r>
              <a:rPr lang="en-US" sz="2400" dirty="0">
                <a:solidFill>
                  <a:srgbClr val="1E4E79"/>
                </a:solidFill>
                <a:latin typeface="Belleza" panose="020B0604020202020204" charset="0"/>
                <a:ea typeface="Belleza"/>
                <a:cs typeface="Belleza"/>
                <a:sym typeface="Belleza"/>
              </a:rPr>
              <a:t>Regional Exchange of </a:t>
            </a:r>
            <a:r>
              <a:rPr lang="en-US" sz="2400" dirty="0" smtClean="0">
                <a:solidFill>
                  <a:srgbClr val="1E4E79"/>
                </a:solidFill>
                <a:latin typeface="Belleza" panose="020B0604020202020204" charset="0"/>
                <a:ea typeface="Belleza"/>
                <a:cs typeface="Belleza"/>
                <a:sym typeface="Belleza"/>
              </a:rPr>
              <a:t>CTI-CFF, SOM and MM</a:t>
            </a:r>
            <a:endParaRPr lang="en-US" sz="2400" dirty="0">
              <a:solidFill>
                <a:srgbClr val="1E4E79"/>
              </a:solidFill>
              <a:latin typeface="Belleza" panose="020B0604020202020204" charset="0"/>
              <a:ea typeface="Belleza"/>
              <a:cs typeface="Belleza"/>
              <a:sym typeface="Belleza"/>
            </a:endParaRPr>
          </a:p>
          <a:p>
            <a:pPr marL="457200" marR="0" lvl="0" indent="-457200" algn="l" rtl="0">
              <a:lnSpc>
                <a:spcPct val="100000"/>
              </a:lnSpc>
              <a:spcBef>
                <a:spcPts val="0"/>
              </a:spcBef>
              <a:spcAft>
                <a:spcPts val="0"/>
              </a:spcAft>
              <a:buClr>
                <a:srgbClr val="1E4E79"/>
              </a:buClr>
              <a:buSzPts val="2400"/>
              <a:buFont typeface="+mj-lt"/>
              <a:buAutoNum type="arabicPeriod" startAt="10"/>
            </a:pPr>
            <a:endParaRPr lang="en-US" sz="2400" dirty="0">
              <a:solidFill>
                <a:srgbClr val="1E4E79"/>
              </a:solidFill>
              <a:uFillTx/>
              <a:latin typeface="Belleza" panose="020B0604020202020204" charset="0"/>
              <a:ea typeface="Belleza"/>
              <a:cs typeface="Belleza"/>
              <a:sym typeface="Belleza"/>
            </a:endParaRPr>
          </a:p>
          <a:p>
            <a:pPr marL="457200" marR="0" lvl="0" indent="-457200" algn="l" rtl="0">
              <a:lnSpc>
                <a:spcPct val="100000"/>
              </a:lnSpc>
              <a:spcBef>
                <a:spcPts val="0"/>
              </a:spcBef>
              <a:spcAft>
                <a:spcPts val="0"/>
              </a:spcAft>
              <a:buClr>
                <a:srgbClr val="1E4E79"/>
              </a:buClr>
              <a:buSzPts val="2400"/>
              <a:buFont typeface="+mj-lt"/>
              <a:buAutoNum type="arabicPeriod" startAt="10"/>
            </a:pPr>
            <a:endParaRPr sz="2400" dirty="0">
              <a:solidFill>
                <a:srgbClr val="1E4E79"/>
              </a:solidFill>
              <a:uFillTx/>
              <a:latin typeface="Belleza" panose="020B0604020202020204" charset="0"/>
            </a:endParaRPr>
          </a:p>
        </p:txBody>
      </p:sp>
    </p:spTree>
    <p:extLst>
      <p:ext uri="{BB962C8B-B14F-4D97-AF65-F5344CB8AC3E}">
        <p14:creationId xmlns:p14="http://schemas.microsoft.com/office/powerpoint/2010/main" val="1075576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uFillTx/>
            </a:endParaRPr>
          </a:p>
        </p:txBody>
      </p:sp>
      <p:sp>
        <p:nvSpPr>
          <p:cNvPr id="193" name="Google Shape;193;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uFillTx/>
            </a:endParaRPr>
          </a:p>
        </p:txBody>
      </p:sp>
      <p:pic>
        <p:nvPicPr>
          <p:cNvPr id="194" name="Google Shape;194;p11"/>
          <p:cNvPicPr preferRelativeResize="0"/>
          <p:nvPr/>
        </p:nvPicPr>
        <p:blipFill rotWithShape="1">
          <a:blip r:embed="rId3"/>
          <a:srcRect/>
          <a:stretch/>
        </p:blipFill>
        <p:spPr>
          <a:xfrm>
            <a:off x="0" y="0"/>
            <a:ext cx="12192000" cy="6858000"/>
          </a:xfrm>
          <a:prstGeom prst="rect">
            <a:avLst/>
          </a:prstGeom>
          <a:noFill/>
          <a:ln>
            <a:noFill/>
          </a:ln>
        </p:spPr>
      </p:pic>
      <p:sp>
        <p:nvSpPr>
          <p:cNvPr id="195" name="Google Shape;195;p11"/>
          <p:cNvSpPr txBox="1">
            <a:spLocks/>
          </p:cNvSpPr>
          <p:nvPr/>
        </p:nvSpPr>
        <p:spPr>
          <a:xfrm>
            <a:off x="589863" y="332942"/>
            <a:ext cx="10928847" cy="523220"/>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smtClean="0">
                <a:solidFill>
                  <a:srgbClr val="176186"/>
                </a:solidFill>
                <a:latin typeface="Belleza"/>
                <a:ea typeface="Belleza"/>
                <a:cs typeface="Belleza"/>
                <a:sym typeface="Belleza"/>
              </a:rPr>
              <a:t>VI</a:t>
            </a:r>
            <a:r>
              <a:rPr lang="en-GB" sz="2800" b="1" dirty="0" smtClean="0">
                <a:solidFill>
                  <a:srgbClr val="176186"/>
                </a:solidFill>
                <a:uFillTx/>
                <a:latin typeface="Belleza"/>
                <a:ea typeface="Belleza"/>
                <a:cs typeface="Belleza"/>
                <a:sym typeface="Belleza"/>
              </a:rPr>
              <a:t>. </a:t>
            </a:r>
            <a:r>
              <a:rPr lang="en-GB" sz="2800" b="1" dirty="0">
                <a:solidFill>
                  <a:srgbClr val="176186"/>
                </a:solidFill>
                <a:uFillTx/>
                <a:latin typeface="Belleza"/>
                <a:ea typeface="Belleza"/>
                <a:cs typeface="Belleza"/>
                <a:sym typeface="Belleza"/>
              </a:rPr>
              <a:t>Potential Regional Program and Support Required</a:t>
            </a:r>
            <a:endParaRPr dirty="0">
              <a:uFillTx/>
            </a:endParaRPr>
          </a:p>
        </p:txBody>
      </p:sp>
      <p:sp>
        <p:nvSpPr>
          <p:cNvPr id="6" name="Google Shape;186;p10"/>
          <p:cNvSpPr txBox="1">
            <a:spLocks/>
          </p:cNvSpPr>
          <p:nvPr/>
        </p:nvSpPr>
        <p:spPr>
          <a:xfrm>
            <a:off x="941696" y="1393821"/>
            <a:ext cx="9430603" cy="3223200"/>
          </a:xfrm>
          <a:prstGeom prst="rect">
            <a:avLst/>
          </a:prstGeom>
          <a:noFill/>
          <a:ln>
            <a:noFill/>
          </a:ln>
        </p:spPr>
        <p:txBody>
          <a:bodyPr spcFirstLastPara="1" wrap="square" lIns="91425" tIns="45700" rIns="91425" bIns="45700" anchor="t" anchorCtr="0">
            <a:normAutofit/>
          </a:bodyPr>
          <a:lstStyle/>
          <a:p>
            <a:pPr marL="342900" marR="0" lvl="0" indent="-342900" rtl="0">
              <a:lnSpc>
                <a:spcPct val="100000"/>
              </a:lnSpc>
              <a:spcBef>
                <a:spcPts val="0"/>
              </a:spcBef>
              <a:spcAft>
                <a:spcPts val="0"/>
              </a:spcAft>
              <a:buClr>
                <a:srgbClr val="1E4E79"/>
              </a:buClr>
              <a:buSzPts val="2400"/>
              <a:buFont typeface="+mj-lt"/>
              <a:buAutoNum type="arabicPeriod"/>
            </a:pPr>
            <a:r>
              <a:rPr lang="en-PH" sz="2400" dirty="0">
                <a:solidFill>
                  <a:srgbClr val="1E4E79"/>
                </a:solidFill>
                <a:uFillTx/>
                <a:latin typeface="Belleza" panose="020B0604020202020204" charset="0"/>
              </a:rPr>
              <a:t>Capacity Building on Appropriate Methodologies on scientific and management effectiveness</a:t>
            </a:r>
          </a:p>
          <a:p>
            <a:pPr marL="342900" indent="-342900">
              <a:buClr>
                <a:srgbClr val="1E4E79"/>
              </a:buClr>
              <a:buSzPts val="2400"/>
              <a:buFont typeface="+mj-lt"/>
              <a:buAutoNum type="arabicPeriod"/>
            </a:pPr>
            <a:r>
              <a:rPr lang="en-US" sz="2400" dirty="0">
                <a:solidFill>
                  <a:srgbClr val="1E4E79"/>
                </a:solidFill>
                <a:uFillTx/>
                <a:latin typeface="Belleza" panose="020B0604020202020204" charset="0"/>
                <a:ea typeface="Open Sans" panose="020B0606030504020204" pitchFamily="34" charset="0"/>
                <a:cs typeface="Open Sans" panose="020B0606030504020204" pitchFamily="34" charset="0"/>
              </a:rPr>
              <a:t>Sulu-Sulawesi Regional Strategic Action Program for Sustainable Fisheries Management </a:t>
            </a:r>
          </a:p>
          <a:p>
            <a:pPr marL="342900" indent="-342900">
              <a:buClr>
                <a:srgbClr val="1E4E79"/>
              </a:buClr>
              <a:buSzPts val="2400"/>
              <a:buFont typeface="+mj-lt"/>
              <a:buAutoNum type="arabicPeriod"/>
            </a:pPr>
            <a:r>
              <a:rPr lang="en-US" sz="2400" dirty="0">
                <a:solidFill>
                  <a:srgbClr val="1E4E79"/>
                </a:solidFill>
                <a:uFillTx/>
                <a:latin typeface="Belleza" panose="020B0604020202020204" charset="0"/>
              </a:rPr>
              <a:t>Knowledge sharing on best practices re institutional mechanism of other CT6 NCCs</a:t>
            </a:r>
          </a:p>
          <a:p>
            <a:pPr marL="342900" indent="-342900">
              <a:buClr>
                <a:srgbClr val="1E4E79"/>
              </a:buClr>
              <a:buSzPts val="2400"/>
              <a:buFont typeface="+mj-lt"/>
              <a:buAutoNum type="arabicPeriod"/>
            </a:pPr>
            <a:endParaRPr sz="2400" dirty="0">
              <a:solidFill>
                <a:srgbClr val="1E4E79"/>
              </a:solidFill>
              <a:uFillTx/>
              <a:latin typeface="Belleza" panose="020B060402020202020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4"/>
          <p:cNvPicPr preferRelativeResize="0"/>
          <p:nvPr/>
        </p:nvPicPr>
        <p:blipFill rotWithShape="1">
          <a:blip r:embed="rId3"/>
          <a:srcRect/>
          <a:stretch/>
        </p:blipFill>
        <p:spPr>
          <a:xfrm>
            <a:off x="0" y="0"/>
            <a:ext cx="1219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3" descr="Image result for DENR LOGO"/>
          <p:cNvPicPr preferRelativeResize="0"/>
          <p:nvPr/>
        </p:nvPicPr>
        <p:blipFill rotWithShape="1">
          <a:blip r:embed="rId3"/>
          <a:srcRect/>
          <a:stretch/>
        </p:blipFill>
        <p:spPr>
          <a:xfrm>
            <a:off x="1056110" y="5769154"/>
            <a:ext cx="1665839" cy="846256"/>
          </a:xfrm>
          <a:prstGeom prst="rect">
            <a:avLst/>
          </a:prstGeom>
          <a:noFill/>
          <a:ln>
            <a:noFill/>
          </a:ln>
        </p:spPr>
      </p:pic>
      <p:pic>
        <p:nvPicPr>
          <p:cNvPr id="105" name="Google Shape;105;p3"/>
          <p:cNvPicPr preferRelativeResize="0"/>
          <p:nvPr/>
        </p:nvPicPr>
        <p:blipFill rotWithShape="1">
          <a:blip r:embed="rId4"/>
          <a:srcRect/>
          <a:stretch/>
        </p:blipFill>
        <p:spPr>
          <a:xfrm>
            <a:off x="3922134" y="5908619"/>
            <a:ext cx="1066307" cy="626527"/>
          </a:xfrm>
          <a:prstGeom prst="rect">
            <a:avLst/>
          </a:prstGeom>
          <a:noFill/>
          <a:ln>
            <a:noFill/>
          </a:ln>
        </p:spPr>
      </p:pic>
      <p:pic>
        <p:nvPicPr>
          <p:cNvPr id="106" name="Google Shape;106;p3"/>
          <p:cNvPicPr preferRelativeResize="0"/>
          <p:nvPr/>
        </p:nvPicPr>
        <p:blipFill rotWithShape="1">
          <a:blip r:embed="rId5"/>
          <a:srcRect/>
          <a:stretch/>
        </p:blipFill>
        <p:spPr>
          <a:xfrm>
            <a:off x="7261179" y="3073028"/>
            <a:ext cx="4776912" cy="2687013"/>
          </a:xfrm>
          <a:prstGeom prst="rect">
            <a:avLst/>
          </a:prstGeom>
          <a:noFill/>
          <a:ln>
            <a:noFill/>
          </a:ln>
        </p:spPr>
      </p:pic>
      <p:sp>
        <p:nvSpPr>
          <p:cNvPr id="108" name="Google Shape;108;p3"/>
          <p:cNvSpPr txBox="1">
            <a:spLocks/>
          </p:cNvSpPr>
          <p:nvPr/>
        </p:nvSpPr>
        <p:spPr>
          <a:xfrm>
            <a:off x="605816" y="1285788"/>
            <a:ext cx="10358327" cy="4524275"/>
          </a:xfrm>
          <a:prstGeom prst="rect">
            <a:avLst/>
          </a:prstGeom>
          <a:noFill/>
          <a:ln>
            <a:noFill/>
          </a:ln>
        </p:spPr>
        <p:txBody>
          <a:bodyPr spcFirstLastPara="1" wrap="square" lIns="91425" tIns="45700" rIns="91425" bIns="45700" anchor="t" anchorCtr="0">
            <a:spAutoFit/>
          </a:bodyPr>
          <a:lstStyle/>
          <a:p>
            <a:pPr marL="540000" marR="0" lvl="1" indent="-323850" algn="l" rtl="0">
              <a:spcBef>
                <a:spcPts val="0"/>
              </a:spcBef>
              <a:spcAft>
                <a:spcPts val="0"/>
              </a:spcAft>
              <a:buClr>
                <a:schemeClr val="dk1"/>
              </a:buClr>
              <a:buSzPts val="2400"/>
              <a:buFont typeface="Belleza"/>
              <a:buChar char="•"/>
            </a:pPr>
            <a:r>
              <a:rPr lang="en-GB" sz="2400" i="0" u="none" strike="noStrike" cap="none" dirty="0">
                <a:solidFill>
                  <a:schemeClr val="dk1"/>
                </a:solidFill>
                <a:uFillTx/>
                <a:latin typeface="Belleza"/>
                <a:ea typeface="Belleza"/>
                <a:cs typeface="Belleza"/>
                <a:sym typeface="Belleza"/>
              </a:rPr>
              <a:t>Department of Environment and Natural-Biodiversity Management Bureau </a:t>
            </a:r>
            <a:endParaRPr sz="2400" i="0" u="none" strike="noStrike" cap="none" dirty="0">
              <a:solidFill>
                <a:schemeClr val="dk1"/>
              </a:solidFill>
              <a:uFillTx/>
              <a:latin typeface="Belleza"/>
              <a:ea typeface="Belleza"/>
              <a:cs typeface="Belleza"/>
              <a:sym typeface="Belleza"/>
            </a:endParaRPr>
          </a:p>
          <a:p>
            <a:pPr marL="540000" marR="0" lvl="1" indent="-323850" algn="l" rtl="0">
              <a:spcBef>
                <a:spcPts val="0"/>
              </a:spcBef>
              <a:spcAft>
                <a:spcPts val="0"/>
              </a:spcAft>
              <a:buClr>
                <a:schemeClr val="dk1"/>
              </a:buClr>
              <a:buSzPts val="2400"/>
              <a:buFont typeface="Belleza"/>
              <a:buChar char="•"/>
            </a:pPr>
            <a:r>
              <a:rPr lang="en-GB" sz="2400" i="0" u="none" strike="noStrike" cap="none" dirty="0">
                <a:solidFill>
                  <a:schemeClr val="dk1"/>
                </a:solidFill>
                <a:uFillTx/>
                <a:latin typeface="Belleza"/>
                <a:ea typeface="Belleza"/>
                <a:cs typeface="Belleza"/>
                <a:sym typeface="Belleza"/>
              </a:rPr>
              <a:t>Department of Agriculture-Bureau of Fisheries and Aquatic Resources</a:t>
            </a:r>
            <a:endParaRPr sz="2400" i="0" u="none" strike="noStrike" cap="none" dirty="0">
              <a:solidFill>
                <a:schemeClr val="dk1"/>
              </a:solidFill>
              <a:uFillTx/>
              <a:latin typeface="Belleza"/>
              <a:ea typeface="Belleza"/>
              <a:cs typeface="Belleza"/>
              <a:sym typeface="Belleza"/>
            </a:endParaRPr>
          </a:p>
          <a:p>
            <a:pPr marL="540000" marR="0" lvl="0" indent="-323850" algn="l" rtl="0">
              <a:spcBef>
                <a:spcPts val="0"/>
              </a:spcBef>
              <a:spcAft>
                <a:spcPts val="0"/>
              </a:spcAft>
              <a:buClr>
                <a:schemeClr val="dk1"/>
              </a:buClr>
              <a:buSzPts val="2400"/>
              <a:buFont typeface="Belleza"/>
              <a:buChar char="•"/>
            </a:pPr>
            <a:r>
              <a:rPr lang="en-GB" sz="2400" dirty="0">
                <a:solidFill>
                  <a:schemeClr val="dk1"/>
                </a:solidFill>
                <a:uFillTx/>
                <a:latin typeface="Belleza"/>
                <a:ea typeface="Belleza"/>
                <a:cs typeface="Belleza"/>
                <a:sym typeface="Belleza"/>
              </a:rPr>
              <a:t>Department of Foreign Affairs</a:t>
            </a:r>
            <a:endParaRPr sz="2400" dirty="0">
              <a:uFillTx/>
              <a:latin typeface="Belleza"/>
              <a:ea typeface="Belleza"/>
              <a:cs typeface="Belleza"/>
              <a:sym typeface="Belleza"/>
            </a:endParaRPr>
          </a:p>
          <a:p>
            <a:pPr marL="540000" marR="0" lvl="0" indent="-323850" algn="l" rtl="0">
              <a:spcBef>
                <a:spcPts val="0"/>
              </a:spcBef>
              <a:spcAft>
                <a:spcPts val="0"/>
              </a:spcAft>
              <a:buClr>
                <a:schemeClr val="dk1"/>
              </a:buClr>
              <a:buSzPts val="2400"/>
              <a:buFont typeface="Belleza"/>
              <a:buChar char="•"/>
            </a:pPr>
            <a:r>
              <a:rPr lang="en-GB" sz="2400" dirty="0">
                <a:solidFill>
                  <a:schemeClr val="dk1"/>
                </a:solidFill>
                <a:uFillTx/>
                <a:latin typeface="Belleza"/>
                <a:ea typeface="Belleza"/>
                <a:cs typeface="Belleza"/>
                <a:sym typeface="Belleza"/>
              </a:rPr>
              <a:t>Department of Finance</a:t>
            </a:r>
            <a:endParaRPr sz="2400" dirty="0">
              <a:uFillTx/>
              <a:latin typeface="Belleza"/>
              <a:ea typeface="Belleza"/>
              <a:cs typeface="Belleza"/>
              <a:sym typeface="Belleza"/>
            </a:endParaRPr>
          </a:p>
          <a:p>
            <a:pPr marL="540000" marR="0" lvl="0" indent="-323850" algn="l" rtl="0">
              <a:spcBef>
                <a:spcPts val="0"/>
              </a:spcBef>
              <a:spcAft>
                <a:spcPts val="0"/>
              </a:spcAft>
              <a:buClr>
                <a:schemeClr val="dk1"/>
              </a:buClr>
              <a:buSzPts val="2400"/>
              <a:buFont typeface="Belleza"/>
              <a:buChar char="•"/>
            </a:pPr>
            <a:r>
              <a:rPr lang="en-GB" sz="2400" dirty="0">
                <a:solidFill>
                  <a:schemeClr val="dk1"/>
                </a:solidFill>
                <a:uFillTx/>
                <a:latin typeface="Belleza"/>
                <a:ea typeface="Belleza"/>
                <a:cs typeface="Belleza"/>
                <a:sym typeface="Belleza"/>
              </a:rPr>
              <a:t>Department of Tourism</a:t>
            </a:r>
            <a:endParaRPr sz="2400" dirty="0">
              <a:solidFill>
                <a:schemeClr val="dk1"/>
              </a:solidFill>
              <a:uFillTx/>
              <a:latin typeface="Belleza"/>
              <a:ea typeface="Belleza"/>
              <a:cs typeface="Belleza"/>
              <a:sym typeface="Belleza"/>
            </a:endParaRPr>
          </a:p>
          <a:p>
            <a:pPr marL="540000" marR="0" lvl="0" indent="-323850" algn="l" rtl="0">
              <a:spcBef>
                <a:spcPts val="0"/>
              </a:spcBef>
              <a:spcAft>
                <a:spcPts val="0"/>
              </a:spcAft>
              <a:buClr>
                <a:schemeClr val="dk1"/>
              </a:buClr>
              <a:buSzPts val="2400"/>
              <a:buFont typeface="Belleza"/>
              <a:buChar char="•"/>
            </a:pPr>
            <a:r>
              <a:rPr lang="en-GB" sz="2400" dirty="0">
                <a:solidFill>
                  <a:schemeClr val="dk1"/>
                </a:solidFill>
                <a:uFillTx/>
                <a:latin typeface="Belleza"/>
                <a:ea typeface="Belleza"/>
                <a:cs typeface="Belleza"/>
                <a:sym typeface="Belleza"/>
              </a:rPr>
              <a:t>Department of Interior and Local Government</a:t>
            </a:r>
            <a:endParaRPr sz="2400" dirty="0">
              <a:solidFill>
                <a:schemeClr val="dk1"/>
              </a:solidFill>
              <a:uFillTx/>
              <a:latin typeface="Belleza"/>
              <a:ea typeface="Belleza"/>
              <a:cs typeface="Belleza"/>
              <a:sym typeface="Belleza"/>
            </a:endParaRPr>
          </a:p>
          <a:p>
            <a:pPr marL="540000" marR="0" lvl="0" indent="-323850" algn="l" rtl="0">
              <a:spcBef>
                <a:spcPts val="0"/>
              </a:spcBef>
              <a:spcAft>
                <a:spcPts val="0"/>
              </a:spcAft>
              <a:buClr>
                <a:schemeClr val="dk1"/>
              </a:buClr>
              <a:buSzPts val="2400"/>
              <a:buFont typeface="Belleza"/>
              <a:buChar char="•"/>
            </a:pPr>
            <a:r>
              <a:rPr lang="en-GB" sz="2400" dirty="0">
                <a:solidFill>
                  <a:schemeClr val="dk1"/>
                </a:solidFill>
                <a:uFillTx/>
                <a:latin typeface="Belleza"/>
                <a:ea typeface="Belleza"/>
                <a:cs typeface="Belleza"/>
                <a:sym typeface="Belleza"/>
              </a:rPr>
              <a:t>National Economic and Development Authority</a:t>
            </a:r>
            <a:endParaRPr sz="2400" dirty="0">
              <a:uFillTx/>
              <a:latin typeface="Belleza"/>
              <a:ea typeface="Belleza"/>
              <a:cs typeface="Belleza"/>
              <a:sym typeface="Belleza"/>
            </a:endParaRPr>
          </a:p>
          <a:p>
            <a:pPr marL="540000" marR="0" lvl="0" indent="-323850" algn="l" rtl="0">
              <a:spcBef>
                <a:spcPts val="0"/>
              </a:spcBef>
              <a:spcAft>
                <a:spcPts val="0"/>
              </a:spcAft>
              <a:buClr>
                <a:schemeClr val="dk1"/>
              </a:buClr>
              <a:buSzPts val="2400"/>
              <a:buFont typeface="Belleza"/>
              <a:buChar char="•"/>
            </a:pPr>
            <a:r>
              <a:rPr lang="en-GB" sz="2400" dirty="0">
                <a:solidFill>
                  <a:schemeClr val="dk1"/>
                </a:solidFill>
                <a:uFillTx/>
                <a:latin typeface="Belleza"/>
                <a:ea typeface="Belleza"/>
                <a:cs typeface="Belleza"/>
                <a:sym typeface="Belleza"/>
              </a:rPr>
              <a:t>Climate Change Commission</a:t>
            </a:r>
            <a:endParaRPr sz="2400" dirty="0">
              <a:uFillTx/>
              <a:latin typeface="Belleza"/>
              <a:ea typeface="Belleza"/>
              <a:cs typeface="Belleza"/>
              <a:sym typeface="Belleza"/>
            </a:endParaRPr>
          </a:p>
          <a:p>
            <a:pPr marL="540000" marR="0" lvl="0" indent="-323850" algn="l" rtl="0">
              <a:spcBef>
                <a:spcPts val="0"/>
              </a:spcBef>
              <a:spcAft>
                <a:spcPts val="0"/>
              </a:spcAft>
              <a:buClr>
                <a:schemeClr val="dk1"/>
              </a:buClr>
              <a:buSzPts val="2400"/>
              <a:buFont typeface="Belleza"/>
              <a:buChar char="•"/>
            </a:pPr>
            <a:r>
              <a:rPr lang="en-GB" sz="2400" dirty="0">
                <a:solidFill>
                  <a:schemeClr val="dk1"/>
                </a:solidFill>
                <a:uFillTx/>
                <a:latin typeface="Belleza"/>
                <a:ea typeface="Belleza"/>
                <a:cs typeface="Belleza"/>
                <a:sym typeface="Belleza"/>
              </a:rPr>
              <a:t>University of the Philippines – Marine Science Institute</a:t>
            </a:r>
            <a:endParaRPr sz="2400" dirty="0">
              <a:uFillTx/>
              <a:latin typeface="Belleza"/>
              <a:ea typeface="Belleza"/>
              <a:cs typeface="Belleza"/>
              <a:sym typeface="Belleza"/>
            </a:endParaRPr>
          </a:p>
          <a:p>
            <a:pPr marL="540000" marR="0" lvl="0" indent="-323850" algn="l" rtl="0">
              <a:spcBef>
                <a:spcPts val="0"/>
              </a:spcBef>
              <a:spcAft>
                <a:spcPts val="0"/>
              </a:spcAft>
              <a:buClr>
                <a:schemeClr val="dk1"/>
              </a:buClr>
              <a:buSzPts val="2400"/>
              <a:buFont typeface="Belleza"/>
              <a:buChar char="•"/>
            </a:pPr>
            <a:r>
              <a:rPr lang="en-GB" sz="2400" dirty="0">
                <a:solidFill>
                  <a:schemeClr val="dk1"/>
                </a:solidFill>
                <a:uFillTx/>
                <a:latin typeface="Belleza"/>
                <a:ea typeface="Belleza"/>
                <a:cs typeface="Belleza"/>
                <a:sym typeface="Belleza"/>
              </a:rPr>
              <a:t>Conservation International Philippines</a:t>
            </a:r>
            <a:endParaRPr sz="2400" dirty="0">
              <a:uFillTx/>
              <a:latin typeface="Belleza"/>
              <a:ea typeface="Belleza"/>
              <a:cs typeface="Belleza"/>
              <a:sym typeface="Belleza"/>
            </a:endParaRPr>
          </a:p>
          <a:p>
            <a:pPr marL="540000" marR="0" lvl="0" indent="-323850" algn="l" rtl="0">
              <a:spcBef>
                <a:spcPts val="0"/>
              </a:spcBef>
              <a:spcAft>
                <a:spcPts val="0"/>
              </a:spcAft>
              <a:buClr>
                <a:schemeClr val="dk1"/>
              </a:buClr>
              <a:buSzPts val="2400"/>
              <a:buFont typeface="Belleza"/>
              <a:buChar char="•"/>
            </a:pPr>
            <a:r>
              <a:rPr lang="en-GB" sz="2400" dirty="0">
                <a:solidFill>
                  <a:schemeClr val="dk1"/>
                </a:solidFill>
                <a:uFillTx/>
                <a:latin typeface="Belleza"/>
                <a:ea typeface="Belleza"/>
                <a:cs typeface="Belleza"/>
                <a:sym typeface="Belleza"/>
              </a:rPr>
              <a:t>World Wide Fund for Nature Philippines</a:t>
            </a:r>
            <a:endParaRPr sz="2400" dirty="0">
              <a:uFillTx/>
              <a:latin typeface="Belleza"/>
              <a:ea typeface="Belleza"/>
              <a:cs typeface="Belleza"/>
              <a:sym typeface="Belleza"/>
            </a:endParaRPr>
          </a:p>
        </p:txBody>
      </p:sp>
      <p:pic>
        <p:nvPicPr>
          <p:cNvPr id="109" name="Google Shape;109;p3" descr="Image result for bfar logo"/>
          <p:cNvPicPr preferRelativeResize="0"/>
          <p:nvPr/>
        </p:nvPicPr>
        <p:blipFill rotWithShape="1">
          <a:blip r:embed="rId6"/>
          <a:srcRect/>
          <a:stretch/>
        </p:blipFill>
        <p:spPr>
          <a:xfrm>
            <a:off x="2307318" y="5785456"/>
            <a:ext cx="851026" cy="782601"/>
          </a:xfrm>
          <a:prstGeom prst="rect">
            <a:avLst/>
          </a:prstGeom>
          <a:noFill/>
          <a:ln>
            <a:noFill/>
          </a:ln>
        </p:spPr>
      </p:pic>
      <p:pic>
        <p:nvPicPr>
          <p:cNvPr id="110" name="Google Shape;110;p3"/>
          <p:cNvPicPr preferRelativeResize="0"/>
          <p:nvPr/>
        </p:nvPicPr>
        <p:blipFill rotWithShape="1">
          <a:blip r:embed="rId7"/>
          <a:srcRect/>
          <a:stretch/>
        </p:blipFill>
        <p:spPr>
          <a:xfrm>
            <a:off x="3298856" y="5918472"/>
            <a:ext cx="626527" cy="571547"/>
          </a:xfrm>
          <a:prstGeom prst="rect">
            <a:avLst/>
          </a:prstGeom>
          <a:noFill/>
          <a:ln>
            <a:noFill/>
          </a:ln>
        </p:spPr>
      </p:pic>
      <p:pic>
        <p:nvPicPr>
          <p:cNvPr id="111" name="Google Shape;111;p3"/>
          <p:cNvPicPr preferRelativeResize="0"/>
          <p:nvPr/>
        </p:nvPicPr>
        <p:blipFill rotWithShape="1">
          <a:blip r:embed="rId8"/>
          <a:srcRect t="-9709" r="-5285"/>
          <a:stretch/>
        </p:blipFill>
        <p:spPr>
          <a:xfrm>
            <a:off x="4888851" y="5933699"/>
            <a:ext cx="626524" cy="626525"/>
          </a:xfrm>
          <a:prstGeom prst="rect">
            <a:avLst/>
          </a:prstGeom>
          <a:noFill/>
          <a:ln>
            <a:noFill/>
          </a:ln>
        </p:spPr>
      </p:pic>
      <p:pic>
        <p:nvPicPr>
          <p:cNvPr id="112" name="Google Shape;112;p3" descr="Image result for neda logo"/>
          <p:cNvPicPr preferRelativeResize="0"/>
          <p:nvPr/>
        </p:nvPicPr>
        <p:blipFill rotWithShape="1">
          <a:blip r:embed="rId9"/>
          <a:srcRect/>
          <a:stretch/>
        </p:blipFill>
        <p:spPr>
          <a:xfrm>
            <a:off x="5528326" y="5871799"/>
            <a:ext cx="943243" cy="782600"/>
          </a:xfrm>
          <a:prstGeom prst="rect">
            <a:avLst/>
          </a:prstGeom>
          <a:noFill/>
          <a:ln>
            <a:noFill/>
          </a:ln>
        </p:spPr>
      </p:pic>
      <p:pic>
        <p:nvPicPr>
          <p:cNvPr id="113" name="Google Shape;113;p3" descr="Image result for climate change logo"/>
          <p:cNvPicPr preferRelativeResize="0"/>
          <p:nvPr/>
        </p:nvPicPr>
        <p:blipFill rotWithShape="1">
          <a:blip r:embed="rId10"/>
          <a:srcRect/>
          <a:stretch/>
        </p:blipFill>
        <p:spPr>
          <a:xfrm>
            <a:off x="6366274" y="5901601"/>
            <a:ext cx="782600" cy="782600"/>
          </a:xfrm>
          <a:prstGeom prst="rect">
            <a:avLst/>
          </a:prstGeom>
          <a:noFill/>
          <a:ln>
            <a:noFill/>
          </a:ln>
        </p:spPr>
      </p:pic>
      <p:pic>
        <p:nvPicPr>
          <p:cNvPr id="114" name="Google Shape;114;p3" descr="Image result for UP MSI logo"/>
          <p:cNvPicPr preferRelativeResize="0"/>
          <p:nvPr/>
        </p:nvPicPr>
        <p:blipFill rotWithShape="1">
          <a:blip r:embed="rId11"/>
          <a:srcRect/>
          <a:stretch/>
        </p:blipFill>
        <p:spPr>
          <a:xfrm>
            <a:off x="7229720" y="6038663"/>
            <a:ext cx="704390" cy="645525"/>
          </a:xfrm>
          <a:prstGeom prst="rect">
            <a:avLst/>
          </a:prstGeom>
          <a:noFill/>
          <a:ln>
            <a:noFill/>
          </a:ln>
        </p:spPr>
      </p:pic>
      <p:pic>
        <p:nvPicPr>
          <p:cNvPr id="115" name="Google Shape;115;p3"/>
          <p:cNvPicPr preferRelativeResize="0"/>
          <p:nvPr/>
        </p:nvPicPr>
        <p:blipFill rotWithShape="1">
          <a:blip r:embed="rId12"/>
          <a:srcRect l="50797"/>
          <a:stretch/>
        </p:blipFill>
        <p:spPr>
          <a:xfrm>
            <a:off x="8080625" y="5825583"/>
            <a:ext cx="851026" cy="979967"/>
          </a:xfrm>
          <a:prstGeom prst="rect">
            <a:avLst/>
          </a:prstGeom>
          <a:noFill/>
          <a:ln>
            <a:noFill/>
          </a:ln>
        </p:spPr>
      </p:pic>
      <p:pic>
        <p:nvPicPr>
          <p:cNvPr id="116" name="Google Shape;116;p3" descr="Image result for WWF logo"/>
          <p:cNvPicPr preferRelativeResize="0"/>
          <p:nvPr/>
        </p:nvPicPr>
        <p:blipFill rotWithShape="1">
          <a:blip r:embed="rId13"/>
          <a:srcRect/>
          <a:stretch/>
        </p:blipFill>
        <p:spPr>
          <a:xfrm>
            <a:off x="9045741" y="6038667"/>
            <a:ext cx="584082" cy="632590"/>
          </a:xfrm>
          <a:prstGeom prst="rect">
            <a:avLst/>
          </a:prstGeom>
          <a:noFill/>
          <a:ln>
            <a:noFill/>
          </a:ln>
        </p:spPr>
      </p:pic>
      <p:sp>
        <p:nvSpPr>
          <p:cNvPr id="15" name="Google Shape;123;p4"/>
          <p:cNvSpPr txBox="1">
            <a:spLocks/>
          </p:cNvSpPr>
          <p:nvPr/>
        </p:nvSpPr>
        <p:spPr>
          <a:xfrm>
            <a:off x="605816" y="556995"/>
            <a:ext cx="11432274" cy="507791"/>
          </a:xfrm>
          <a:prstGeom prst="rect">
            <a:avLst/>
          </a:prstGeom>
          <a:solidFill>
            <a:srgbClr val="E1EFD8"/>
          </a:solidFill>
          <a:ln>
            <a:noFill/>
          </a:ln>
        </p:spPr>
        <p:txBody>
          <a:bodyPr spcFirstLastPara="1" wrap="square" lIns="91425" tIns="45700" rIns="91425" bIns="45700" anchor="t" anchorCtr="0">
            <a:spAutoFit/>
          </a:bodyPr>
          <a:lstStyle/>
          <a:p>
            <a:pPr lvl="0"/>
            <a:r>
              <a:rPr lang="en-US" sz="2700" b="1" dirty="0">
                <a:solidFill>
                  <a:srgbClr val="176186"/>
                </a:solidFill>
                <a:latin typeface="Belleza"/>
                <a:ea typeface="Belleza"/>
                <a:cs typeface="Belleza"/>
                <a:sym typeface="Belleza"/>
              </a:rPr>
              <a:t>I. Members (Agencies) of the National CTI-CFF Coordinating Committees</a:t>
            </a:r>
            <a:endParaRPr lang="en-US" sz="27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21;p4"/>
          <p:cNvPicPr preferRelativeResize="0"/>
          <p:nvPr/>
        </p:nvPicPr>
        <p:blipFill rotWithShape="1">
          <a:blip r:embed="rId3"/>
          <a:srcRect/>
          <a:stretch/>
        </p:blipFill>
        <p:spPr>
          <a:xfrm>
            <a:off x="0" y="42530"/>
            <a:ext cx="12192000" cy="6858000"/>
          </a:xfrm>
          <a:prstGeom prst="rect">
            <a:avLst/>
          </a:prstGeom>
          <a:noFill/>
          <a:ln>
            <a:noFill/>
          </a:ln>
        </p:spPr>
      </p:pic>
      <p:sp>
        <p:nvSpPr>
          <p:cNvPr id="7" name="Title 1"/>
          <p:cNvSpPr>
            <a:spLocks noGrp="1"/>
          </p:cNvSpPr>
          <p:nvPr>
            <p:ph type="title"/>
          </p:nvPr>
        </p:nvSpPr>
        <p:spPr>
          <a:xfrm>
            <a:off x="360826" y="-205031"/>
            <a:ext cx="10515600" cy="1325563"/>
          </a:xfrm>
        </p:spPr>
        <p:txBody>
          <a:bodyPr>
            <a:normAutofit/>
          </a:bodyPr>
          <a:lstStyle/>
          <a:p>
            <a:r>
              <a:rPr lang="en-PH" sz="2800" b="1" dirty="0" smtClean="0">
                <a:solidFill>
                  <a:srgbClr val="474443"/>
                </a:solidFill>
                <a:latin typeface="Arial Black" panose="020B0A04020102020204" pitchFamily="34" charset="0"/>
                <a:ea typeface="Open Sans" panose="020B0606030504020204" pitchFamily="34" charset="0"/>
                <a:cs typeface="Open Sans" panose="020B0606030504020204" pitchFamily="34" charset="0"/>
              </a:rPr>
              <a:t>I. Technical </a:t>
            </a:r>
            <a:r>
              <a:rPr lang="en-PH" sz="28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Working Group Members / Agencies</a:t>
            </a:r>
          </a:p>
        </p:txBody>
      </p:sp>
      <p:graphicFrame>
        <p:nvGraphicFramePr>
          <p:cNvPr id="2" name="Table 1"/>
          <p:cNvGraphicFramePr>
            <a:graphicFrameLocks noGrp="1"/>
          </p:cNvGraphicFramePr>
          <p:nvPr>
            <p:extLst>
              <p:ext uri="{D42A27DB-BD31-4B8C-83A1-F6EECF244321}">
                <p14:modId xmlns:p14="http://schemas.microsoft.com/office/powerpoint/2010/main" val="425299449"/>
              </p:ext>
            </p:extLst>
          </p:nvPr>
        </p:nvGraphicFramePr>
        <p:xfrm>
          <a:off x="360826" y="674726"/>
          <a:ext cx="11082620" cy="6035040"/>
        </p:xfrm>
        <a:graphic>
          <a:graphicData uri="http://schemas.openxmlformats.org/drawingml/2006/table">
            <a:tbl>
              <a:tblPr firstRow="1" bandRow="1">
                <a:tableStyleId>{93296810-A885-4BE3-A3E7-6D5BEEA58F35}</a:tableStyleId>
              </a:tblPr>
              <a:tblGrid>
                <a:gridCol w="3229539">
                  <a:extLst>
                    <a:ext uri="{9D8B030D-6E8A-4147-A177-3AD203B41FA5}">
                      <a16:colId xmlns="" xmlns:a16="http://schemas.microsoft.com/office/drawing/2014/main" val="20000"/>
                    </a:ext>
                  </a:extLst>
                </a:gridCol>
                <a:gridCol w="7853081">
                  <a:extLst>
                    <a:ext uri="{9D8B030D-6E8A-4147-A177-3AD203B41FA5}">
                      <a16:colId xmlns="" xmlns:a16="http://schemas.microsoft.com/office/drawing/2014/main" val="20001"/>
                    </a:ext>
                  </a:extLst>
                </a:gridCol>
              </a:tblGrid>
              <a:tr h="335208">
                <a:tc>
                  <a:txBody>
                    <a:bodyPr/>
                    <a:lstStyle/>
                    <a:p>
                      <a:r>
                        <a:rPr lang="en-US" sz="1800" dirty="0" smtClean="0"/>
                        <a:t>TWG</a:t>
                      </a:r>
                      <a:endParaRPr lang="en-US" sz="1800" dirty="0">
                        <a:solidFill>
                          <a:srgbClr val="1E4E79"/>
                        </a:solidFill>
                        <a:latin typeface="Belleza"/>
                      </a:endParaRPr>
                    </a:p>
                  </a:txBody>
                  <a:tcPr/>
                </a:tc>
                <a:tc>
                  <a:txBody>
                    <a:bodyPr/>
                    <a:lstStyle/>
                    <a:p>
                      <a:r>
                        <a:rPr lang="en-US" sz="1800" dirty="0" smtClean="0"/>
                        <a:t>Focal</a:t>
                      </a:r>
                      <a:r>
                        <a:rPr lang="en-US" sz="1800" baseline="0" dirty="0" smtClean="0"/>
                        <a:t> Point</a:t>
                      </a:r>
                      <a:endParaRPr lang="en-US" sz="1800" dirty="0">
                        <a:solidFill>
                          <a:srgbClr val="1E4E79"/>
                        </a:solidFill>
                        <a:latin typeface="Belleza"/>
                      </a:endParaRPr>
                    </a:p>
                  </a:txBody>
                  <a:tcPr/>
                </a:tc>
                <a:extLst>
                  <a:ext uri="{0D108BD9-81ED-4DB2-BD59-A6C34878D82A}">
                    <a16:rowId xmlns="" xmlns:a16="http://schemas.microsoft.com/office/drawing/2014/main" val="10000"/>
                  </a:ext>
                </a:extLst>
              </a:tr>
              <a:tr h="618445">
                <a:tc>
                  <a:txBody>
                    <a:bodyPr/>
                    <a:lstStyle/>
                    <a:p>
                      <a:r>
                        <a:rPr lang="en-US" sz="1800" dirty="0" smtClean="0"/>
                        <a:t>Seascapes</a:t>
                      </a:r>
                      <a:endParaRPr lang="en-US" sz="1800" dirty="0">
                        <a:solidFill>
                          <a:srgbClr val="1E4E79"/>
                        </a:solidFill>
                        <a:latin typeface="Belleza"/>
                      </a:endParaRPr>
                    </a:p>
                  </a:txBody>
                  <a:tcPr/>
                </a:tc>
                <a:tc>
                  <a:txBody>
                    <a:bodyPr/>
                    <a:lstStyle/>
                    <a:p>
                      <a:r>
                        <a:rPr lang="en-US" sz="1800" dirty="0" err="1" smtClean="0"/>
                        <a:t>ASec</a:t>
                      </a:r>
                      <a:r>
                        <a:rPr lang="en-US" sz="1800" dirty="0" smtClean="0"/>
                        <a:t>. </a:t>
                      </a:r>
                      <a:r>
                        <a:rPr lang="en-US" sz="1800" dirty="0" smtClean="0"/>
                        <a:t>Ricardo Calderon</a:t>
                      </a:r>
                    </a:p>
                    <a:p>
                      <a:r>
                        <a:rPr lang="en-US" sz="1800" dirty="0" smtClean="0"/>
                        <a:t>DENR-Biodiversity</a:t>
                      </a:r>
                      <a:r>
                        <a:rPr lang="en-US" sz="1800" baseline="0" dirty="0" smtClean="0"/>
                        <a:t> Management Bureau</a:t>
                      </a:r>
                    </a:p>
                    <a:p>
                      <a:r>
                        <a:rPr lang="en-US" sz="1800" baseline="0" dirty="0" smtClean="0"/>
                        <a:t>Support: Ms. </a:t>
                      </a:r>
                      <a:r>
                        <a:rPr lang="en-US" sz="1800" baseline="0" dirty="0" err="1" smtClean="0"/>
                        <a:t>Nilda</a:t>
                      </a:r>
                      <a:r>
                        <a:rPr lang="en-US" sz="1800" baseline="0" dirty="0" smtClean="0"/>
                        <a:t> S. Baling</a:t>
                      </a:r>
                      <a:endParaRPr lang="en-US" sz="1800" dirty="0">
                        <a:solidFill>
                          <a:srgbClr val="1E4E79"/>
                        </a:solidFill>
                        <a:latin typeface="Belleza"/>
                      </a:endParaRPr>
                    </a:p>
                  </a:txBody>
                  <a:tcPr/>
                </a:tc>
                <a:extLst>
                  <a:ext uri="{0D108BD9-81ED-4DB2-BD59-A6C34878D82A}">
                    <a16:rowId xmlns="" xmlns:a16="http://schemas.microsoft.com/office/drawing/2014/main" val="10001"/>
                  </a:ext>
                </a:extLst>
              </a:tr>
              <a:tr h="618445">
                <a:tc>
                  <a:txBody>
                    <a:bodyPr/>
                    <a:lstStyle/>
                    <a:p>
                      <a:r>
                        <a:rPr lang="en-US" sz="1800" dirty="0" smtClean="0"/>
                        <a:t>EAFM</a:t>
                      </a:r>
                      <a:endParaRPr lang="en-US" sz="1800" dirty="0">
                        <a:solidFill>
                          <a:srgbClr val="1E4E79"/>
                        </a:solidFill>
                        <a:latin typeface="Belleza"/>
                      </a:endParaRPr>
                    </a:p>
                  </a:txBody>
                  <a:tcPr/>
                </a:tc>
                <a:tc>
                  <a:txBody>
                    <a:bodyPr/>
                    <a:lstStyle/>
                    <a:p>
                      <a:r>
                        <a:rPr lang="en-US" sz="1800" dirty="0" err="1" smtClean="0"/>
                        <a:t>USec</a:t>
                      </a:r>
                      <a:r>
                        <a:rPr lang="en-US" sz="1800" dirty="0" smtClean="0"/>
                        <a:t>.</a:t>
                      </a:r>
                      <a:r>
                        <a:rPr lang="en-US" sz="1800" baseline="0" dirty="0" smtClean="0"/>
                        <a:t> Eduardo B. </a:t>
                      </a:r>
                      <a:r>
                        <a:rPr lang="en-US" sz="1800" baseline="0" dirty="0" err="1" smtClean="0"/>
                        <a:t>Gongona</a:t>
                      </a:r>
                      <a:endParaRPr lang="en-US" sz="1800" baseline="0" dirty="0" smtClean="0"/>
                    </a:p>
                    <a:p>
                      <a:r>
                        <a:rPr lang="en-US" sz="1800" baseline="0" dirty="0" smtClean="0"/>
                        <a:t>DA-Bureau of Fisheries and Aquatic Resources</a:t>
                      </a:r>
                    </a:p>
                    <a:p>
                      <a:r>
                        <a:rPr lang="en-US" sz="1800" dirty="0" smtClean="0"/>
                        <a:t>Support: Mr.</a:t>
                      </a:r>
                      <a:r>
                        <a:rPr lang="en-US" sz="1800" baseline="0" dirty="0" smtClean="0"/>
                        <a:t> Rafael V. </a:t>
                      </a:r>
                      <a:r>
                        <a:rPr lang="en-US" sz="1800" baseline="0" dirty="0" err="1" smtClean="0"/>
                        <a:t>Ramiscal</a:t>
                      </a:r>
                      <a:endParaRPr lang="en-US" sz="1800" dirty="0">
                        <a:solidFill>
                          <a:srgbClr val="1E4E79"/>
                        </a:solidFill>
                        <a:latin typeface="Belleza"/>
                      </a:endParaRPr>
                    </a:p>
                  </a:txBody>
                  <a:tcPr/>
                </a:tc>
                <a:extLst>
                  <a:ext uri="{0D108BD9-81ED-4DB2-BD59-A6C34878D82A}">
                    <a16:rowId xmlns="" xmlns:a16="http://schemas.microsoft.com/office/drawing/2014/main" val="10002"/>
                  </a:ext>
                </a:extLst>
              </a:tr>
              <a:tr h="618445">
                <a:tc>
                  <a:txBody>
                    <a:bodyPr/>
                    <a:lstStyle/>
                    <a:p>
                      <a:r>
                        <a:rPr lang="en-US" sz="1800" dirty="0" smtClean="0"/>
                        <a:t>MPA</a:t>
                      </a:r>
                      <a:endParaRPr lang="en-US" sz="1800" dirty="0">
                        <a:solidFill>
                          <a:srgbClr val="1E4E79"/>
                        </a:solidFill>
                        <a:latin typeface="Belleza"/>
                      </a:endParaRPr>
                    </a:p>
                  </a:txBody>
                  <a:tcPr/>
                </a:tc>
                <a:tc>
                  <a:txBody>
                    <a:bodyPr/>
                    <a:lstStyle/>
                    <a:p>
                      <a:r>
                        <a:rPr lang="en-US" sz="1800" dirty="0" err="1" smtClean="0"/>
                        <a:t>ASec</a:t>
                      </a:r>
                      <a:r>
                        <a:rPr lang="en-US" sz="1800" dirty="0" smtClean="0"/>
                        <a:t>. </a:t>
                      </a:r>
                      <a:r>
                        <a:rPr lang="en-US" sz="1800" dirty="0" smtClean="0"/>
                        <a:t>Ricardo Calderon</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DENR-Biodiversity</a:t>
                      </a:r>
                      <a:r>
                        <a:rPr lang="en-US" sz="1800" baseline="0" dirty="0" smtClean="0"/>
                        <a:t> Management Bureau</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t>Support: Mr. Pablo G. de </a:t>
                      </a:r>
                      <a:r>
                        <a:rPr lang="en-US" sz="1800" baseline="0" dirty="0" err="1" smtClean="0"/>
                        <a:t>los</a:t>
                      </a:r>
                      <a:r>
                        <a:rPr lang="en-US" sz="1800" baseline="0" dirty="0" smtClean="0"/>
                        <a:t> Reyes, Jr.</a:t>
                      </a:r>
                      <a:endParaRPr lang="en-US" sz="1800" dirty="0" smtClean="0">
                        <a:solidFill>
                          <a:srgbClr val="1E4E79"/>
                        </a:solidFill>
                        <a:latin typeface="Belleza"/>
                      </a:endParaRPr>
                    </a:p>
                  </a:txBody>
                  <a:tcPr/>
                </a:tc>
                <a:extLst>
                  <a:ext uri="{0D108BD9-81ED-4DB2-BD59-A6C34878D82A}">
                    <a16:rowId xmlns="" xmlns:a16="http://schemas.microsoft.com/office/drawing/2014/main" val="10003"/>
                  </a:ext>
                </a:extLst>
              </a:tr>
              <a:tr h="618445">
                <a:tc>
                  <a:txBody>
                    <a:bodyPr/>
                    <a:lstStyle/>
                    <a:p>
                      <a:r>
                        <a:rPr lang="en-US" sz="1800" dirty="0" smtClean="0"/>
                        <a:t>CCA</a:t>
                      </a:r>
                      <a:endParaRPr lang="en-US" sz="1800" dirty="0">
                        <a:solidFill>
                          <a:srgbClr val="1E4E79"/>
                        </a:solidFill>
                        <a:latin typeface="Belleza"/>
                      </a:endParaRPr>
                    </a:p>
                  </a:txBody>
                  <a:tcPr/>
                </a:tc>
                <a:tc>
                  <a:txBody>
                    <a:bodyPr/>
                    <a:lstStyle/>
                    <a:p>
                      <a:r>
                        <a:rPr lang="en-US" sz="1800" dirty="0" smtClean="0"/>
                        <a:t>Comm. Noel Antonio V. </a:t>
                      </a:r>
                      <a:r>
                        <a:rPr lang="en-US" sz="1800" dirty="0" err="1" smtClean="0"/>
                        <a:t>Gaerlan</a:t>
                      </a:r>
                      <a:endParaRPr lang="en-US" sz="1800" dirty="0" smtClean="0"/>
                    </a:p>
                    <a:p>
                      <a:r>
                        <a:rPr lang="en-US" sz="1800" dirty="0" smtClean="0"/>
                        <a:t>Climate Change Commission</a:t>
                      </a:r>
                    </a:p>
                    <a:p>
                      <a:r>
                        <a:rPr lang="en-US" sz="1800" dirty="0" smtClean="0"/>
                        <a:t>Support: Mr. Alexis D. </a:t>
                      </a:r>
                      <a:r>
                        <a:rPr lang="en-US" sz="1800" dirty="0" err="1" smtClean="0"/>
                        <a:t>Lapiz</a:t>
                      </a:r>
                      <a:endParaRPr lang="en-US" sz="1800" dirty="0">
                        <a:solidFill>
                          <a:srgbClr val="1E4E79"/>
                        </a:solidFill>
                        <a:latin typeface="Belleza"/>
                      </a:endParaRPr>
                    </a:p>
                  </a:txBody>
                  <a:tcPr/>
                </a:tc>
                <a:extLst>
                  <a:ext uri="{0D108BD9-81ED-4DB2-BD59-A6C34878D82A}">
                    <a16:rowId xmlns="" xmlns:a16="http://schemas.microsoft.com/office/drawing/2014/main" val="10004"/>
                  </a:ext>
                </a:extLst>
              </a:tr>
              <a:tr h="618445">
                <a:tc>
                  <a:txBody>
                    <a:bodyPr/>
                    <a:lstStyle/>
                    <a:p>
                      <a:r>
                        <a:rPr lang="en-US" sz="1800" dirty="0" smtClean="0"/>
                        <a:t>TSWG</a:t>
                      </a:r>
                      <a:endParaRPr lang="en-US" sz="1800" dirty="0">
                        <a:solidFill>
                          <a:srgbClr val="1E4E79"/>
                        </a:solidFill>
                        <a:latin typeface="Belleza"/>
                      </a:endParaRPr>
                    </a:p>
                  </a:txBody>
                  <a:tcPr/>
                </a:tc>
                <a:tc>
                  <a:txBody>
                    <a:bodyPr/>
                    <a:lstStyle/>
                    <a:p>
                      <a:r>
                        <a:rPr lang="en-US" sz="1800" dirty="0" err="1" smtClean="0"/>
                        <a:t>USec</a:t>
                      </a:r>
                      <a:r>
                        <a:rPr lang="en-US" sz="1800" dirty="0" smtClean="0"/>
                        <a:t>.</a:t>
                      </a:r>
                      <a:r>
                        <a:rPr lang="en-US" sz="1800" baseline="0" dirty="0" smtClean="0"/>
                        <a:t> Eduardo B. </a:t>
                      </a:r>
                      <a:r>
                        <a:rPr lang="en-US" sz="1800" baseline="0" dirty="0" err="1" smtClean="0"/>
                        <a:t>Gongona</a:t>
                      </a:r>
                      <a:endParaRPr lang="en-US" sz="1800" baseline="0" dirty="0" smtClean="0"/>
                    </a:p>
                    <a:p>
                      <a:r>
                        <a:rPr lang="en-US" sz="1800" baseline="0" dirty="0" smtClean="0"/>
                        <a:t>DA-Bureau of Fisheries and Aquatic Resources</a:t>
                      </a:r>
                    </a:p>
                    <a:p>
                      <a:r>
                        <a:rPr lang="en-US" sz="1800" dirty="0" smtClean="0"/>
                        <a:t>Support: Mr. Francisco Torres, Jr.</a:t>
                      </a:r>
                      <a:endParaRPr lang="en-US" sz="1800" baseline="0" dirty="0" smtClean="0"/>
                    </a:p>
                    <a:p>
                      <a:endParaRPr lang="en-US" sz="1800" dirty="0" smtClean="0"/>
                    </a:p>
                    <a:p>
                      <a:r>
                        <a:rPr lang="en-US" sz="1800" dirty="0" err="1" smtClean="0"/>
                        <a:t>ASec</a:t>
                      </a:r>
                      <a:r>
                        <a:rPr lang="en-US" sz="1800" dirty="0" smtClean="0"/>
                        <a:t>. </a:t>
                      </a:r>
                      <a:r>
                        <a:rPr lang="en-US" sz="1800" dirty="0" smtClean="0"/>
                        <a:t>Ricardo Calderon</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DENR-Biodiversity</a:t>
                      </a:r>
                      <a:r>
                        <a:rPr lang="en-US" sz="1800" baseline="0" dirty="0" smtClean="0"/>
                        <a:t> Management Bureau</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t>Support: Mr. Pablo G. de </a:t>
                      </a:r>
                      <a:r>
                        <a:rPr lang="en-US" sz="1800" baseline="0" dirty="0" err="1" smtClean="0"/>
                        <a:t>los</a:t>
                      </a:r>
                      <a:r>
                        <a:rPr lang="en-US" sz="1800" baseline="0" dirty="0" smtClean="0"/>
                        <a:t> Reyes, Jr.</a:t>
                      </a:r>
                      <a:endParaRPr lang="en-US" sz="1800" dirty="0" smtClean="0">
                        <a:solidFill>
                          <a:srgbClr val="1E4E79"/>
                        </a:solidFill>
                        <a:latin typeface="Belleza"/>
                      </a:endParaRPr>
                    </a:p>
                  </a:txBody>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3447509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21;p4"/>
          <p:cNvPicPr preferRelativeResize="0"/>
          <p:nvPr/>
        </p:nvPicPr>
        <p:blipFill rotWithShape="1">
          <a:blip r:embed="rId3"/>
          <a:srcRect/>
          <a:stretch/>
        </p:blipFill>
        <p:spPr>
          <a:xfrm>
            <a:off x="0" y="42530"/>
            <a:ext cx="12192000" cy="6858000"/>
          </a:xfrm>
          <a:prstGeom prst="rect">
            <a:avLst/>
          </a:prstGeom>
          <a:noFill/>
          <a:ln>
            <a:noFill/>
          </a:ln>
        </p:spPr>
      </p:pic>
      <p:sp>
        <p:nvSpPr>
          <p:cNvPr id="7" name="Title 1"/>
          <p:cNvSpPr>
            <a:spLocks noGrp="1"/>
          </p:cNvSpPr>
          <p:nvPr>
            <p:ph type="title"/>
          </p:nvPr>
        </p:nvSpPr>
        <p:spPr>
          <a:xfrm>
            <a:off x="360828" y="221689"/>
            <a:ext cx="10515600" cy="1325563"/>
          </a:xfrm>
        </p:spPr>
        <p:txBody>
          <a:bodyPr>
            <a:normAutofit/>
          </a:bodyPr>
          <a:lstStyle/>
          <a:p>
            <a:r>
              <a:rPr lang="en-PH" sz="3600" b="1" dirty="0" smtClean="0">
                <a:solidFill>
                  <a:srgbClr val="474443"/>
                </a:solidFill>
                <a:latin typeface="Arial Black" panose="020B0A04020102020204" pitchFamily="34" charset="0"/>
                <a:ea typeface="Open Sans" panose="020B0606030504020204" pitchFamily="34" charset="0"/>
                <a:cs typeface="Open Sans" panose="020B0606030504020204" pitchFamily="34" charset="0"/>
              </a:rPr>
              <a:t>I. Governance </a:t>
            </a:r>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Working </a:t>
            </a:r>
            <a:r>
              <a:rPr lang="en-PH" sz="3600" b="1" dirty="0" smtClean="0">
                <a:solidFill>
                  <a:srgbClr val="474443"/>
                </a:solidFill>
                <a:latin typeface="Arial Black" panose="020B0A04020102020204" pitchFamily="34" charset="0"/>
                <a:ea typeface="Open Sans" panose="020B0606030504020204" pitchFamily="34" charset="0"/>
                <a:cs typeface="Open Sans" panose="020B0606030504020204" pitchFamily="34" charset="0"/>
              </a:rPr>
              <a:t>Group/ Cross Cutting Themes </a:t>
            </a:r>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Members / Agencies</a:t>
            </a:r>
          </a:p>
        </p:txBody>
      </p:sp>
      <p:graphicFrame>
        <p:nvGraphicFramePr>
          <p:cNvPr id="2" name="Table 1"/>
          <p:cNvGraphicFramePr>
            <a:graphicFrameLocks noGrp="1"/>
          </p:cNvGraphicFramePr>
          <p:nvPr>
            <p:extLst>
              <p:ext uri="{D42A27DB-BD31-4B8C-83A1-F6EECF244321}">
                <p14:modId xmlns:p14="http://schemas.microsoft.com/office/powerpoint/2010/main" val="1348294010"/>
              </p:ext>
            </p:extLst>
          </p:nvPr>
        </p:nvGraphicFramePr>
        <p:xfrm>
          <a:off x="845820" y="1547247"/>
          <a:ext cx="10195560" cy="4568793"/>
        </p:xfrm>
        <a:graphic>
          <a:graphicData uri="http://schemas.openxmlformats.org/drawingml/2006/table">
            <a:tbl>
              <a:tblPr firstRow="1" bandRow="1">
                <a:tableStyleId>{93296810-A885-4BE3-A3E7-6D5BEEA58F35}</a:tableStyleId>
              </a:tblPr>
              <a:tblGrid>
                <a:gridCol w="2434590">
                  <a:extLst>
                    <a:ext uri="{9D8B030D-6E8A-4147-A177-3AD203B41FA5}">
                      <a16:colId xmlns="" xmlns:a16="http://schemas.microsoft.com/office/drawing/2014/main" val="20000"/>
                    </a:ext>
                  </a:extLst>
                </a:gridCol>
                <a:gridCol w="7760970">
                  <a:extLst>
                    <a:ext uri="{9D8B030D-6E8A-4147-A177-3AD203B41FA5}">
                      <a16:colId xmlns="" xmlns:a16="http://schemas.microsoft.com/office/drawing/2014/main" val="20001"/>
                    </a:ext>
                  </a:extLst>
                </a:gridCol>
              </a:tblGrid>
              <a:tr h="408553">
                <a:tc>
                  <a:txBody>
                    <a:bodyPr/>
                    <a:lstStyle/>
                    <a:p>
                      <a:r>
                        <a:rPr lang="en-US" sz="1600" dirty="0" smtClean="0"/>
                        <a:t>TWG</a:t>
                      </a:r>
                      <a:endParaRPr lang="en-US" sz="1600" dirty="0">
                        <a:solidFill>
                          <a:srgbClr val="1E4E79"/>
                        </a:solidFill>
                      </a:endParaRPr>
                    </a:p>
                  </a:txBody>
                  <a:tcPr/>
                </a:tc>
                <a:tc>
                  <a:txBody>
                    <a:bodyPr/>
                    <a:lstStyle/>
                    <a:p>
                      <a:r>
                        <a:rPr lang="en-US" sz="1600" dirty="0" smtClean="0"/>
                        <a:t>Focal</a:t>
                      </a:r>
                      <a:r>
                        <a:rPr lang="en-US" sz="1600" baseline="0" dirty="0" smtClean="0"/>
                        <a:t> Point</a:t>
                      </a:r>
                      <a:endParaRPr lang="en-US" sz="1600" dirty="0">
                        <a:solidFill>
                          <a:srgbClr val="1E4E79"/>
                        </a:solidFill>
                      </a:endParaRPr>
                    </a:p>
                  </a:txBody>
                  <a:tcPr/>
                </a:tc>
                <a:extLst>
                  <a:ext uri="{0D108BD9-81ED-4DB2-BD59-A6C34878D82A}">
                    <a16:rowId xmlns="" xmlns:a16="http://schemas.microsoft.com/office/drawing/2014/main" val="10000"/>
                  </a:ext>
                </a:extLst>
              </a:tr>
              <a:tr h="832048">
                <a:tc>
                  <a:txBody>
                    <a:bodyPr/>
                    <a:lstStyle/>
                    <a:p>
                      <a:r>
                        <a:rPr lang="en-US" sz="1600" b="1" dirty="0" smtClean="0"/>
                        <a:t>M&amp;E</a:t>
                      </a:r>
                      <a:r>
                        <a:rPr lang="en-US" sz="1600" b="1" baseline="0" dirty="0" smtClean="0"/>
                        <a:t> WG</a:t>
                      </a:r>
                      <a:endParaRPr lang="en-US" sz="1600" b="1" dirty="0">
                        <a:solidFill>
                          <a:srgbClr val="1E4E79"/>
                        </a:solidFill>
                      </a:endParaRPr>
                    </a:p>
                  </a:txBody>
                  <a:tcPr/>
                </a:tc>
                <a:tc>
                  <a:txBody>
                    <a:bodyPr/>
                    <a:lstStyle/>
                    <a:p>
                      <a:r>
                        <a:rPr lang="en-US" sz="1600" dirty="0" err="1" smtClean="0"/>
                        <a:t>ASec</a:t>
                      </a:r>
                      <a:r>
                        <a:rPr lang="en-US" sz="1600" dirty="0" smtClean="0"/>
                        <a:t>. </a:t>
                      </a:r>
                      <a:r>
                        <a:rPr lang="en-US" sz="1600" dirty="0" smtClean="0"/>
                        <a:t>Ricardo Calderon</a:t>
                      </a:r>
                    </a:p>
                    <a:p>
                      <a:r>
                        <a:rPr lang="en-US" sz="1600" dirty="0" smtClean="0"/>
                        <a:t>DENR-Biodiversity</a:t>
                      </a:r>
                      <a:r>
                        <a:rPr lang="en-US" sz="1600" baseline="0" dirty="0" smtClean="0"/>
                        <a:t> Management Bureau</a:t>
                      </a:r>
                    </a:p>
                    <a:p>
                      <a:r>
                        <a:rPr lang="en-US" sz="1600" baseline="0" dirty="0" smtClean="0"/>
                        <a:t>Support: Ms. Luz </a:t>
                      </a:r>
                      <a:r>
                        <a:rPr lang="en-US" sz="1600" baseline="0" dirty="0" err="1" smtClean="0"/>
                        <a:t>Baskiñas</a:t>
                      </a:r>
                      <a:endParaRPr lang="en-US" sz="1600" dirty="0">
                        <a:solidFill>
                          <a:srgbClr val="1E4E79"/>
                        </a:solidFill>
                      </a:endParaRPr>
                    </a:p>
                  </a:txBody>
                  <a:tcPr/>
                </a:tc>
                <a:extLst>
                  <a:ext uri="{0D108BD9-81ED-4DB2-BD59-A6C34878D82A}">
                    <a16:rowId xmlns="" xmlns:a16="http://schemas.microsoft.com/office/drawing/2014/main" val="10001"/>
                  </a:ext>
                </a:extLst>
              </a:tr>
              <a:tr h="832048">
                <a:tc>
                  <a:txBody>
                    <a:bodyPr/>
                    <a:lstStyle/>
                    <a:p>
                      <a:r>
                        <a:rPr lang="en-US" sz="1600" b="1" dirty="0" smtClean="0"/>
                        <a:t>IRC</a:t>
                      </a:r>
                      <a:endParaRPr lang="en-US" sz="1600" b="1" dirty="0">
                        <a:solidFill>
                          <a:srgbClr val="1E4E79"/>
                        </a:solidFill>
                      </a:endParaRPr>
                    </a:p>
                  </a:txBody>
                  <a:tcPr/>
                </a:tc>
                <a:tc>
                  <a:txBody>
                    <a:bodyPr/>
                    <a:lstStyle/>
                    <a:p>
                      <a:r>
                        <a:rPr lang="en-US" sz="1600" dirty="0" err="1" smtClean="0"/>
                        <a:t>ASec</a:t>
                      </a:r>
                      <a:r>
                        <a:rPr lang="en-US" sz="1600" dirty="0" smtClean="0"/>
                        <a:t>. </a:t>
                      </a:r>
                      <a:r>
                        <a:rPr lang="en-US" sz="1600" dirty="0" smtClean="0"/>
                        <a:t>Ricardo Calderon</a:t>
                      </a:r>
                    </a:p>
                    <a:p>
                      <a:r>
                        <a:rPr lang="en-US" sz="1600" dirty="0" smtClean="0"/>
                        <a:t>DENR-Biodiversity</a:t>
                      </a:r>
                      <a:r>
                        <a:rPr lang="en-US" sz="1600" baseline="0" dirty="0" smtClean="0"/>
                        <a:t> Management Bureau</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aseline="0" dirty="0" smtClean="0"/>
                        <a:t>Support: </a:t>
                      </a:r>
                      <a:r>
                        <a:rPr lang="en-US" sz="1600" dirty="0" smtClean="0"/>
                        <a:t>Dir. Wilfredo</a:t>
                      </a:r>
                      <a:r>
                        <a:rPr lang="en-US" sz="1600" baseline="0" dirty="0" smtClean="0"/>
                        <a:t> </a:t>
                      </a:r>
                      <a:r>
                        <a:rPr lang="en-US" sz="1600" baseline="0" dirty="0" err="1" smtClean="0"/>
                        <a:t>Obien</a:t>
                      </a:r>
                      <a:endParaRPr lang="en-US" sz="1600" dirty="0" smtClean="0"/>
                    </a:p>
                  </a:txBody>
                  <a:tcPr/>
                </a:tc>
                <a:extLst>
                  <a:ext uri="{0D108BD9-81ED-4DB2-BD59-A6C34878D82A}">
                    <a16:rowId xmlns="" xmlns:a16="http://schemas.microsoft.com/office/drawing/2014/main" val="10002"/>
                  </a:ext>
                </a:extLst>
              </a:tr>
              <a:tr h="832048">
                <a:tc>
                  <a:txBody>
                    <a:bodyPr/>
                    <a:lstStyle/>
                    <a:p>
                      <a:r>
                        <a:rPr lang="en-US" sz="1600" b="1" dirty="0" smtClean="0"/>
                        <a:t>FRWG</a:t>
                      </a:r>
                      <a:endParaRPr lang="en-US" sz="1600" b="1" dirty="0">
                        <a:solidFill>
                          <a:srgbClr val="1E4E7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Dir. Wilfredo</a:t>
                      </a:r>
                      <a:r>
                        <a:rPr lang="en-US" sz="1600" baseline="0" dirty="0" smtClean="0"/>
                        <a:t> </a:t>
                      </a:r>
                      <a:r>
                        <a:rPr lang="en-US" sz="1600" baseline="0" dirty="0" err="1" smtClean="0"/>
                        <a:t>Obien</a:t>
                      </a: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DENR-</a:t>
                      </a:r>
                      <a:r>
                        <a:rPr lang="en-US" sz="1600" baseline="0" dirty="0" smtClean="0"/>
                        <a:t> Financial Management Service</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Support: Mr. Francis Castro</a:t>
                      </a:r>
                      <a:endParaRPr lang="en-US" sz="1600" dirty="0" smtClean="0">
                        <a:solidFill>
                          <a:srgbClr val="1E4E79"/>
                        </a:solidFill>
                      </a:endParaRPr>
                    </a:p>
                  </a:txBody>
                  <a:tcPr/>
                </a:tc>
                <a:extLst>
                  <a:ext uri="{0D108BD9-81ED-4DB2-BD59-A6C34878D82A}">
                    <a16:rowId xmlns="" xmlns:a16="http://schemas.microsoft.com/office/drawing/2014/main" val="10003"/>
                  </a:ext>
                </a:extLst>
              </a:tr>
              <a:tr h="832048">
                <a:tc>
                  <a:txBody>
                    <a:bodyPr/>
                    <a:lstStyle/>
                    <a:p>
                      <a:r>
                        <a:rPr lang="en-US" sz="1600" b="1" dirty="0" smtClean="0"/>
                        <a:t>LGN</a:t>
                      </a:r>
                      <a:endParaRPr lang="en-US" sz="1600" b="1" dirty="0">
                        <a:solidFill>
                          <a:srgbClr val="1E4E79"/>
                        </a:solidFill>
                      </a:endParaRPr>
                    </a:p>
                  </a:txBody>
                  <a:tcPr/>
                </a:tc>
                <a:tc>
                  <a:txBody>
                    <a:bodyPr/>
                    <a:lstStyle/>
                    <a:p>
                      <a:r>
                        <a:rPr lang="en-US" sz="1600" dirty="0" smtClean="0"/>
                        <a:t>Dir. Anna</a:t>
                      </a:r>
                      <a:r>
                        <a:rPr lang="en-US" sz="1600" baseline="0" dirty="0" smtClean="0"/>
                        <a:t> Liza F. </a:t>
                      </a:r>
                      <a:r>
                        <a:rPr lang="en-US" sz="1600" baseline="0" dirty="0" err="1" smtClean="0"/>
                        <a:t>Bonagua</a:t>
                      </a:r>
                      <a:endParaRPr lang="en-US" sz="1600" dirty="0" smtClean="0"/>
                    </a:p>
                    <a:p>
                      <a:r>
                        <a:rPr lang="en-US" sz="1600" dirty="0" smtClean="0"/>
                        <a:t>DILG-</a:t>
                      </a:r>
                      <a:r>
                        <a:rPr lang="en-US" sz="1600" baseline="0" dirty="0" smtClean="0"/>
                        <a:t> Bureau of Local Government Development</a:t>
                      </a:r>
                    </a:p>
                    <a:p>
                      <a:r>
                        <a:rPr lang="en-US" sz="1600" baseline="0" dirty="0" smtClean="0"/>
                        <a:t>Support: Ms. Jenifer </a:t>
                      </a:r>
                      <a:r>
                        <a:rPr lang="en-US" sz="1600" baseline="0" dirty="0" err="1" smtClean="0"/>
                        <a:t>Galorport</a:t>
                      </a:r>
                      <a:r>
                        <a:rPr lang="en-US" sz="1600" baseline="0" dirty="0" smtClean="0"/>
                        <a:t>/ Ms. Kristine Carmen </a:t>
                      </a:r>
                      <a:r>
                        <a:rPr lang="en-US" sz="1600" baseline="0" dirty="0" err="1" smtClean="0"/>
                        <a:t>Diones</a:t>
                      </a:r>
                      <a:endParaRPr lang="en-US" sz="1600" dirty="0">
                        <a:solidFill>
                          <a:srgbClr val="1E4E79"/>
                        </a:solidFill>
                      </a:endParaRPr>
                    </a:p>
                  </a:txBody>
                  <a:tcPr/>
                </a:tc>
                <a:extLst>
                  <a:ext uri="{0D108BD9-81ED-4DB2-BD59-A6C34878D82A}">
                    <a16:rowId xmlns="" xmlns:a16="http://schemas.microsoft.com/office/drawing/2014/main" val="10004"/>
                  </a:ext>
                </a:extLst>
              </a:tr>
              <a:tr h="832048">
                <a:tc>
                  <a:txBody>
                    <a:bodyPr/>
                    <a:lstStyle/>
                    <a:p>
                      <a:r>
                        <a:rPr lang="en-US" sz="1600" b="1" dirty="0" smtClean="0"/>
                        <a:t>SAG/UP</a:t>
                      </a:r>
                      <a:endParaRPr lang="en-US" sz="1600" b="1" dirty="0">
                        <a:solidFill>
                          <a:srgbClr val="1E4E7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Dr. Fernando </a:t>
                      </a:r>
                      <a:r>
                        <a:rPr lang="en-US" sz="1600" dirty="0" err="1" smtClean="0"/>
                        <a:t>Siringan</a:t>
                      </a: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UP – Marine Science</a:t>
                      </a:r>
                      <a:r>
                        <a:rPr lang="en-US" sz="1600" baseline="0" dirty="0" smtClean="0"/>
                        <a:t> Institute</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Support: Dr. </a:t>
                      </a:r>
                      <a:r>
                        <a:rPr lang="en-US" sz="1600" baseline="0" dirty="0" err="1" smtClean="0"/>
                        <a:t>Porfirio</a:t>
                      </a:r>
                      <a:r>
                        <a:rPr lang="en-US" sz="1600" baseline="0" dirty="0" smtClean="0"/>
                        <a:t> </a:t>
                      </a:r>
                      <a:r>
                        <a:rPr lang="en-US" sz="1600" baseline="0" dirty="0" err="1" smtClean="0"/>
                        <a:t>Aliño</a:t>
                      </a:r>
                      <a:r>
                        <a:rPr lang="en-US" sz="1600" baseline="0" dirty="0" smtClean="0"/>
                        <a:t>/ Mr. John Erick </a:t>
                      </a:r>
                      <a:r>
                        <a:rPr lang="en-US" sz="1600" baseline="0" dirty="0" err="1" smtClean="0"/>
                        <a:t>Avelino</a:t>
                      </a:r>
                      <a:endParaRPr lang="en-US" sz="1600" dirty="0" smtClean="0">
                        <a:solidFill>
                          <a:srgbClr val="1E4E79"/>
                        </a:solidFill>
                      </a:endParaRPr>
                    </a:p>
                  </a:txBody>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14113579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21;p4"/>
          <p:cNvPicPr preferRelativeResize="0"/>
          <p:nvPr/>
        </p:nvPicPr>
        <p:blipFill rotWithShape="1">
          <a:blip r:embed="rId3"/>
          <a:srcRect/>
          <a:stretch/>
        </p:blipFill>
        <p:spPr>
          <a:xfrm>
            <a:off x="0" y="67930"/>
            <a:ext cx="12192000" cy="6858000"/>
          </a:xfrm>
          <a:prstGeom prst="rect">
            <a:avLst/>
          </a:prstGeom>
          <a:noFill/>
          <a:ln>
            <a:noFill/>
          </a:ln>
        </p:spPr>
      </p:pic>
      <p:sp>
        <p:nvSpPr>
          <p:cNvPr id="7" name="Title 1"/>
          <p:cNvSpPr>
            <a:spLocks noGrp="1"/>
          </p:cNvSpPr>
          <p:nvPr>
            <p:ph type="title"/>
          </p:nvPr>
        </p:nvSpPr>
        <p:spPr>
          <a:xfrm>
            <a:off x="360828" y="221689"/>
            <a:ext cx="10515600" cy="1325563"/>
          </a:xfrm>
        </p:spPr>
        <p:txBody>
          <a:bodyPr>
            <a:normAutofit/>
          </a:bodyPr>
          <a:lstStyle/>
          <a:p>
            <a:r>
              <a:rPr lang="en-PH" sz="3600" b="1" dirty="0" smtClean="0">
                <a:solidFill>
                  <a:srgbClr val="474443"/>
                </a:solidFill>
                <a:latin typeface="Arial Black" panose="020B0A04020102020204" pitchFamily="34" charset="0"/>
                <a:ea typeface="Open Sans" panose="020B0606030504020204" pitchFamily="34" charset="0"/>
                <a:cs typeface="Open Sans" panose="020B0606030504020204" pitchFamily="34" charset="0"/>
              </a:rPr>
              <a:t>I. Governance </a:t>
            </a:r>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Working </a:t>
            </a:r>
            <a:r>
              <a:rPr lang="en-PH" sz="3600" b="1" dirty="0" smtClean="0">
                <a:solidFill>
                  <a:srgbClr val="474443"/>
                </a:solidFill>
                <a:latin typeface="Arial Black" panose="020B0A04020102020204" pitchFamily="34" charset="0"/>
                <a:ea typeface="Open Sans" panose="020B0606030504020204" pitchFamily="34" charset="0"/>
                <a:cs typeface="Open Sans" panose="020B0606030504020204" pitchFamily="34" charset="0"/>
              </a:rPr>
              <a:t>Group/ Cross Cutting Themes </a:t>
            </a:r>
            <a:r>
              <a:rPr lang="en-PH" sz="3600" b="1" dirty="0">
                <a:solidFill>
                  <a:srgbClr val="474443"/>
                </a:solidFill>
                <a:latin typeface="Arial Black" panose="020B0A04020102020204" pitchFamily="34" charset="0"/>
                <a:ea typeface="Open Sans" panose="020B0606030504020204" pitchFamily="34" charset="0"/>
                <a:cs typeface="Open Sans" panose="020B0606030504020204" pitchFamily="34" charset="0"/>
              </a:rPr>
              <a:t>Members / Agencies</a:t>
            </a:r>
          </a:p>
        </p:txBody>
      </p:sp>
      <p:graphicFrame>
        <p:nvGraphicFramePr>
          <p:cNvPr id="2" name="Table 1"/>
          <p:cNvGraphicFramePr>
            <a:graphicFrameLocks noGrp="1"/>
          </p:cNvGraphicFramePr>
          <p:nvPr>
            <p:extLst>
              <p:ext uri="{D42A27DB-BD31-4B8C-83A1-F6EECF244321}">
                <p14:modId xmlns:p14="http://schemas.microsoft.com/office/powerpoint/2010/main" val="765265844"/>
              </p:ext>
            </p:extLst>
          </p:nvPr>
        </p:nvGraphicFramePr>
        <p:xfrm>
          <a:off x="774700" y="1547249"/>
          <a:ext cx="10337800" cy="2264365"/>
        </p:xfrm>
        <a:graphic>
          <a:graphicData uri="http://schemas.openxmlformats.org/drawingml/2006/table">
            <a:tbl>
              <a:tblPr firstRow="1" bandRow="1">
                <a:tableStyleId>{93296810-A885-4BE3-A3E7-6D5BEEA58F35}</a:tableStyleId>
              </a:tblPr>
              <a:tblGrid>
                <a:gridCol w="3012494">
                  <a:extLst>
                    <a:ext uri="{9D8B030D-6E8A-4147-A177-3AD203B41FA5}">
                      <a16:colId xmlns="" xmlns:a16="http://schemas.microsoft.com/office/drawing/2014/main" val="20000"/>
                    </a:ext>
                  </a:extLst>
                </a:gridCol>
                <a:gridCol w="7325306">
                  <a:extLst>
                    <a:ext uri="{9D8B030D-6E8A-4147-A177-3AD203B41FA5}">
                      <a16:colId xmlns="" xmlns:a16="http://schemas.microsoft.com/office/drawing/2014/main" val="20001"/>
                    </a:ext>
                  </a:extLst>
                </a:gridCol>
              </a:tblGrid>
              <a:tr h="618445">
                <a:tc>
                  <a:txBody>
                    <a:bodyPr/>
                    <a:lstStyle/>
                    <a:p>
                      <a:r>
                        <a:rPr lang="en-US" sz="1600" dirty="0" smtClean="0"/>
                        <a:t>TWG</a:t>
                      </a:r>
                      <a:endParaRPr lang="en-US" sz="1600" dirty="0">
                        <a:solidFill>
                          <a:srgbClr val="1E4E79"/>
                        </a:solidFill>
                      </a:endParaRPr>
                    </a:p>
                  </a:txBody>
                  <a:tcPr/>
                </a:tc>
                <a:tc>
                  <a:txBody>
                    <a:bodyPr/>
                    <a:lstStyle/>
                    <a:p>
                      <a:r>
                        <a:rPr lang="en-US" sz="1600" dirty="0" smtClean="0"/>
                        <a:t>Focal</a:t>
                      </a:r>
                      <a:r>
                        <a:rPr lang="en-US" sz="1600" baseline="0" dirty="0" smtClean="0"/>
                        <a:t> Point</a:t>
                      </a:r>
                      <a:endParaRPr lang="en-US" sz="1600" dirty="0">
                        <a:solidFill>
                          <a:srgbClr val="1E4E79"/>
                        </a:solidFill>
                      </a:endParaRPr>
                    </a:p>
                  </a:txBody>
                  <a:tcPr/>
                </a:tc>
                <a:extLst>
                  <a:ext uri="{0D108BD9-81ED-4DB2-BD59-A6C34878D82A}">
                    <a16:rowId xmlns="" xmlns:a16="http://schemas.microsoft.com/office/drawing/2014/main" val="10000"/>
                  </a:ext>
                </a:extLst>
              </a:tr>
              <a:tr h="618445">
                <a:tc>
                  <a:txBody>
                    <a:bodyPr/>
                    <a:lstStyle/>
                    <a:p>
                      <a:r>
                        <a:rPr lang="en-US" sz="1600" b="1" dirty="0" smtClean="0"/>
                        <a:t>RBF</a:t>
                      </a:r>
                      <a:endParaRPr lang="en-US" sz="1600" b="1" dirty="0">
                        <a:solidFill>
                          <a:srgbClr val="1E4E79"/>
                        </a:solidFill>
                      </a:endParaRPr>
                    </a:p>
                  </a:txBody>
                  <a:tcPr/>
                </a:tc>
                <a:tc>
                  <a:txBody>
                    <a:bodyPr/>
                    <a:lstStyle/>
                    <a:p>
                      <a:r>
                        <a:rPr lang="en-US" sz="1600" dirty="0" err="1" smtClean="0"/>
                        <a:t>ASec</a:t>
                      </a:r>
                      <a:r>
                        <a:rPr lang="en-US" sz="1600" dirty="0" smtClean="0"/>
                        <a:t>. </a:t>
                      </a:r>
                      <a:r>
                        <a:rPr lang="en-US" sz="1600" dirty="0" smtClean="0"/>
                        <a:t>Ricardo Calderon</a:t>
                      </a:r>
                    </a:p>
                    <a:p>
                      <a:r>
                        <a:rPr lang="en-US" sz="1600" dirty="0" smtClean="0"/>
                        <a:t>DENR-Biodiversity</a:t>
                      </a:r>
                      <a:r>
                        <a:rPr lang="en-US" sz="1600" baseline="0" dirty="0" smtClean="0"/>
                        <a:t> Management Bureau</a:t>
                      </a:r>
                    </a:p>
                    <a:p>
                      <a:r>
                        <a:rPr lang="en-US" sz="1600" baseline="0" dirty="0" smtClean="0"/>
                        <a:t>Support: Ms. Luz </a:t>
                      </a:r>
                      <a:r>
                        <a:rPr lang="en-US" sz="1600" baseline="0" dirty="0" err="1" smtClean="0"/>
                        <a:t>Baskiñas</a:t>
                      </a:r>
                      <a:endParaRPr lang="en-US" sz="1600" dirty="0">
                        <a:solidFill>
                          <a:srgbClr val="1E4E79"/>
                        </a:solidFill>
                      </a:endParaRPr>
                    </a:p>
                  </a:txBody>
                  <a:tcPr/>
                </a:tc>
                <a:extLst>
                  <a:ext uri="{0D108BD9-81ED-4DB2-BD59-A6C34878D82A}">
                    <a16:rowId xmlns="" xmlns:a16="http://schemas.microsoft.com/office/drawing/2014/main" val="10001"/>
                  </a:ext>
                </a:extLst>
              </a:tr>
              <a:tr h="618445">
                <a:tc>
                  <a:txBody>
                    <a:bodyPr/>
                    <a:lstStyle/>
                    <a:p>
                      <a:r>
                        <a:rPr lang="en-US" sz="1600" b="1" dirty="0" smtClean="0"/>
                        <a:t>WLF</a:t>
                      </a:r>
                      <a:endParaRPr lang="en-US" sz="1600" b="1" dirty="0">
                        <a:solidFill>
                          <a:srgbClr val="1E4E79"/>
                        </a:solidFill>
                      </a:endParaRPr>
                    </a:p>
                  </a:txBody>
                  <a:tcPr/>
                </a:tc>
                <a:tc>
                  <a:txBody>
                    <a:bodyPr/>
                    <a:lstStyle/>
                    <a:p>
                      <a:r>
                        <a:rPr lang="en-US" sz="1600" dirty="0" err="1" smtClean="0"/>
                        <a:t>ASec</a:t>
                      </a:r>
                      <a:r>
                        <a:rPr lang="en-US" sz="1600" dirty="0" smtClean="0"/>
                        <a:t>. </a:t>
                      </a:r>
                      <a:r>
                        <a:rPr lang="en-US" sz="1600" dirty="0" smtClean="0"/>
                        <a:t>Ricardo Calderon</a:t>
                      </a:r>
                    </a:p>
                    <a:p>
                      <a:r>
                        <a:rPr lang="en-US" sz="1600" dirty="0" smtClean="0"/>
                        <a:t>DENR-Biodiversity</a:t>
                      </a:r>
                      <a:r>
                        <a:rPr lang="en-US" sz="1600" baseline="0" dirty="0" smtClean="0"/>
                        <a:t> Management Bureau</a:t>
                      </a:r>
                    </a:p>
                    <a:p>
                      <a:r>
                        <a:rPr lang="en-US" sz="1600" baseline="0" dirty="0" smtClean="0"/>
                        <a:t>Support: Reg. Dir. </a:t>
                      </a:r>
                      <a:r>
                        <a:rPr lang="en-US" sz="1600" baseline="0" dirty="0" err="1" smtClean="0"/>
                        <a:t>Remia</a:t>
                      </a:r>
                      <a:r>
                        <a:rPr lang="en-US" sz="1600" baseline="0" dirty="0" smtClean="0"/>
                        <a:t> </a:t>
                      </a:r>
                      <a:r>
                        <a:rPr lang="en-US" sz="1600" baseline="0" dirty="0" err="1" smtClean="0"/>
                        <a:t>Aparri</a:t>
                      </a:r>
                      <a:r>
                        <a:rPr lang="en-US" sz="1600" baseline="0" dirty="0" smtClean="0"/>
                        <a:t>/ Ms. Salome </a:t>
                      </a:r>
                      <a:r>
                        <a:rPr lang="en-US" sz="1600" baseline="0" dirty="0" err="1" smtClean="0"/>
                        <a:t>Bonnit</a:t>
                      </a:r>
                      <a:endParaRPr lang="en-US" sz="1600" baseline="0" dirty="0" smtClean="0">
                        <a:solidFill>
                          <a:srgbClr val="1E4E79"/>
                        </a:solidFill>
                      </a:endParaRPr>
                    </a:p>
                  </a:txBody>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8922741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p:cNvPicPr preferRelativeResize="0"/>
          <p:nvPr/>
        </p:nvPicPr>
        <p:blipFill rotWithShape="1">
          <a:blip r:embed="rId3"/>
          <a:srcRect/>
          <a:stretch/>
        </p:blipFill>
        <p:spPr>
          <a:xfrm>
            <a:off x="0" y="42530"/>
            <a:ext cx="12192000" cy="6858000"/>
          </a:xfrm>
          <a:prstGeom prst="rect">
            <a:avLst/>
          </a:prstGeom>
          <a:noFill/>
          <a:ln>
            <a:noFill/>
          </a:ln>
        </p:spPr>
      </p:pic>
      <p:sp>
        <p:nvSpPr>
          <p:cNvPr id="123" name="Google Shape;123;p4"/>
          <p:cNvSpPr txBox="1">
            <a:spLocks/>
          </p:cNvSpPr>
          <p:nvPr/>
        </p:nvSpPr>
        <p:spPr>
          <a:xfrm>
            <a:off x="605816" y="288327"/>
            <a:ext cx="10871951" cy="523220"/>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smtClean="0">
                <a:solidFill>
                  <a:srgbClr val="176186"/>
                </a:solidFill>
                <a:uFillTx/>
                <a:latin typeface="Belleza"/>
                <a:ea typeface="Belleza"/>
                <a:cs typeface="Belleza"/>
                <a:sym typeface="Belleza"/>
              </a:rPr>
              <a:t>II</a:t>
            </a:r>
            <a:r>
              <a:rPr lang="en-GB" sz="2800" b="1" dirty="0">
                <a:solidFill>
                  <a:srgbClr val="176186"/>
                </a:solidFill>
                <a:uFillTx/>
                <a:latin typeface="Belleza"/>
                <a:ea typeface="Belleza"/>
                <a:cs typeface="Belleza"/>
                <a:sym typeface="Belleza"/>
              </a:rPr>
              <a:t>. Progress/Accomplishments towards National Plan of Action</a:t>
            </a:r>
            <a:endParaRPr dirty="0">
              <a:uFillTx/>
            </a:endParaRPr>
          </a:p>
        </p:txBody>
      </p:sp>
      <p:sp>
        <p:nvSpPr>
          <p:cNvPr id="124" name="Google Shape;124;p4"/>
          <p:cNvSpPr txBox="1">
            <a:spLocks/>
          </p:cNvSpPr>
          <p:nvPr/>
        </p:nvSpPr>
        <p:spPr>
          <a:xfrm>
            <a:off x="930189" y="1099874"/>
            <a:ext cx="10235115" cy="4146528"/>
          </a:xfrm>
          <a:prstGeom prst="rect">
            <a:avLst/>
          </a:prstGeom>
          <a:noFill/>
          <a:ln>
            <a:noFill/>
          </a:ln>
        </p:spPr>
        <p:txBody>
          <a:bodyPr spcFirstLastPara="1" wrap="square" lIns="91425" tIns="45700" rIns="91425" bIns="45700" anchor="t" anchorCtr="0">
            <a:normAutofit/>
          </a:bodyPr>
          <a:lstStyle/>
          <a:p>
            <a:pPr marR="0" lvl="0" algn="ctr" rtl="0">
              <a:lnSpc>
                <a:spcPct val="100000"/>
              </a:lnSpc>
              <a:spcBef>
                <a:spcPts val="0"/>
              </a:spcBef>
              <a:spcAft>
                <a:spcPts val="0"/>
              </a:spcAft>
              <a:buClr>
                <a:srgbClr val="1E4E79"/>
              </a:buClr>
              <a:buSzPts val="2400"/>
            </a:pPr>
            <a:r>
              <a:rPr lang="en-GB" sz="2800" b="1" dirty="0">
                <a:solidFill>
                  <a:srgbClr val="1E4E79"/>
                </a:solidFill>
                <a:uFillTx/>
                <a:latin typeface="Belleza"/>
                <a:ea typeface="Belleza"/>
                <a:cs typeface="Belleza"/>
                <a:sym typeface="Belleza"/>
              </a:rPr>
              <a:t>CTI-CFF National Programs</a:t>
            </a:r>
          </a:p>
          <a:p>
            <a:pPr marL="514350" marR="0" lvl="0" indent="-514350" algn="ctr" rtl="0">
              <a:lnSpc>
                <a:spcPct val="100000"/>
              </a:lnSpc>
              <a:spcBef>
                <a:spcPts val="0"/>
              </a:spcBef>
              <a:spcAft>
                <a:spcPts val="0"/>
              </a:spcAft>
              <a:buClr>
                <a:srgbClr val="1E4E79"/>
              </a:buClr>
              <a:buSzPts val="2400"/>
              <a:buFont typeface="+mj-lt"/>
              <a:buAutoNum type="arabicPeriod"/>
            </a:pPr>
            <a:endParaRPr sz="2400" dirty="0">
              <a:uFillTx/>
              <a:latin typeface="Belleza"/>
            </a:endParaRPr>
          </a:p>
          <a:p>
            <a:pPr marL="457200" indent="-457200">
              <a:buClr>
                <a:srgbClr val="1E4E79"/>
              </a:buClr>
              <a:buSzPts val="2400"/>
              <a:buFont typeface="+mj-lt"/>
              <a:buAutoNum type="arabicPeriod"/>
            </a:pPr>
            <a:r>
              <a:rPr lang="en-GB" sz="2400" dirty="0" smtClean="0">
                <a:solidFill>
                  <a:srgbClr val="1E4E79"/>
                </a:solidFill>
                <a:uFillTx/>
                <a:latin typeface="Belleza"/>
                <a:ea typeface="Belleza"/>
                <a:cs typeface="Belleza"/>
                <a:sym typeface="Belleza"/>
              </a:rPr>
              <a:t>Preliminary preparation for the implementation of South </a:t>
            </a:r>
            <a:r>
              <a:rPr lang="en-GB" sz="2400" dirty="0">
                <a:solidFill>
                  <a:srgbClr val="1E4E79"/>
                </a:solidFill>
                <a:uFillTx/>
                <a:latin typeface="Belleza"/>
                <a:ea typeface="Belleza"/>
                <a:cs typeface="Belleza"/>
                <a:sym typeface="Belleza"/>
              </a:rPr>
              <a:t>China Sea Project/COBSEA </a:t>
            </a:r>
            <a:r>
              <a:rPr lang="en-GB" sz="2400" dirty="0" smtClean="0">
                <a:solidFill>
                  <a:srgbClr val="1E4E79"/>
                </a:solidFill>
                <a:uFillTx/>
                <a:latin typeface="Belleza"/>
                <a:ea typeface="Belleza"/>
                <a:cs typeface="Belleza"/>
                <a:sym typeface="Belleza"/>
              </a:rPr>
              <a:t>Project and </a:t>
            </a:r>
            <a:r>
              <a:rPr lang="en-GB" sz="2400" dirty="0" err="1" smtClean="0">
                <a:solidFill>
                  <a:srgbClr val="1E4E79"/>
                </a:solidFill>
                <a:latin typeface="Belleza"/>
                <a:ea typeface="Belleza"/>
                <a:cs typeface="Belleza"/>
                <a:sym typeface="Belleza"/>
              </a:rPr>
              <a:t>ProCoast</a:t>
            </a:r>
            <a:r>
              <a:rPr lang="en-GB" sz="2400" dirty="0" smtClean="0">
                <a:solidFill>
                  <a:srgbClr val="1E4E79"/>
                </a:solidFill>
                <a:latin typeface="Belleza"/>
                <a:ea typeface="Belleza"/>
                <a:cs typeface="Belleza"/>
                <a:sym typeface="Belleza"/>
              </a:rPr>
              <a:t> </a:t>
            </a:r>
            <a:r>
              <a:rPr lang="en-GB" sz="2400" dirty="0">
                <a:solidFill>
                  <a:srgbClr val="1E4E79"/>
                </a:solidFill>
                <a:latin typeface="Belleza"/>
                <a:ea typeface="Belleza"/>
                <a:cs typeface="Belleza"/>
                <a:sym typeface="Belleza"/>
              </a:rPr>
              <a:t>Project</a:t>
            </a:r>
            <a:endParaRPr lang="en-PH" sz="2400" dirty="0">
              <a:latin typeface="Belleza"/>
            </a:endParaRPr>
          </a:p>
          <a:p>
            <a:pPr marL="457200" marR="0" lvl="0" indent="-457200" algn="l" rtl="0">
              <a:lnSpc>
                <a:spcPct val="100000"/>
              </a:lnSpc>
              <a:spcBef>
                <a:spcPts val="0"/>
              </a:spcBef>
              <a:spcAft>
                <a:spcPts val="0"/>
              </a:spcAft>
              <a:buClr>
                <a:srgbClr val="1E4E79"/>
              </a:buClr>
              <a:buSzPts val="2400"/>
              <a:buFont typeface="+mj-lt"/>
              <a:buAutoNum type="arabicPeriod"/>
            </a:pPr>
            <a:r>
              <a:rPr lang="en-GB" sz="2400" dirty="0" smtClean="0">
                <a:solidFill>
                  <a:srgbClr val="1E4E79"/>
                </a:solidFill>
                <a:uFillTx/>
                <a:latin typeface="Belleza"/>
                <a:ea typeface="Belleza"/>
                <a:cs typeface="Belleza"/>
                <a:sym typeface="Belleza"/>
              </a:rPr>
              <a:t>Implementation </a:t>
            </a:r>
            <a:r>
              <a:rPr lang="en-GB" sz="2400" dirty="0">
                <a:solidFill>
                  <a:srgbClr val="1E4E79"/>
                </a:solidFill>
                <a:uFillTx/>
                <a:latin typeface="Belleza"/>
                <a:ea typeface="Belleza"/>
                <a:cs typeface="Belleza"/>
                <a:sym typeface="Belleza"/>
              </a:rPr>
              <a:t>of Coastal and Marine Ecosystem’s Management Program</a:t>
            </a:r>
            <a:endParaRPr sz="2400" dirty="0">
              <a:uFillTx/>
              <a:latin typeface="Belleza"/>
            </a:endParaRPr>
          </a:p>
          <a:p>
            <a:pPr marL="457200" marR="0" lvl="0" indent="-457200" algn="l" rtl="0">
              <a:lnSpc>
                <a:spcPct val="100000"/>
              </a:lnSpc>
              <a:spcBef>
                <a:spcPts val="0"/>
              </a:spcBef>
              <a:spcAft>
                <a:spcPts val="0"/>
              </a:spcAft>
              <a:buClr>
                <a:srgbClr val="1E4E79"/>
              </a:buClr>
              <a:buSzPts val="2400"/>
              <a:buFont typeface="+mj-lt"/>
              <a:buAutoNum type="arabicPeriod"/>
            </a:pPr>
            <a:r>
              <a:rPr lang="en-GB" sz="2400" dirty="0" smtClean="0">
                <a:solidFill>
                  <a:srgbClr val="1E4E79"/>
                </a:solidFill>
                <a:uFillTx/>
                <a:latin typeface="Belleza"/>
                <a:ea typeface="Belleza"/>
                <a:cs typeface="Belleza"/>
                <a:sym typeface="Belleza"/>
              </a:rPr>
              <a:t>Implementation of </a:t>
            </a:r>
            <a:r>
              <a:rPr lang="en-PH" sz="2400" dirty="0" err="1" smtClean="0">
                <a:solidFill>
                  <a:srgbClr val="1E4E79"/>
                </a:solidFill>
                <a:uFillTx/>
                <a:latin typeface="Belleza"/>
                <a:ea typeface="Belleza"/>
                <a:cs typeface="Belleza"/>
                <a:sym typeface="Belleza"/>
              </a:rPr>
              <a:t>SmartSeas</a:t>
            </a:r>
            <a:r>
              <a:rPr lang="en-PH" sz="2400" dirty="0" smtClean="0">
                <a:solidFill>
                  <a:srgbClr val="1E4E79"/>
                </a:solidFill>
                <a:uFillTx/>
                <a:latin typeface="Belleza"/>
                <a:ea typeface="Belleza"/>
                <a:cs typeface="Belleza"/>
                <a:sym typeface="Belleza"/>
              </a:rPr>
              <a:t> </a:t>
            </a:r>
            <a:r>
              <a:rPr lang="en-PH" sz="2400" dirty="0">
                <a:solidFill>
                  <a:srgbClr val="1E4E79"/>
                </a:solidFill>
                <a:uFillTx/>
                <a:latin typeface="Belleza"/>
                <a:ea typeface="Belleza"/>
                <a:cs typeface="Belleza"/>
                <a:sym typeface="Belleza"/>
              </a:rPr>
              <a:t>Project</a:t>
            </a:r>
          </a:p>
          <a:p>
            <a:pPr marL="457200" indent="-457200">
              <a:buClr>
                <a:srgbClr val="1E4E79"/>
              </a:buClr>
              <a:buSzPts val="2400"/>
              <a:buFont typeface="+mj-lt"/>
              <a:buAutoNum type="arabicPeriod"/>
            </a:pPr>
            <a:r>
              <a:rPr lang="en-GB" sz="2400" dirty="0">
                <a:solidFill>
                  <a:srgbClr val="1E4E79"/>
                </a:solidFill>
                <a:uFillTx/>
                <a:latin typeface="Belleza"/>
                <a:ea typeface="Belleza"/>
                <a:cs typeface="Belleza"/>
                <a:sym typeface="Belleza"/>
              </a:rPr>
              <a:t>Support in the Finalization of the Sulu-Sulawesi Seascape Sub-Regional EAFM Plan and Regional Strategic Action </a:t>
            </a:r>
            <a:r>
              <a:rPr lang="en-GB" sz="2400" dirty="0" smtClean="0">
                <a:solidFill>
                  <a:srgbClr val="1E4E79"/>
                </a:solidFill>
                <a:uFillTx/>
                <a:latin typeface="Belleza"/>
                <a:ea typeface="Belleza"/>
                <a:cs typeface="Belleza"/>
                <a:sym typeface="Belleza"/>
              </a:rPr>
              <a:t>Plan</a:t>
            </a:r>
          </a:p>
          <a:p>
            <a:pPr marL="457200" indent="-457200">
              <a:buClr>
                <a:srgbClr val="1E4E79"/>
              </a:buClr>
              <a:buSzPts val="2400"/>
              <a:buFont typeface="+mj-lt"/>
              <a:buAutoNum type="arabicPeriod"/>
            </a:pPr>
            <a:r>
              <a:rPr lang="en-GB" sz="2400" dirty="0" smtClean="0">
                <a:solidFill>
                  <a:srgbClr val="1E4E79"/>
                </a:solidFill>
                <a:latin typeface="Belleza"/>
                <a:ea typeface="Belleza"/>
                <a:cs typeface="Belleza"/>
                <a:sym typeface="Belleza"/>
              </a:rPr>
              <a:t>Hosted Technical Working Group  Meetings of Seascape, EAFM, and CCA.</a:t>
            </a:r>
            <a:endParaRPr lang="en-GB" sz="2400" dirty="0">
              <a:solidFill>
                <a:srgbClr val="1E4E79"/>
              </a:solidFill>
              <a:uFillTx/>
              <a:latin typeface="Belleza"/>
              <a:ea typeface="Belleza"/>
              <a:cs typeface="Belleza"/>
              <a:sym typeface="Belleza"/>
            </a:endParaRPr>
          </a:p>
          <a:p>
            <a:pPr>
              <a:buClr>
                <a:srgbClr val="1E4E79"/>
              </a:buClr>
              <a:buSzPts val="2400"/>
            </a:pPr>
            <a:endParaRPr lang="en-GB" sz="2400" dirty="0">
              <a:solidFill>
                <a:srgbClr val="1E4E79"/>
              </a:solidFill>
              <a:uFillTx/>
              <a:latin typeface="Belleza"/>
              <a:ea typeface="Belleza"/>
              <a:cs typeface="Belleza"/>
              <a:sym typeface="Belleza"/>
            </a:endParaRPr>
          </a:p>
          <a:p>
            <a:pPr marL="457200" indent="-457200">
              <a:buClr>
                <a:srgbClr val="1E4E79"/>
              </a:buClr>
              <a:buSzPts val="2400"/>
              <a:buFont typeface="+mj-lt"/>
              <a:buAutoNum type="arabicPeriod"/>
            </a:pPr>
            <a:endParaRPr lang="en-GB" sz="2400" dirty="0">
              <a:solidFill>
                <a:srgbClr val="1E4E79"/>
              </a:solidFill>
              <a:uFillTx/>
              <a:latin typeface="Belleza"/>
              <a:ea typeface="Belleza"/>
              <a:cs typeface="Belleza"/>
              <a:sym typeface="Belleza"/>
            </a:endParaRPr>
          </a:p>
          <a:p>
            <a:pPr marL="514350" marR="0" lvl="0" indent="-514350" algn="l" rtl="0">
              <a:lnSpc>
                <a:spcPct val="100000"/>
              </a:lnSpc>
              <a:spcBef>
                <a:spcPts val="0"/>
              </a:spcBef>
              <a:spcAft>
                <a:spcPts val="0"/>
              </a:spcAft>
              <a:buClr>
                <a:srgbClr val="1E4E79"/>
              </a:buClr>
              <a:buSzPts val="2400"/>
              <a:buFont typeface="+mj-lt"/>
              <a:buAutoNum type="arabicPeriod"/>
            </a:pPr>
            <a:endParaRPr sz="2400" dirty="0">
              <a:uFillTx/>
              <a:latin typeface="Belleza"/>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p:cNvPicPr preferRelativeResize="0"/>
          <p:nvPr/>
        </p:nvPicPr>
        <p:blipFill rotWithShape="1">
          <a:blip r:embed="rId4"/>
          <a:srcRect/>
          <a:stretch/>
        </p:blipFill>
        <p:spPr>
          <a:xfrm>
            <a:off x="0" y="0"/>
            <a:ext cx="12192000" cy="6858000"/>
          </a:xfrm>
          <a:prstGeom prst="rect">
            <a:avLst/>
          </a:prstGeom>
          <a:noFill/>
          <a:ln>
            <a:noFill/>
          </a:ln>
        </p:spPr>
      </p:pic>
      <p:sp>
        <p:nvSpPr>
          <p:cNvPr id="122" name="Google Shape;122;p4"/>
          <p:cNvSpPr txBox="1">
            <a:spLocks noGrp="1"/>
          </p:cNvSpPr>
          <p:nvPr>
            <p:ph type="body" idx="1"/>
          </p:nvPr>
        </p:nvSpPr>
        <p:spPr>
          <a:xfrm>
            <a:off x="783991" y="928445"/>
            <a:ext cx="10515600" cy="596940"/>
          </a:xfrm>
          <a:prstGeom prst="rect">
            <a:avLst/>
          </a:prstGeom>
          <a:noFill/>
          <a:ln>
            <a:noFill/>
          </a:ln>
        </p:spPr>
        <p:txBody>
          <a:bodyPr spcFirstLastPara="1" wrap="square" lIns="91425" tIns="45700" rIns="91425" bIns="45700" anchor="t" anchorCtr="0">
            <a:normAutofit/>
          </a:bodyPr>
          <a:lstStyle/>
          <a:p>
            <a:pPr marL="514350" marR="0" lvl="0" indent="-514350" algn="ctr" rtl="0">
              <a:lnSpc>
                <a:spcPct val="100000"/>
              </a:lnSpc>
              <a:spcBef>
                <a:spcPts val="0"/>
              </a:spcBef>
              <a:spcAft>
                <a:spcPts val="0"/>
              </a:spcAft>
              <a:buClr>
                <a:srgbClr val="548135"/>
              </a:buClr>
              <a:buSzPts val="2800"/>
              <a:buFont typeface="Calibri"/>
              <a:buNone/>
            </a:pPr>
            <a:r>
              <a:rPr lang="en-GB" b="1" u="sng" dirty="0">
                <a:solidFill>
                  <a:srgbClr val="548135"/>
                </a:solidFill>
                <a:uFillTx/>
              </a:rPr>
              <a:t>SEASCAPES</a:t>
            </a:r>
            <a:endParaRPr dirty="0">
              <a:uFillTx/>
            </a:endParaRPr>
          </a:p>
        </p:txBody>
      </p:sp>
      <p:sp>
        <p:nvSpPr>
          <p:cNvPr id="123" name="Google Shape;123;p4"/>
          <p:cNvSpPr txBox="1">
            <a:spLocks/>
          </p:cNvSpPr>
          <p:nvPr/>
        </p:nvSpPr>
        <p:spPr>
          <a:xfrm>
            <a:off x="605816" y="288327"/>
            <a:ext cx="10871951" cy="523220"/>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smtClean="0">
                <a:solidFill>
                  <a:srgbClr val="176186"/>
                </a:solidFill>
                <a:uFillTx/>
                <a:latin typeface="Belleza"/>
                <a:ea typeface="Belleza"/>
                <a:cs typeface="Belleza"/>
                <a:sym typeface="Belleza"/>
              </a:rPr>
              <a:t>III. </a:t>
            </a:r>
            <a:r>
              <a:rPr lang="en-GB" sz="2800" b="1" dirty="0">
                <a:solidFill>
                  <a:srgbClr val="176186"/>
                </a:solidFill>
                <a:uFillTx/>
                <a:latin typeface="Belleza"/>
                <a:ea typeface="Belleza"/>
                <a:cs typeface="Belleza"/>
                <a:sym typeface="Belleza"/>
              </a:rPr>
              <a:t>Progress/Accomplishments towards National Plan of Action</a:t>
            </a:r>
            <a:endParaRPr dirty="0">
              <a:uFillTx/>
            </a:endParaRPr>
          </a:p>
        </p:txBody>
      </p:sp>
      <p:sp>
        <p:nvSpPr>
          <p:cNvPr id="125" name="Google Shape;125;p4"/>
          <p:cNvSpPr txBox="1">
            <a:spLocks/>
          </p:cNvSpPr>
          <p:nvPr/>
        </p:nvSpPr>
        <p:spPr>
          <a:xfrm>
            <a:off x="355600" y="2220210"/>
            <a:ext cx="7340600" cy="3582658"/>
          </a:xfrm>
          <a:prstGeom prst="rect">
            <a:avLst/>
          </a:prstGeom>
          <a:noFill/>
          <a:ln>
            <a:noFill/>
          </a:ln>
        </p:spPr>
        <p:txBody>
          <a:bodyPr spcFirstLastPara="1" wrap="square" lIns="91425" tIns="45700" rIns="91425" bIns="45700" anchor="t" anchorCtr="0">
            <a:noAutofit/>
          </a:bodyPr>
          <a:lstStyle/>
          <a:p>
            <a:pPr marL="514350" marR="0" lvl="0" indent="-514350" algn="l" rtl="0">
              <a:lnSpc>
                <a:spcPct val="100000"/>
              </a:lnSpc>
              <a:spcBef>
                <a:spcPts val="0"/>
              </a:spcBef>
              <a:spcAft>
                <a:spcPts val="0"/>
              </a:spcAft>
              <a:buClr>
                <a:srgbClr val="1E4E79"/>
              </a:buClr>
              <a:buSzPts val="2400"/>
              <a:buFont typeface="+mj-lt"/>
              <a:buAutoNum type="arabicPeriod"/>
            </a:pPr>
            <a:r>
              <a:rPr lang="en-GB" sz="2200" dirty="0" smtClean="0">
                <a:solidFill>
                  <a:srgbClr val="1E4E79"/>
                </a:solidFill>
                <a:uFillTx/>
                <a:latin typeface="Belleza"/>
                <a:ea typeface="Belleza"/>
                <a:cs typeface="Belleza"/>
                <a:sym typeface="Belleza"/>
              </a:rPr>
              <a:t>Implementation </a:t>
            </a:r>
            <a:r>
              <a:rPr lang="en-GB" sz="2200" dirty="0">
                <a:solidFill>
                  <a:srgbClr val="1E4E79"/>
                </a:solidFill>
                <a:uFillTx/>
                <a:latin typeface="Belleza"/>
                <a:ea typeface="Belleza"/>
                <a:cs typeface="Belleza"/>
                <a:sym typeface="Belleza"/>
              </a:rPr>
              <a:t>of </a:t>
            </a:r>
            <a:r>
              <a:rPr lang="en-GB" sz="2200" dirty="0" smtClean="0">
                <a:solidFill>
                  <a:srgbClr val="1E4E79"/>
                </a:solidFill>
                <a:latin typeface="Belleza"/>
                <a:ea typeface="Belleza"/>
                <a:cs typeface="Belleza"/>
                <a:sym typeface="Belleza"/>
              </a:rPr>
              <a:t>expanded</a:t>
            </a:r>
            <a:r>
              <a:rPr lang="en-GB" sz="2200" dirty="0" smtClean="0">
                <a:solidFill>
                  <a:srgbClr val="1E4E79"/>
                </a:solidFill>
                <a:uFillTx/>
                <a:latin typeface="Belleza"/>
                <a:ea typeface="Belleza"/>
                <a:cs typeface="Belleza"/>
                <a:sym typeface="Belleza"/>
              </a:rPr>
              <a:t>-National </a:t>
            </a:r>
            <a:r>
              <a:rPr lang="en-GB" sz="2200" dirty="0">
                <a:solidFill>
                  <a:srgbClr val="1E4E79"/>
                </a:solidFill>
                <a:uFillTx/>
                <a:latin typeface="Belleza"/>
                <a:ea typeface="Belleza"/>
                <a:cs typeface="Belleza"/>
                <a:sym typeface="Belleza"/>
              </a:rPr>
              <a:t>Integrated Protected Area System (e-NIPAS) with Implementing Rules and Regulations and Budget Allocation</a:t>
            </a:r>
          </a:p>
          <a:p>
            <a:pPr marL="514350" marR="0" lvl="0" indent="-514350" algn="l" rtl="0">
              <a:lnSpc>
                <a:spcPct val="100000"/>
              </a:lnSpc>
              <a:spcBef>
                <a:spcPts val="0"/>
              </a:spcBef>
              <a:spcAft>
                <a:spcPts val="0"/>
              </a:spcAft>
              <a:buClr>
                <a:srgbClr val="1E4E79"/>
              </a:buClr>
              <a:buSzPts val="2400"/>
              <a:buFont typeface="+mj-lt"/>
              <a:buAutoNum type="arabicPeriod"/>
            </a:pPr>
            <a:r>
              <a:rPr lang="en-GB" sz="2200" dirty="0">
                <a:solidFill>
                  <a:srgbClr val="1E4E79"/>
                </a:solidFill>
                <a:uFillTx/>
                <a:latin typeface="Belleza"/>
                <a:ea typeface="Belleza"/>
                <a:cs typeface="Belleza"/>
                <a:sym typeface="Belleza"/>
              </a:rPr>
              <a:t>Conducted Experts Forum </a:t>
            </a:r>
            <a:r>
              <a:rPr lang="en-PH" sz="2200" dirty="0">
                <a:solidFill>
                  <a:srgbClr val="1E4E79"/>
                </a:solidFill>
                <a:uFillTx/>
                <a:latin typeface="Belleza"/>
                <a:ea typeface="Belleza"/>
                <a:cs typeface="Belleza"/>
                <a:sym typeface="Belleza"/>
              </a:rPr>
              <a:t>and </a:t>
            </a:r>
            <a:r>
              <a:rPr lang="en-GB" sz="2200" dirty="0">
                <a:solidFill>
                  <a:srgbClr val="1E4E79"/>
                </a:solidFill>
                <a:uFillTx/>
                <a:latin typeface="Belleza"/>
                <a:ea typeface="Belleza"/>
                <a:cs typeface="Belleza"/>
                <a:sym typeface="Belleza"/>
              </a:rPr>
              <a:t>Marine Research for West Philippine Sea</a:t>
            </a:r>
            <a:endParaRPr sz="2200" dirty="0">
              <a:uFillTx/>
            </a:endParaRPr>
          </a:p>
          <a:p>
            <a:pPr marL="514350" marR="0" lvl="0" indent="-514350" algn="l" rtl="0">
              <a:lnSpc>
                <a:spcPct val="100000"/>
              </a:lnSpc>
              <a:spcBef>
                <a:spcPts val="0"/>
              </a:spcBef>
              <a:spcAft>
                <a:spcPts val="0"/>
              </a:spcAft>
              <a:buClr>
                <a:srgbClr val="1E4E79"/>
              </a:buClr>
              <a:buSzPts val="2400"/>
              <a:buFont typeface="+mj-lt"/>
              <a:buAutoNum type="arabicPeriod"/>
            </a:pPr>
            <a:r>
              <a:rPr lang="en-GB" sz="2200" dirty="0">
                <a:solidFill>
                  <a:srgbClr val="1E4E79"/>
                </a:solidFill>
                <a:uFillTx/>
                <a:latin typeface="Belleza"/>
                <a:ea typeface="Belleza"/>
                <a:cs typeface="Belleza"/>
                <a:sym typeface="Belleza"/>
              </a:rPr>
              <a:t>Development of Philippine Rise Management Plan</a:t>
            </a:r>
            <a:endParaRPr sz="2200" dirty="0">
              <a:uFillTx/>
            </a:endParaRPr>
          </a:p>
          <a:p>
            <a:pPr marL="514350" marR="0" lvl="0" indent="-514350" algn="l" rtl="0">
              <a:lnSpc>
                <a:spcPct val="100000"/>
              </a:lnSpc>
              <a:spcBef>
                <a:spcPts val="0"/>
              </a:spcBef>
              <a:spcAft>
                <a:spcPts val="0"/>
              </a:spcAft>
              <a:buClr>
                <a:srgbClr val="1E4E79"/>
              </a:buClr>
              <a:buSzPts val="2400"/>
              <a:buFont typeface="+mj-lt"/>
              <a:buAutoNum type="arabicPeriod"/>
            </a:pPr>
            <a:r>
              <a:rPr lang="en-GB" sz="2200" dirty="0">
                <a:solidFill>
                  <a:srgbClr val="1E4E79"/>
                </a:solidFill>
                <a:uFillTx/>
                <a:latin typeface="Belleza"/>
                <a:ea typeface="Belleza"/>
                <a:cs typeface="Belleza"/>
                <a:sym typeface="Belleza"/>
              </a:rPr>
              <a:t>Mainstreaming of Sulu-Sulawesi Seascape activities</a:t>
            </a:r>
          </a:p>
          <a:p>
            <a:pPr marL="514350" indent="-514350">
              <a:buClr>
                <a:srgbClr val="1E4E79"/>
              </a:buClr>
              <a:buSzPts val="2400"/>
              <a:buFont typeface="+mj-lt"/>
              <a:buAutoNum type="arabicPeriod"/>
            </a:pPr>
            <a:r>
              <a:rPr lang="en-GB" sz="2200" dirty="0">
                <a:solidFill>
                  <a:srgbClr val="1E4E79"/>
                </a:solidFill>
                <a:uFillTx/>
                <a:latin typeface="Belleza"/>
                <a:ea typeface="Belleza"/>
                <a:cs typeface="Belleza"/>
                <a:sym typeface="Belleza"/>
              </a:rPr>
              <a:t>Conducted National Marine Summit on October 29-30, </a:t>
            </a:r>
            <a:r>
              <a:rPr lang="en-GB" sz="2200" dirty="0" smtClean="0">
                <a:solidFill>
                  <a:srgbClr val="1E4E79"/>
                </a:solidFill>
                <a:uFillTx/>
                <a:latin typeface="Belleza"/>
                <a:ea typeface="Belleza"/>
                <a:cs typeface="Belleza"/>
                <a:sym typeface="Belleza"/>
              </a:rPr>
              <a:t>2019</a:t>
            </a:r>
          </a:p>
          <a:p>
            <a:pPr marL="514350" indent="-514350">
              <a:buClr>
                <a:srgbClr val="1E4E79"/>
              </a:buClr>
              <a:buSzPts val="2400"/>
              <a:buFont typeface="+mj-lt"/>
              <a:buAutoNum type="arabicPeriod" startAt="6"/>
            </a:pPr>
            <a:r>
              <a:rPr lang="en-US" sz="2200" dirty="0">
                <a:solidFill>
                  <a:srgbClr val="1E4E79"/>
                </a:solidFill>
                <a:latin typeface="Belleza" pitchFamily="2" charset="0"/>
              </a:rPr>
              <a:t>Ongoing implementation of the UNEP-SEAFDEC </a:t>
            </a:r>
            <a:r>
              <a:rPr lang="en-US" sz="2200" dirty="0" err="1">
                <a:solidFill>
                  <a:srgbClr val="1E4E79"/>
                </a:solidFill>
                <a:latin typeface="Belleza" pitchFamily="2" charset="0"/>
              </a:rPr>
              <a:t>Refugia</a:t>
            </a:r>
            <a:r>
              <a:rPr lang="en-US" sz="2200" dirty="0">
                <a:solidFill>
                  <a:srgbClr val="1E4E79"/>
                </a:solidFill>
                <a:latin typeface="Belleza" pitchFamily="2" charset="0"/>
              </a:rPr>
              <a:t> and WPEA Projects</a:t>
            </a:r>
          </a:p>
          <a:p>
            <a:pPr marL="514350" indent="-514350">
              <a:buClr>
                <a:srgbClr val="1E4E79"/>
              </a:buClr>
              <a:buSzPts val="2400"/>
              <a:buFont typeface="+mj-lt"/>
              <a:buAutoNum type="arabicPeriod" startAt="6"/>
            </a:pPr>
            <a:r>
              <a:rPr lang="en-US" sz="2200" dirty="0">
                <a:solidFill>
                  <a:srgbClr val="1E4E79"/>
                </a:solidFill>
                <a:latin typeface="Belleza" pitchFamily="2" charset="0"/>
              </a:rPr>
              <a:t>Passage of </a:t>
            </a:r>
            <a:r>
              <a:rPr lang="en-US" sz="2200" dirty="0" err="1">
                <a:solidFill>
                  <a:srgbClr val="1E4E79"/>
                </a:solidFill>
                <a:latin typeface="Belleza" pitchFamily="2" charset="0"/>
              </a:rPr>
              <a:t>Bangsamoro</a:t>
            </a:r>
            <a:r>
              <a:rPr lang="en-US" sz="2200" dirty="0">
                <a:solidFill>
                  <a:srgbClr val="1E4E79"/>
                </a:solidFill>
                <a:latin typeface="Belleza" pitchFamily="2" charset="0"/>
              </a:rPr>
              <a:t> Law</a:t>
            </a:r>
            <a:endParaRPr lang="en-US" sz="2200" dirty="0"/>
          </a:p>
          <a:p>
            <a:pPr>
              <a:buClr>
                <a:srgbClr val="1E4E79"/>
              </a:buClr>
              <a:buSzPts val="2400"/>
            </a:pPr>
            <a:endParaRPr lang="en-GB" sz="2200" dirty="0">
              <a:solidFill>
                <a:srgbClr val="1E4E79"/>
              </a:solidFill>
              <a:uFillTx/>
              <a:latin typeface="Belleza"/>
              <a:ea typeface="Belleza"/>
              <a:cs typeface="Belleza"/>
              <a:sym typeface="Belleza"/>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05792921"/>
              </p:ext>
            </p:extLst>
          </p:nvPr>
        </p:nvGraphicFramePr>
        <p:xfrm>
          <a:off x="7696200" y="877033"/>
          <a:ext cx="4340387" cy="3039792"/>
        </p:xfrm>
        <a:graphic>
          <a:graphicData uri="http://schemas.openxmlformats.org/presentationml/2006/ole">
            <mc:AlternateContent xmlns:mc="http://schemas.openxmlformats.org/markup-compatibility/2006">
              <mc:Choice xmlns:v="urn:schemas-microsoft-com:vml" Requires="v">
                <p:oleObj spid="_x0000_s3101" name="Presentation" r:id="rId6" imgW="6091564" imgH="3426125" progId="PowerPoint.Show.12">
                  <p:embed/>
                </p:oleObj>
              </mc:Choice>
              <mc:Fallback>
                <p:oleObj name="Presentation" r:id="rId6" imgW="6091564" imgH="3426125" progId="PowerPoint.Show.12">
                  <p:embed/>
                  <p:pic>
                    <p:nvPicPr>
                      <p:cNvPr id="0" name="Object 1"/>
                      <p:cNvPicPr>
                        <a:picLocks noChangeAspect="1" noChangeArrowheads="1"/>
                      </p:cNvPicPr>
                      <p:nvPr/>
                    </p:nvPicPr>
                    <p:blipFill>
                      <a:blip r:embed="rId7"/>
                      <a:srcRect/>
                      <a:stretch>
                        <a:fillRect/>
                      </a:stretch>
                    </p:blipFill>
                    <p:spPr bwMode="auto">
                      <a:xfrm>
                        <a:off x="7696200" y="877033"/>
                        <a:ext cx="4340387" cy="3039792"/>
                      </a:xfrm>
                      <a:prstGeom prst="rect">
                        <a:avLst/>
                      </a:prstGeom>
                      <a:noFill/>
                      <a:ln>
                        <a:noFill/>
                      </a:ln>
                      <a:extLst/>
                    </p:spPr>
                  </p:pic>
                </p:oleObj>
              </mc:Fallback>
            </mc:AlternateContent>
          </a:graphicData>
        </a:graphic>
      </p:graphicFrame>
      <p:sp>
        <p:nvSpPr>
          <p:cNvPr id="4" name="Rectangle 3"/>
          <p:cNvSpPr/>
          <p:nvPr/>
        </p:nvSpPr>
        <p:spPr>
          <a:xfrm>
            <a:off x="605816" y="1389213"/>
            <a:ext cx="6892264" cy="677108"/>
          </a:xfrm>
          <a:prstGeom prst="rect">
            <a:avLst/>
          </a:prstGeom>
        </p:spPr>
        <p:txBody>
          <a:bodyPr wrap="square">
            <a:spAutoFit/>
          </a:bodyPr>
          <a:lstStyle/>
          <a:p>
            <a:pPr lvl="0" algn="ctr">
              <a:buClr>
                <a:srgbClr val="1E4E79"/>
              </a:buClr>
              <a:buSzPts val="2400"/>
            </a:pPr>
            <a:r>
              <a:rPr lang="en-US" sz="2000" b="1" dirty="0" smtClean="0">
                <a:solidFill>
                  <a:srgbClr val="1E4E79"/>
                </a:solidFill>
                <a:latin typeface="Belleza"/>
                <a:ea typeface="Belleza"/>
                <a:cs typeface="Belleza"/>
                <a:sym typeface="Belleza"/>
              </a:rPr>
              <a:t>Programs/projects/activities related to CTI-CFF goals </a:t>
            </a:r>
            <a:r>
              <a:rPr lang="en-US" sz="1800" b="1" i="1" dirty="0" smtClean="0">
                <a:solidFill>
                  <a:srgbClr val="1E4E79"/>
                </a:solidFill>
                <a:latin typeface="Belleza"/>
                <a:ea typeface="Belleza"/>
                <a:cs typeface="Belleza"/>
                <a:sym typeface="Belleza"/>
              </a:rPr>
              <a:t>(but not directly budgeted under CTI-CFF programs)</a:t>
            </a:r>
            <a:endParaRPr lang="en-US" sz="1800" dirty="0"/>
          </a:p>
        </p:txBody>
      </p:sp>
      <p:pic>
        <p:nvPicPr>
          <p:cNvPr id="3082" name="Picture 10" descr="https://lh5.googleusercontent.com/XUyMsZNfsR8Qz_J06pMP2LhJrSt0TD4GdD3LaoZyjYeJl_ohLSpHdtc1l-OLKnE-qxUJhxk0qwQ8Okr_ahUMr8UPZOgarFf1wAjutKxfHi2oFzJ3EWK2sso5zxO0TsZ9zfl57kmFGZ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200" y="3899949"/>
            <a:ext cx="4328160" cy="2883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uFillTx/>
            </a:endParaRPr>
          </a:p>
        </p:txBody>
      </p:sp>
      <p:sp>
        <p:nvSpPr>
          <p:cNvPr id="131" name="Google Shape;13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uFillTx/>
            </a:endParaRPr>
          </a:p>
        </p:txBody>
      </p:sp>
      <p:pic>
        <p:nvPicPr>
          <p:cNvPr id="132" name="Google Shape;132;p5"/>
          <p:cNvPicPr preferRelativeResize="0"/>
          <p:nvPr/>
        </p:nvPicPr>
        <p:blipFill rotWithShape="1">
          <a:blip r:embed="rId3"/>
          <a:srcRect/>
          <a:stretch/>
        </p:blipFill>
        <p:spPr>
          <a:xfrm>
            <a:off x="0" y="-42475"/>
            <a:ext cx="12192000" cy="6858000"/>
          </a:xfrm>
          <a:prstGeom prst="rect">
            <a:avLst/>
          </a:prstGeom>
          <a:noFill/>
          <a:ln>
            <a:noFill/>
          </a:ln>
        </p:spPr>
      </p:pic>
      <p:sp>
        <p:nvSpPr>
          <p:cNvPr id="133" name="Google Shape;133;p5"/>
          <p:cNvSpPr txBox="1">
            <a:spLocks/>
          </p:cNvSpPr>
          <p:nvPr/>
        </p:nvSpPr>
        <p:spPr>
          <a:xfrm>
            <a:off x="5478068" y="6142623"/>
            <a:ext cx="5658506"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rgbClr val="176186"/>
                </a:solidFill>
                <a:uFillTx/>
                <a:latin typeface="Belleza"/>
                <a:ea typeface="Belleza"/>
                <a:cs typeface="Belleza"/>
                <a:sym typeface="Belleza"/>
              </a:rPr>
              <a:t>Progress/Accomplishments towards National Plan of Action</a:t>
            </a:r>
            <a:endParaRPr>
              <a:uFillTx/>
            </a:endParaRPr>
          </a:p>
        </p:txBody>
      </p:sp>
      <p:sp>
        <p:nvSpPr>
          <p:cNvPr id="134" name="Google Shape;134;p5"/>
          <p:cNvSpPr txBox="1">
            <a:spLocks/>
          </p:cNvSpPr>
          <p:nvPr/>
        </p:nvSpPr>
        <p:spPr>
          <a:xfrm>
            <a:off x="826325" y="369566"/>
            <a:ext cx="10515600" cy="596940"/>
          </a:xfrm>
          <a:prstGeom prst="rect">
            <a:avLst/>
          </a:prstGeom>
          <a:noFill/>
          <a:ln>
            <a:noFill/>
          </a:ln>
        </p:spPr>
        <p:txBody>
          <a:bodyPr spcFirstLastPara="1" wrap="square" lIns="91425" tIns="45700" rIns="91425" bIns="45700" anchor="t" anchorCtr="0">
            <a:normAutofit/>
          </a:bodyPr>
          <a:lstStyle/>
          <a:p>
            <a:pPr marL="514350" marR="0" lvl="0" indent="-514350" algn="ctr" rtl="0">
              <a:lnSpc>
                <a:spcPct val="100000"/>
              </a:lnSpc>
              <a:spcBef>
                <a:spcPts val="0"/>
              </a:spcBef>
              <a:spcAft>
                <a:spcPts val="0"/>
              </a:spcAft>
              <a:buClr>
                <a:srgbClr val="548135"/>
              </a:buClr>
              <a:buSzPts val="2800"/>
              <a:buFont typeface="Arial"/>
              <a:buNone/>
            </a:pPr>
            <a:r>
              <a:rPr lang="en-GB" sz="2800" b="1" u="sng">
                <a:solidFill>
                  <a:srgbClr val="548135"/>
                </a:solidFill>
                <a:uFillTx/>
                <a:latin typeface="Calibri"/>
                <a:ea typeface="Calibri"/>
                <a:cs typeface="Calibri"/>
                <a:sym typeface="Calibri"/>
              </a:rPr>
              <a:t>EAFM </a:t>
            </a:r>
            <a:endParaRPr>
              <a:uFillTx/>
            </a:endParaRPr>
          </a:p>
        </p:txBody>
      </p:sp>
      <p:sp>
        <p:nvSpPr>
          <p:cNvPr id="136" name="Google Shape;136;p5"/>
          <p:cNvSpPr txBox="1">
            <a:spLocks/>
          </p:cNvSpPr>
          <p:nvPr/>
        </p:nvSpPr>
        <p:spPr>
          <a:xfrm>
            <a:off x="1097280" y="976949"/>
            <a:ext cx="7448371" cy="5165673"/>
          </a:xfrm>
          <a:prstGeom prst="rect">
            <a:avLst/>
          </a:prstGeom>
          <a:noFill/>
          <a:ln>
            <a:noFill/>
          </a:ln>
        </p:spPr>
        <p:txBody>
          <a:bodyPr spcFirstLastPara="1" wrap="square" lIns="90000" tIns="45700" rIns="91425" bIns="45700" anchor="t" anchorCtr="0">
            <a:normAutofit lnSpcReduction="10000"/>
          </a:bodyPr>
          <a:lstStyle/>
          <a:p>
            <a:pPr marR="0" lvl="0" algn="ctr" rtl="0">
              <a:lnSpc>
                <a:spcPct val="100000"/>
              </a:lnSpc>
              <a:spcBef>
                <a:spcPts val="0"/>
              </a:spcBef>
              <a:spcAft>
                <a:spcPts val="0"/>
              </a:spcAft>
              <a:buClr>
                <a:srgbClr val="1E4E79"/>
              </a:buClr>
              <a:buSzPts val="2400"/>
            </a:pPr>
            <a:r>
              <a:rPr lang="en-GB" sz="2800" b="1" dirty="0">
                <a:solidFill>
                  <a:srgbClr val="1E4E79"/>
                </a:solidFill>
                <a:uFillTx/>
                <a:latin typeface="Belleza"/>
                <a:ea typeface="Belleza"/>
                <a:cs typeface="Belleza"/>
                <a:sym typeface="Belleza"/>
              </a:rPr>
              <a:t>Programs/projects/activities related to CTI-CFF goals </a:t>
            </a:r>
            <a:r>
              <a:rPr lang="en-GB" sz="1800" b="1" i="1" dirty="0">
                <a:solidFill>
                  <a:srgbClr val="1E4E79"/>
                </a:solidFill>
                <a:uFillTx/>
                <a:latin typeface="Belleza"/>
                <a:ea typeface="Belleza"/>
                <a:cs typeface="Belleza"/>
                <a:sym typeface="Belleza"/>
              </a:rPr>
              <a:t>(but not directly budgeted under CTI-CFF programs)</a:t>
            </a:r>
            <a:endParaRPr sz="1600" dirty="0">
              <a:uFillTx/>
            </a:endParaRPr>
          </a:p>
          <a:p>
            <a:pPr marL="514350" marR="0" lvl="0" indent="-514350" algn="ctr" rtl="0">
              <a:lnSpc>
                <a:spcPct val="100000"/>
              </a:lnSpc>
              <a:spcBef>
                <a:spcPts val="0"/>
              </a:spcBef>
              <a:spcAft>
                <a:spcPts val="0"/>
              </a:spcAft>
              <a:buClr>
                <a:schemeClr val="dk1"/>
              </a:buClr>
              <a:buSzPts val="1600"/>
              <a:buFont typeface="+mj-lt"/>
              <a:buAutoNum type="arabicPeriod"/>
            </a:pPr>
            <a:endParaRPr sz="2400" i="1" dirty="0">
              <a:solidFill>
                <a:srgbClr val="1E4E79"/>
              </a:solidFill>
              <a:uFillTx/>
              <a:latin typeface="Belleza"/>
              <a:ea typeface="Belleza"/>
              <a:cs typeface="Belleza"/>
              <a:sym typeface="Belleza"/>
            </a:endParaRPr>
          </a:p>
          <a:p>
            <a:pPr marL="514350" marR="0" lvl="0" indent="-514350" algn="l" rtl="0">
              <a:lnSpc>
                <a:spcPct val="100000"/>
              </a:lnSpc>
              <a:spcBef>
                <a:spcPts val="0"/>
              </a:spcBef>
              <a:spcAft>
                <a:spcPts val="0"/>
              </a:spcAft>
              <a:buClr>
                <a:srgbClr val="1E4E79"/>
              </a:buClr>
              <a:buSzPts val="2400"/>
              <a:buFont typeface="+mj-lt"/>
              <a:buAutoNum type="arabicPeriod"/>
            </a:pPr>
            <a:r>
              <a:rPr lang="en-GB" sz="2400" dirty="0">
                <a:solidFill>
                  <a:srgbClr val="1E4E79"/>
                </a:solidFill>
                <a:uFillTx/>
                <a:latin typeface="Belleza"/>
                <a:ea typeface="Belleza"/>
                <a:cs typeface="Belleza"/>
                <a:sym typeface="Belleza"/>
              </a:rPr>
              <a:t>Establishment of Fisheries Management Area</a:t>
            </a:r>
            <a:endParaRPr sz="2400" dirty="0">
              <a:uFillTx/>
            </a:endParaRPr>
          </a:p>
          <a:p>
            <a:pPr marL="457200" marR="0" lvl="0" indent="-457200" algn="l" rtl="0">
              <a:lnSpc>
                <a:spcPct val="100000"/>
              </a:lnSpc>
              <a:spcBef>
                <a:spcPts val="0"/>
              </a:spcBef>
              <a:spcAft>
                <a:spcPts val="0"/>
              </a:spcAft>
              <a:buClr>
                <a:srgbClr val="1E4E79"/>
              </a:buClr>
              <a:buSzPts val="2400"/>
              <a:buFont typeface="+mj-lt"/>
              <a:buAutoNum type="arabicPeriod"/>
            </a:pPr>
            <a:r>
              <a:rPr lang="en-GB" sz="2400" dirty="0">
                <a:solidFill>
                  <a:srgbClr val="1E4E79"/>
                </a:solidFill>
                <a:uFillTx/>
                <a:latin typeface="Belleza"/>
                <a:ea typeface="Belleza"/>
                <a:cs typeface="Belleza"/>
                <a:sym typeface="Belleza"/>
              </a:rPr>
              <a:t>Implementation of Biodiversity Friendly Enterprises and Special Area for Agricultural Development Program (SAADP)</a:t>
            </a:r>
            <a:endParaRPr sz="2400" dirty="0">
              <a:uFillTx/>
            </a:endParaRPr>
          </a:p>
          <a:p>
            <a:pPr marL="457200" marR="0" lvl="0" indent="-457200" algn="l" rtl="0">
              <a:lnSpc>
                <a:spcPct val="100000"/>
              </a:lnSpc>
              <a:spcBef>
                <a:spcPts val="0"/>
              </a:spcBef>
              <a:spcAft>
                <a:spcPts val="0"/>
              </a:spcAft>
              <a:buClr>
                <a:srgbClr val="1E4E79"/>
              </a:buClr>
              <a:buSzPts val="2400"/>
              <a:buFont typeface="+mj-lt"/>
              <a:buAutoNum type="arabicPeriod"/>
            </a:pPr>
            <a:r>
              <a:rPr lang="en-GB" sz="2400" dirty="0">
                <a:solidFill>
                  <a:srgbClr val="1E4E79"/>
                </a:solidFill>
                <a:uFillTx/>
                <a:latin typeface="Belleza"/>
                <a:ea typeface="Belleza"/>
                <a:cs typeface="Belleza"/>
                <a:sym typeface="Belleza"/>
              </a:rPr>
              <a:t>Continuous conduct of IEC activities such as conduct of summits/ conferences focusing on highly valued commodities i.e., sardines, tuna, shrimp, milkfish, tilapia, etc. </a:t>
            </a:r>
            <a:endParaRPr sz="2400" dirty="0">
              <a:solidFill>
                <a:srgbClr val="1E4E79"/>
              </a:solidFill>
              <a:uFillTx/>
              <a:latin typeface="Belleza"/>
              <a:ea typeface="Belleza"/>
              <a:cs typeface="Belleza"/>
              <a:sym typeface="Belleza"/>
            </a:endParaRPr>
          </a:p>
          <a:p>
            <a:pPr marL="457200" marR="0" lvl="0" indent="-457200" algn="l" rtl="0">
              <a:lnSpc>
                <a:spcPct val="100000"/>
              </a:lnSpc>
              <a:spcBef>
                <a:spcPts val="0"/>
              </a:spcBef>
              <a:spcAft>
                <a:spcPts val="0"/>
              </a:spcAft>
              <a:buClr>
                <a:srgbClr val="1E4E79"/>
              </a:buClr>
              <a:buSzPts val="2400"/>
              <a:buFont typeface="+mj-lt"/>
              <a:buAutoNum type="arabicPeriod"/>
            </a:pPr>
            <a:r>
              <a:rPr lang="en-GB" sz="2400" dirty="0">
                <a:solidFill>
                  <a:srgbClr val="1E4E79"/>
                </a:solidFill>
                <a:uFillTx/>
                <a:latin typeface="Belleza"/>
                <a:ea typeface="Belleza"/>
                <a:cs typeface="Belleza"/>
                <a:sym typeface="Belleza"/>
              </a:rPr>
              <a:t>Conducted Fisheries Summit 2019</a:t>
            </a:r>
            <a:endParaRPr sz="2400" dirty="0">
              <a:solidFill>
                <a:srgbClr val="1E4E79"/>
              </a:solidFill>
              <a:uFillTx/>
              <a:latin typeface="Belleza"/>
              <a:ea typeface="Belleza"/>
              <a:cs typeface="Belleza"/>
              <a:sym typeface="Belleza"/>
            </a:endParaRPr>
          </a:p>
          <a:p>
            <a:pPr marL="457200" marR="0" lvl="0" indent="-457200" algn="l" rtl="0">
              <a:lnSpc>
                <a:spcPct val="100000"/>
              </a:lnSpc>
              <a:spcBef>
                <a:spcPts val="0"/>
              </a:spcBef>
              <a:spcAft>
                <a:spcPts val="0"/>
              </a:spcAft>
              <a:buClr>
                <a:srgbClr val="1E4E79"/>
              </a:buClr>
              <a:buSzPts val="2400"/>
              <a:buFont typeface="+mj-lt"/>
              <a:buAutoNum type="arabicPeriod"/>
            </a:pPr>
            <a:r>
              <a:rPr lang="en-GB" sz="2400" dirty="0">
                <a:solidFill>
                  <a:srgbClr val="1E4E79"/>
                </a:solidFill>
                <a:uFillTx/>
                <a:latin typeface="Belleza"/>
                <a:ea typeface="Belleza"/>
                <a:cs typeface="Belleza"/>
                <a:sym typeface="Belleza"/>
              </a:rPr>
              <a:t>Drafted Guidelines on the Delineation of Municipalities with Offshore Islands</a:t>
            </a:r>
            <a:endParaRPr sz="2400" dirty="0">
              <a:solidFill>
                <a:srgbClr val="1E4E79"/>
              </a:solidFill>
              <a:uFillTx/>
              <a:latin typeface="Belleza"/>
              <a:ea typeface="Belleza"/>
              <a:cs typeface="Belleza"/>
              <a:sym typeface="Belleza"/>
            </a:endParaRPr>
          </a:p>
          <a:p>
            <a:pPr marL="342900" marR="0" lvl="0" indent="-342900" algn="l" rtl="0">
              <a:lnSpc>
                <a:spcPct val="100000"/>
              </a:lnSpc>
              <a:spcBef>
                <a:spcPts val="0"/>
              </a:spcBef>
              <a:spcAft>
                <a:spcPts val="0"/>
              </a:spcAft>
              <a:buClr>
                <a:srgbClr val="1E4E79"/>
              </a:buClr>
              <a:buSzPts val="2400"/>
              <a:buFont typeface="+mj-lt"/>
              <a:buAutoNum type="arabicPeriod"/>
            </a:pPr>
            <a:endParaRPr sz="2000" b="1" dirty="0">
              <a:solidFill>
                <a:srgbClr val="1E4E79"/>
              </a:solidFill>
              <a:uFillTx/>
              <a:latin typeface="Belleza"/>
              <a:ea typeface="Belleza"/>
              <a:cs typeface="Belleza"/>
              <a:sym typeface="Belleza"/>
            </a:endParaRPr>
          </a:p>
        </p:txBody>
      </p:sp>
      <p:pic>
        <p:nvPicPr>
          <p:cNvPr id="3074" name="Picture 2" descr="C:\Users\user\Downloads\FMAS map_NAMRIA (2)_page-0001 (1).jpg"/>
          <p:cNvPicPr>
            <a:picLocks noChangeAspect="1" noChangeArrowheads="1"/>
          </p:cNvPicPr>
          <p:nvPr/>
        </p:nvPicPr>
        <p:blipFill rotWithShape="1">
          <a:blip r:embed="rId4">
            <a:extLst>
              <a:ext uri="{28A0092B-C50C-407E-A947-70E740481C1C}">
                <a14:useLocalDpi xmlns:a14="http://schemas.microsoft.com/office/drawing/2010/main" val="0"/>
              </a:ext>
            </a:extLst>
          </a:blip>
          <a:srcRect b="13455"/>
          <a:stretch/>
        </p:blipFill>
        <p:spPr bwMode="auto">
          <a:xfrm>
            <a:off x="8545651" y="1155487"/>
            <a:ext cx="3646349" cy="4462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otalTime>1023</TotalTime>
  <Words>4346</Words>
  <Application>Microsoft Macintosh PowerPoint</Application>
  <PresentationFormat>Widescreen</PresentationFormat>
  <Paragraphs>397</Paragraphs>
  <Slides>24</Slides>
  <Notes>24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3" baseType="lpstr">
      <vt:lpstr>Aharoni</vt:lpstr>
      <vt:lpstr>Arial Black</vt:lpstr>
      <vt:lpstr>Belleza</vt:lpstr>
      <vt:lpstr>Calibri</vt:lpstr>
      <vt:lpstr>Open Sans</vt:lpstr>
      <vt:lpstr>Signika</vt:lpstr>
      <vt:lpstr>Arial</vt:lpstr>
      <vt:lpstr>Office Theme</vt:lpstr>
      <vt:lpstr>Presentation</vt:lpstr>
      <vt:lpstr>PowerPoint Presentation</vt:lpstr>
      <vt:lpstr>PowerPoint Presentation</vt:lpstr>
      <vt:lpstr>PowerPoint Presentation</vt:lpstr>
      <vt:lpstr>I. Technical Working Group Members / Agencies</vt:lpstr>
      <vt:lpstr>I. Governance Working Group/ Cross Cutting Themes Members / Agencies</vt:lpstr>
      <vt:lpstr>I. Governance Working Group/ Cross Cutting Themes Members / Agencies</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88</cp:revision>
  <dcterms:created xsi:type="dcterms:W3CDTF">2019-08-19T07:22:42Z</dcterms:created>
  <dcterms:modified xsi:type="dcterms:W3CDTF">2019-11-07T06:49:12Z</dcterms:modified>
</cp:coreProperties>
</file>