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F3ECAADB-9F34-4F51-ADF4-F4EF32230052}">
  <a:tblStyle styleId="{F3ECAADB-9F34-4F51-ADF4-F4EF3223005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11-12 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855910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latin typeface="Arial Black" panose="020B0A04020102020204" pitchFamily="34" charset="0"/>
              </a:rPr>
              <a:t>  SESSION 10: COUNTRY REPORT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63825" y="4388488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MINISTRY OF AGRICULTURE AND FISHERIES</a:t>
            </a:r>
            <a:endPara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98" y="5494077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TIMOR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</a:t>
            </a:r>
            <a:r>
              <a:rPr lang="id-ID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LESTE</a:t>
            </a:r>
            <a:endParaRPr lang="en-P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4" name="Picture 13" descr="rdtl new smal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2761" y="5529819"/>
            <a:ext cx="1080000" cy="100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21" y="0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Progress/Achievements Towards NPOA</a:t>
            </a:r>
            <a:endParaRPr lang="en-PH" sz="36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FF6D3-7BD4-4F78-90B8-5941E92FC3B4}"/>
              </a:ext>
            </a:extLst>
          </p:cNvPr>
          <p:cNvSpPr txBox="1"/>
          <p:nvPr/>
        </p:nvSpPr>
        <p:spPr>
          <a:xfrm>
            <a:off x="372533" y="1325563"/>
            <a:ext cx="480906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EAFM</a:t>
            </a:r>
          </a:p>
          <a:p>
            <a:pPr algn="just"/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CTI-CFF NATIONAL PROGRAMS</a:t>
            </a:r>
          </a:p>
          <a:p>
            <a:pPr algn="just"/>
            <a:endParaRPr lang="en-MY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M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Installed FAD in selected sites</a:t>
            </a:r>
            <a:r>
              <a:rPr lang="id-ID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 Three Municipality)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Initiative value chain function of fishermen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000" dirty="0"/>
              <a:t>Provide alternative livelihood (processing for diversification of fish product, Seaweed Farm)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000" dirty="0"/>
              <a:t>Red Snapper Management in South coast</a:t>
            </a:r>
          </a:p>
          <a:p>
            <a:pPr marL="342900" indent="-342900" algn="just">
              <a:buFont typeface="+mj-lt"/>
              <a:buAutoNum type="arabicPeriod"/>
            </a:pPr>
            <a:endParaRPr lang="id-ID" sz="2000" dirty="0"/>
          </a:p>
          <a:p>
            <a:pPr marL="342900" indent="-342900" algn="just">
              <a:buFont typeface="+mj-lt"/>
              <a:buAutoNum type="arabicPeriod"/>
            </a:pPr>
            <a:endParaRPr lang="en-MY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613E5-ED8F-47F5-AB9B-C85E03D2CD66}"/>
              </a:ext>
            </a:extLst>
          </p:cNvPr>
          <p:cNvSpPr txBox="1"/>
          <p:nvPr/>
        </p:nvSpPr>
        <p:spPr>
          <a:xfrm>
            <a:off x="5868557" y="1224021"/>
            <a:ext cx="480906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EAFM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PROGRAMS / ACTIVITIES IN RELATION TO CTI-CFF GOALS  </a:t>
            </a:r>
            <a:r>
              <a:rPr lang="en-MY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(but not directly budgeted under national CTI-CFF programs)</a:t>
            </a:r>
          </a:p>
          <a:p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Desimination of Fisheries Decree law and Regulation</a:t>
            </a:r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Several article review of Fisheries Decree law and </a:t>
            </a:r>
          </a:p>
          <a:p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Regulation</a:t>
            </a:r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Coral reef, seagrass and Mangrove monitoring</a:t>
            </a:r>
          </a:p>
          <a:p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Installed Pelagic Data Systems (PDS) in 8 </a:t>
            </a:r>
          </a:p>
          <a:p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municipalities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21" y="0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Progress/Achievements Towards NPOA</a:t>
            </a:r>
            <a:endParaRPr lang="en-PH" sz="36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FF6D3-7BD4-4F78-90B8-5941E92FC3B4}"/>
              </a:ext>
            </a:extLst>
          </p:cNvPr>
          <p:cNvSpPr txBox="1"/>
          <p:nvPr/>
        </p:nvSpPr>
        <p:spPr>
          <a:xfrm>
            <a:off x="372533" y="1325563"/>
            <a:ext cx="480906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MPAS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CTI-CFF NATIONAL PROGRAMS</a:t>
            </a:r>
          </a:p>
          <a:p>
            <a:endParaRPr lang="en-MY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2018 has increase number of Community Based MPA. Established 12 new MPAs in 2017 and 2018 in Atauro Island and expand existing Vila MPA and its zoning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MPA for Dugong and Seagrass in Com in 2018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total national MPA is 21 stablished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progress to be launched 6 MPAs in the next 2 years namely MPA </a:t>
            </a:r>
            <a:r>
              <a:rPr lang="en-MY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Kaitehu</a:t>
            </a: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MPA Maubara Lake, MPA </a:t>
            </a:r>
            <a:r>
              <a:rPr lang="en-MY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Biacou-Palaka</a:t>
            </a: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MPA Be-</a:t>
            </a:r>
            <a:r>
              <a:rPr lang="en-MY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Malai</a:t>
            </a: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MPA </a:t>
            </a:r>
            <a:r>
              <a:rPr lang="en-MY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Lamsanak</a:t>
            </a: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MY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Modomahut</a:t>
            </a: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MPA </a:t>
            </a:r>
            <a:r>
              <a:rPr lang="en-MY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Adarai</a:t>
            </a: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d-ID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Women’ss household group established (Waste management)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MAF &amp; CTC; Establishment MPA in Atauro Island &amp; Liquica (on progress)</a:t>
            </a:r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613E5-ED8F-47F5-AB9B-C85E03D2CD66}"/>
              </a:ext>
            </a:extLst>
          </p:cNvPr>
          <p:cNvSpPr txBox="1"/>
          <p:nvPr/>
        </p:nvSpPr>
        <p:spPr>
          <a:xfrm>
            <a:off x="6096000" y="1202453"/>
            <a:ext cx="480906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MPAS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PROGRAMS / ACTIVITIES IN RELATION TO CTI-CFF GOALS  </a:t>
            </a:r>
            <a:r>
              <a:rPr lang="en-MY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(but not directly budgeted under national CTI-CFF programs)</a:t>
            </a:r>
          </a:p>
          <a:p>
            <a:endParaRPr lang="en-MY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Bilateral cooperation under FAO Funded on the ISLME including share management of cross border MPA with Indonesia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NKSNP Marine Park submission as CT MPAs Flagship (But the processes is not completed)</a:t>
            </a:r>
          </a:p>
          <a:p>
            <a:pPr marL="342900" indent="-342900">
              <a:buFont typeface="+mj-lt"/>
              <a:buAutoNum type="arabicPeriod"/>
            </a:pPr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pic>
        <p:nvPicPr>
          <p:cNvPr id="6" name="Picture 2" descr="G:\APN_Siquijor_pix\Day 1_dive\PB27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80" y="4452977"/>
            <a:ext cx="2736000" cy="205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PPT\Bzzt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80" y="3854805"/>
            <a:ext cx="3869952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4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818"/>
          </a:xfrm>
        </p:spPr>
        <p:txBody>
          <a:bodyPr>
            <a:noAutofit/>
          </a:bodyPr>
          <a:lstStyle/>
          <a:p>
            <a:r>
              <a:rPr lang="en-US" sz="2800" dirty="0"/>
              <a:t>Nino Konis Santana Marine Park MPAs network</a:t>
            </a:r>
            <a:endParaRPr lang="id-ID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6" y="773833"/>
            <a:ext cx="3983064" cy="5635049"/>
          </a:xfrm>
        </p:spPr>
      </p:pic>
      <p:sp>
        <p:nvSpPr>
          <p:cNvPr id="5" name="TextBox 4"/>
          <p:cNvSpPr txBox="1"/>
          <p:nvPr/>
        </p:nvSpPr>
        <p:spPr>
          <a:xfrm>
            <a:off x="666428" y="1306127"/>
            <a:ext cx="2727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7 MPAs in place namly:</a:t>
            </a:r>
            <a:endParaRPr lang="en-US" dirty="0"/>
          </a:p>
          <a:p>
            <a:endParaRPr lang="id-ID" dirty="0"/>
          </a:p>
          <a:p>
            <a:pPr marL="342900" indent="-342900">
              <a:buAutoNum type="arabicPeriod"/>
            </a:pPr>
            <a:r>
              <a:rPr lang="en-US" dirty="0"/>
              <a:t>MPA </a:t>
            </a:r>
            <a:r>
              <a:rPr lang="id-ID" dirty="0"/>
              <a:t>Vinan</a:t>
            </a:r>
            <a:r>
              <a:rPr lang="en-US" dirty="0"/>
              <a:t>o</a:t>
            </a:r>
            <a:endParaRPr lang="id-ID" dirty="0"/>
          </a:p>
          <a:p>
            <a:pPr marL="342900" indent="-342900">
              <a:buAutoNum type="arabicPeriod"/>
            </a:pPr>
            <a:r>
              <a:rPr lang="en-US" dirty="0"/>
              <a:t>MPA </a:t>
            </a:r>
            <a:r>
              <a:rPr lang="id-ID" dirty="0"/>
              <a:t>Souco-Tahimoko</a:t>
            </a:r>
          </a:p>
          <a:p>
            <a:pPr marL="342900" indent="-342900">
              <a:buAutoNum type="arabicPeriod"/>
            </a:pPr>
            <a:r>
              <a:rPr lang="id-ID" dirty="0"/>
              <a:t>Hilapuna</a:t>
            </a:r>
          </a:p>
          <a:p>
            <a:pPr marL="342900" indent="-342900">
              <a:buAutoNum type="arabicPeriod"/>
            </a:pPr>
            <a:r>
              <a:rPr lang="id-ID" dirty="0"/>
              <a:t>Pereveno</a:t>
            </a:r>
          </a:p>
          <a:p>
            <a:pPr marL="342900" indent="-342900">
              <a:buAutoNum type="arabicPeriod"/>
            </a:pPr>
            <a:r>
              <a:rPr lang="id-ID" dirty="0"/>
              <a:t>Djonu</a:t>
            </a:r>
          </a:p>
          <a:p>
            <a:pPr marL="342900" indent="-342900">
              <a:buAutoNum type="arabicPeriod"/>
            </a:pPr>
            <a:r>
              <a:rPr lang="id-ID" dirty="0"/>
              <a:t>Kusu-Com and </a:t>
            </a:r>
          </a:p>
          <a:p>
            <a:pPr marL="342900" indent="-342900">
              <a:buAutoNum type="arabicPeriod"/>
            </a:pPr>
            <a:r>
              <a:rPr lang="id-ID" dirty="0"/>
              <a:t>Com-Dugong and Seagrass (345.6 Ha)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2" y="902234"/>
            <a:ext cx="3796603" cy="53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7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>
            <a:normAutofit fontScale="90000"/>
          </a:bodyPr>
          <a:lstStyle/>
          <a:p>
            <a:r>
              <a:rPr lang="id-ID" dirty="0"/>
              <a:t>Atauro MPAs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4" y="779150"/>
            <a:ext cx="4021188" cy="5686313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0451" r="45738" b="65549"/>
          <a:stretch/>
        </p:blipFill>
        <p:spPr>
          <a:xfrm>
            <a:off x="712921" y="1844298"/>
            <a:ext cx="4786763" cy="32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21" y="0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Progress/Achievements Towards NPOA</a:t>
            </a:r>
            <a:endParaRPr lang="en-PH" sz="36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FF6D3-7BD4-4F78-90B8-5941E92FC3B4}"/>
              </a:ext>
            </a:extLst>
          </p:cNvPr>
          <p:cNvSpPr txBox="1"/>
          <p:nvPr/>
        </p:nvSpPr>
        <p:spPr>
          <a:xfrm>
            <a:off x="372533" y="1325563"/>
            <a:ext cx="48090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sz="2000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 ADAPTATION</a:t>
            </a:r>
          </a:p>
          <a:p>
            <a:r>
              <a:rPr lang="en-M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CTI-CFF NATIONAL PROGRAMS</a:t>
            </a:r>
          </a:p>
          <a:p>
            <a:endParaRPr lang="en-MY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/>
              <a:t>Establish Center </a:t>
            </a:r>
            <a:r>
              <a:rPr lang="id-ID" sz="2000" dirty="0"/>
              <a:t> </a:t>
            </a:r>
            <a:r>
              <a:rPr lang="en-US" sz="2000" dirty="0"/>
              <a:t>Climate Change</a:t>
            </a:r>
            <a:r>
              <a:rPr lang="id-ID" sz="2000" dirty="0"/>
              <a:t> and Biodiversity (CCCB-UNTL) </a:t>
            </a:r>
          </a:p>
          <a:p>
            <a:pPr marL="342900" indent="-342900" algn="just">
              <a:buAutoNum type="arabicPeriod"/>
            </a:pPr>
            <a:r>
              <a:rPr lang="en-US" sz="2000" dirty="0"/>
              <a:t>Develop and operate national</a:t>
            </a:r>
            <a:r>
              <a:rPr lang="id-ID" sz="2000" dirty="0"/>
              <a:t> </a:t>
            </a:r>
            <a:r>
              <a:rPr lang="en-US" sz="2000" dirty="0"/>
              <a:t>information network on Climate</a:t>
            </a:r>
            <a:r>
              <a:rPr lang="id-ID" sz="2000" dirty="0"/>
              <a:t> Changes</a:t>
            </a:r>
            <a:endParaRPr lang="en-US" sz="2000" dirty="0"/>
          </a:p>
          <a:p>
            <a:pPr marL="342900" indent="-342900" algn="just">
              <a:buAutoNum type="arabicPeriod" startAt="3"/>
            </a:pPr>
            <a:r>
              <a:rPr lang="id-ID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Coastal community resilience program in sevens municipality</a:t>
            </a:r>
            <a:endParaRPr lang="en-MY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613E5-ED8F-47F5-AB9B-C85E03D2CD66}"/>
              </a:ext>
            </a:extLst>
          </p:cNvPr>
          <p:cNvSpPr txBox="1"/>
          <p:nvPr/>
        </p:nvSpPr>
        <p:spPr>
          <a:xfrm>
            <a:off x="6225748" y="1334150"/>
            <a:ext cx="480906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 ADAPTATION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PROGRAMS / ACTIVITIES IN RELATION TO CTI-CFF GOALS  </a:t>
            </a:r>
            <a:r>
              <a:rPr lang="en-MY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(but not directly budgeted under national CTI-CFF programs)</a:t>
            </a:r>
          </a:p>
          <a:p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id-ID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Beach Clearning</a:t>
            </a:r>
          </a:p>
          <a:p>
            <a:pPr marL="342900" indent="-342900">
              <a:buAutoNum type="arabicPeriod"/>
            </a:pPr>
            <a:r>
              <a:rPr lang="id-ID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 plastic decree law inplaced</a:t>
            </a:r>
          </a:p>
          <a:p>
            <a:pPr marL="342900" indent="-342900">
              <a:buAutoNum type="arabicPeriod"/>
            </a:pPr>
            <a:endParaRPr lang="id-ID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endParaRPr lang="en-MY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pic>
        <p:nvPicPr>
          <p:cNvPr id="6" name="Picture 5" descr="G:\jr_2013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39" y="4683866"/>
            <a:ext cx="3024000" cy="18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foto\20160417_0837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8" y="3988280"/>
            <a:ext cx="2589351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8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21" y="0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Progress/Achievements Towards NPOA</a:t>
            </a:r>
            <a:endParaRPr lang="en-PH" sz="36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FF6D3-7BD4-4F78-90B8-5941E92FC3B4}"/>
              </a:ext>
            </a:extLst>
          </p:cNvPr>
          <p:cNvSpPr txBox="1"/>
          <p:nvPr/>
        </p:nvSpPr>
        <p:spPr>
          <a:xfrm>
            <a:off x="372533" y="1325563"/>
            <a:ext cx="480906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THREATENED SPECIES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CTI-CFF NATIONAL PROGRAMS</a:t>
            </a:r>
          </a:p>
          <a:p>
            <a:endParaRPr lang="en-MY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M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 spatial datasets on cetacean movement in the EEZ Timor-Leste (Megafauna survey, Whale migration, turtles nesting area, dugong seagrass conservation, cetacean scoping survey)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M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Ministerial Diploma on Protected Aquatic Species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M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Decree Law on Biodiversity (waiting for promulgation by President of Republic)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M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Cetacean watching guideline (drafted)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M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Tourism development policy which included marine based tourism management</a:t>
            </a:r>
          </a:p>
          <a:p>
            <a:pPr marL="342900" indent="-342900">
              <a:buFont typeface="+mj-lt"/>
              <a:buAutoNum type="arabicPeriod"/>
            </a:pPr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613E5-ED8F-47F5-AB9B-C85E03D2CD66}"/>
              </a:ext>
            </a:extLst>
          </p:cNvPr>
          <p:cNvSpPr txBox="1"/>
          <p:nvPr/>
        </p:nvSpPr>
        <p:spPr>
          <a:xfrm>
            <a:off x="5939454" y="1325563"/>
            <a:ext cx="480906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THREATENED SPECIES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PROGRAMS / ACTIVITIES IN RELATION TO CTI-CFF GOALS  </a:t>
            </a:r>
            <a:r>
              <a:rPr lang="en-MY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(but not directly budgeted under national CTI-CFF programs)</a:t>
            </a:r>
          </a:p>
          <a:p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Participated in the regional TS meeting events but no direct activities implement in the country funds by regional</a:t>
            </a:r>
          </a:p>
          <a:p>
            <a:pPr algn="just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pic>
        <p:nvPicPr>
          <p:cNvPr id="6" name="Picture 10" descr="Jose Monteiro &amp; Dolph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292" y="3335719"/>
            <a:ext cx="18970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DSC054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42" y="4979403"/>
            <a:ext cx="19097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8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828" y="2330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Constraints/Issues/Challenges </a:t>
            </a:r>
            <a:b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Affecting Implementation of Identified Activities</a:t>
            </a:r>
            <a:endParaRPr lang="en-PH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4" name="Shape 170"/>
          <p:cNvSpPr/>
          <p:nvPr/>
        </p:nvSpPr>
        <p:spPr>
          <a:xfrm>
            <a:off x="647131" y="1916494"/>
            <a:ext cx="10515600" cy="33106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sz="3200" kern="0" dirty="0"/>
          </a:p>
          <a:p>
            <a:pPr marL="571500" indent="-571500" algn="just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 Lack of technical assistance &amp; support of </a:t>
            </a:r>
          </a:p>
          <a:p>
            <a:pPr algn="just">
              <a:defRPr/>
            </a:pPr>
            <a:r>
              <a:rPr lang="x-none" sz="3200"/>
              <a:t>      </a:t>
            </a:r>
            <a:r>
              <a:rPr lang="x-none" sz="3200" kern="0"/>
              <a:t>national level </a:t>
            </a:r>
            <a:r>
              <a:rPr lang="x-none" sz="3200"/>
              <a:t>due to Limited human resources </a:t>
            </a:r>
          </a:p>
          <a:p>
            <a:pPr marL="571500" indent="-571500" algn="just">
              <a:buFont typeface="Wingdings" pitchFamily="2" charset="2"/>
              <a:buChar char="q"/>
              <a:defRPr/>
            </a:pPr>
            <a:r>
              <a:rPr lang="x-none" sz="3200" kern="0"/>
              <a:t> IUU-Fishing</a:t>
            </a:r>
            <a:r>
              <a:rPr lang="x-none" sz="3200"/>
              <a:t> due to </a:t>
            </a:r>
            <a:r>
              <a:rPr lang="id-ID" sz="3200" dirty="0"/>
              <a:t>L</a:t>
            </a:r>
            <a:r>
              <a:rPr lang="x-none" sz="3200"/>
              <a:t>ack of Inforcemant</a:t>
            </a:r>
          </a:p>
          <a:p>
            <a:pPr marL="571500" indent="-571500" algn="just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 Limited of Infracstructure and Public Facilities </a:t>
            </a:r>
          </a:p>
          <a:p>
            <a:pPr marL="571500" indent="-571500" algn="just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 Limited of Financial support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sz="3200" kern="0"/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sz="3200" kern="0" dirty="0"/>
          </a:p>
        </p:txBody>
      </p:sp>
    </p:spTree>
    <p:extLst>
      <p:ext uri="{BB962C8B-B14F-4D97-AF65-F5344CB8AC3E}">
        <p14:creationId xmlns:p14="http://schemas.microsoft.com/office/powerpoint/2010/main" val="324338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28" y="233083"/>
            <a:ext cx="10515600" cy="1325563"/>
          </a:xfrm>
        </p:spPr>
        <p:txBody>
          <a:bodyPr>
            <a:normAutofit/>
          </a:bodyPr>
          <a:lstStyle/>
          <a:p>
            <a: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 National Roadmap 2019</a:t>
            </a:r>
            <a:endParaRPr lang="en-PH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828" y="1553497"/>
            <a:ext cx="8962466" cy="399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PH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CTI-CFF National Programs</a:t>
            </a:r>
            <a:endParaRPr lang="en-PH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PH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Update NPoA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PH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NCC CTI CFF (Organizational, Funding, Human Resources)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PH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implementation of yearly NPoA priority for 2019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PH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 National Programs in relation to CTI-CFF RPOA goals but not budgeted as CTI-CFF programs</a:t>
            </a:r>
            <a:endParaRPr lang="en-PH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PH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Contributing to the revision of RPoA </a:t>
            </a:r>
            <a:r>
              <a:rPr lang="id-ID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2.0  (</a:t>
            </a:r>
            <a:r>
              <a:rPr lang="en-PH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</a:t>
            </a:r>
            <a:r>
              <a:rPr lang="id-ID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2).</a:t>
            </a:r>
            <a:endParaRPr lang="en-PH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PH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 to endorse and promote cooperation on the Lesser Sunda Seascape</a:t>
            </a:r>
            <a:endParaRPr lang="en-PH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PH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0828" y="376519"/>
            <a:ext cx="10515600" cy="920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Potential Regional Program &amp; Support </a:t>
            </a:r>
            <a:r>
              <a:rPr lang="id-ID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r>
              <a:rPr lang="id-ID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  <a:endParaRPr lang="en-PH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0828" y="1739880"/>
            <a:ext cx="10515600" cy="2262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q"/>
            </a:pPr>
            <a:r>
              <a:rPr lang="id-ID" sz="2800" b="1" dirty="0">
                <a:solidFill>
                  <a:srgbClr val="4744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Implementing Transboundry MPA Networking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id-ID" sz="2800" b="1" dirty="0">
                <a:solidFill>
                  <a:srgbClr val="4744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Conectivety Seascape Lesser Sunda ecoregion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id-ID" sz="2800" b="1" dirty="0">
                <a:solidFill>
                  <a:srgbClr val="4744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Identify potential </a:t>
            </a:r>
            <a:r>
              <a:rPr lang="en-US" sz="2800" b="1" dirty="0">
                <a:solidFill>
                  <a:srgbClr val="47444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North and South Seascape of Timor-Leste EEZ</a:t>
            </a:r>
            <a:endParaRPr lang="id-ID" sz="2800" b="1" dirty="0">
              <a:solidFill>
                <a:srgbClr val="47444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id-ID" sz="2800" b="1" dirty="0">
              <a:solidFill>
                <a:srgbClr val="47444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en-PH" sz="2800" b="1" dirty="0">
              <a:solidFill>
                <a:srgbClr val="47444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8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0828" y="376519"/>
            <a:ext cx="10515600" cy="6454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Documents/Materials/Publications</a:t>
            </a:r>
            <a:endParaRPr lang="en-PH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463FC-2961-46AB-BC2D-AB476FE5D546}"/>
              </a:ext>
            </a:extLst>
          </p:cNvPr>
          <p:cNvSpPr txBox="1">
            <a:spLocks/>
          </p:cNvSpPr>
          <p:nvPr/>
        </p:nvSpPr>
        <p:spPr>
          <a:xfrm>
            <a:off x="893294" y="1057774"/>
            <a:ext cx="10515600" cy="2953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n-PH" sz="32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 Marine RAP 2012 </a:t>
            </a:r>
          </a:p>
          <a:p>
            <a:pPr marL="514350" indent="-514350">
              <a:buFont typeface="+mj-lt"/>
              <a:buAutoNum type="arabicPeriod"/>
            </a:pPr>
            <a:r>
              <a:rPr lang="en-PH" sz="32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 Marine RAP 2016</a:t>
            </a:r>
          </a:p>
          <a:p>
            <a:pPr marL="514350" indent="-514350">
              <a:buFont typeface="+mj-lt"/>
              <a:buAutoNum type="arabicPeriod"/>
            </a:pPr>
            <a:r>
              <a:rPr lang="en-PH" sz="32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Fish Biomass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PH" sz="32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Ocean Policy (Draft)</a:t>
            </a:r>
          </a:p>
          <a:p>
            <a:r>
              <a:rPr lang="en-PH" sz="32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National Fisheries Strategy Plan (Draft)</a:t>
            </a:r>
            <a:endParaRPr lang="id-ID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d-ID" sz="32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State of Coast</a:t>
            </a:r>
            <a:endParaRPr lang="en-PH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PH" sz="32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PH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92" y="3497309"/>
            <a:ext cx="21971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5" t="10643" r="40520" b="10902"/>
          <a:stretch>
            <a:fillRect/>
          </a:stretch>
        </p:blipFill>
        <p:spPr bwMode="auto">
          <a:xfrm>
            <a:off x="8429784" y="3408409"/>
            <a:ext cx="21240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470" y="257548"/>
            <a:ext cx="10515600" cy="77677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0268" y="2166079"/>
            <a:ext cx="10515600" cy="415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id-ID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PH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Working Group Members / Agencies</a:t>
            </a: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PH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Progress/Achievements Towards NPOA</a:t>
            </a: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PH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Constraints/Issues/Challenges </a:t>
            </a:r>
            <a:br>
              <a:rPr lang="en-PH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PH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Affecting Implementation of Identified Activities</a:t>
            </a: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PH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Roadmap 2019 Potential Regional Program &amp; Support Required</a:t>
            </a: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PH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Documents/Materials/Publications</a:t>
            </a: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id-ID" sz="2800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 forward</a:t>
            </a:r>
          </a:p>
          <a:p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id-ID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PH" sz="28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5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0828" y="376519"/>
            <a:ext cx="10515600" cy="6454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VI. </a:t>
            </a:r>
            <a:r>
              <a:rPr lang="id-ID" sz="3200" b="1" dirty="0">
                <a:solidFill>
                  <a:srgbClr val="00206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Way forward</a:t>
            </a:r>
            <a:r>
              <a:rPr lang="id-ID" sz="3200" dirty="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:</a:t>
            </a:r>
            <a:endParaRPr lang="en-PH" sz="32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4" name="Shape 173"/>
          <p:cNvSpPr/>
          <p:nvPr/>
        </p:nvSpPr>
        <p:spPr>
          <a:xfrm>
            <a:off x="806395" y="2033020"/>
            <a:ext cx="11064875" cy="267545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 fontScale="92500" lnSpcReduction="20000"/>
          </a:bodyPr>
          <a:lstStyle>
            <a:lvl1pPr>
              <a:lnSpc>
                <a:spcPct val="90000"/>
              </a:lnSpc>
              <a:defRPr sz="4400">
                <a:solidFill>
                  <a:srgbClr val="028184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Need to improve </a:t>
            </a:r>
            <a:r>
              <a:rPr lang="id-ID" sz="3200" kern="0" dirty="0"/>
              <a:t>L</a:t>
            </a:r>
            <a:r>
              <a:rPr lang="x-none" sz="3200" kern="0"/>
              <a:t>aw Inforcemant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Need to improve capacity building for human resources (Expert and technical )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Need to improve Infracstructure and Public Facilities 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Need to Financial support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Mainstreaming seascape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x-none" sz="3200" kern="0"/>
              <a:t>Seascape mapping in high resolution (With details information)</a:t>
            </a:r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x-none" sz="3200" kern="0"/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sz="3200" kern="0"/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x-none" sz="3200" kern="0"/>
          </a:p>
          <a:p>
            <a:pPr marL="571500" indent="-57150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x-none" sz="3200" kern="0"/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sz="3200" kern="0" dirty="0"/>
          </a:p>
        </p:txBody>
      </p:sp>
    </p:spTree>
    <p:extLst>
      <p:ext uri="{BB962C8B-B14F-4D97-AF65-F5344CB8AC3E}">
        <p14:creationId xmlns:p14="http://schemas.microsoft.com/office/powerpoint/2010/main" val="160652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IYORBank_Rebecca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Weeks and Yen-Yi Lee</a:t>
            </a: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16964" y="1993624"/>
            <a:ext cx="3816000" cy="2870751"/>
            <a:chOff x="5314950" y="3979587"/>
            <a:chExt cx="3816000" cy="2870751"/>
          </a:xfrm>
        </p:grpSpPr>
        <p:pic>
          <p:nvPicPr>
            <p:cNvPr id="8" name="Picture 2" descr="peta timor betwen Indo &amp; A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3979587"/>
              <a:ext cx="3816000" cy="2870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6516216" y="5949280"/>
              <a:ext cx="144016" cy="23562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970B7-BE5B-4FE9-9E18-08A4350D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74" y="896235"/>
            <a:ext cx="10515600" cy="4351338"/>
          </a:xfrm>
        </p:spPr>
        <p:txBody>
          <a:bodyPr/>
          <a:lstStyle/>
          <a:p>
            <a:pPr algn="just"/>
            <a:r>
              <a:rPr lang="en-US" b="1" dirty="0"/>
              <a:t>Total </a:t>
            </a:r>
            <a:r>
              <a:rPr lang="id-ID" b="1" dirty="0"/>
              <a:t>Land </a:t>
            </a:r>
            <a:r>
              <a:rPr lang="en-US" b="1" dirty="0"/>
              <a:t>area of Timor-Leste</a:t>
            </a:r>
            <a:r>
              <a:rPr lang="id-ID" b="1" dirty="0"/>
              <a:t> </a:t>
            </a:r>
            <a:r>
              <a:rPr lang="en-US" b="1" dirty="0"/>
              <a:t>14.919 km</a:t>
            </a:r>
            <a:r>
              <a:rPr lang="en-US" b="1" baseline="30000" dirty="0"/>
              <a:t>2</a:t>
            </a:r>
          </a:p>
          <a:p>
            <a:pPr algn="just"/>
            <a:r>
              <a:rPr lang="id-ID" b="1" dirty="0"/>
              <a:t>Total Waters area of Timor Leste 7</a:t>
            </a:r>
            <a:r>
              <a:rPr lang="en-US" b="1" dirty="0"/>
              <a:t>9,309</a:t>
            </a:r>
            <a:r>
              <a:rPr lang="id-ID" b="1" dirty="0"/>
              <a:t> km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</a:p>
          <a:p>
            <a:pPr algn="just"/>
            <a:r>
              <a:rPr lang="en-US" b="1" dirty="0"/>
              <a:t>Coastal Line 730 km</a:t>
            </a:r>
          </a:p>
          <a:p>
            <a:pPr algn="just"/>
            <a:r>
              <a:rPr lang="en-US" b="1" dirty="0"/>
              <a:t>Total Fishermen </a:t>
            </a:r>
            <a:r>
              <a:rPr lang="id-ID" b="1" dirty="0"/>
              <a:t>6</a:t>
            </a:r>
            <a:r>
              <a:rPr lang="en-US" b="1" dirty="0"/>
              <a:t>000 </a:t>
            </a:r>
          </a:p>
          <a:p>
            <a:pPr algn="just"/>
            <a:r>
              <a:rPr lang="en-US" b="1" dirty="0"/>
              <a:t>Total Populations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1.183.643</a:t>
            </a:r>
            <a:r>
              <a:rPr lang="id-ID" b="1" dirty="0"/>
              <a:t> </a:t>
            </a:r>
            <a:r>
              <a:rPr lang="en-US" b="1" dirty="0"/>
              <a:t>(2015)</a:t>
            </a:r>
          </a:p>
          <a:p>
            <a:pPr algn="just"/>
            <a:r>
              <a:rPr lang="en-US" b="1" dirty="0"/>
              <a:t>Total Districts 13</a:t>
            </a:r>
          </a:p>
          <a:p>
            <a:pPr algn="just"/>
            <a:r>
              <a:rPr lang="en-US" b="1" dirty="0"/>
              <a:t>Total  Sub Districts 64</a:t>
            </a:r>
          </a:p>
          <a:p>
            <a:pPr algn="just"/>
            <a:r>
              <a:rPr lang="en-US" b="1" dirty="0"/>
              <a:t>Total Villages 442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28" y="221689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Working Group Members / Agencies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graphicFrame>
        <p:nvGraphicFramePr>
          <p:cNvPr id="4" name="Table 120"/>
          <p:cNvGraphicFramePr/>
          <p:nvPr>
            <p:extLst>
              <p:ext uri="{D42A27DB-BD31-4B8C-83A1-F6EECF244321}">
                <p14:modId xmlns:p14="http://schemas.microsoft.com/office/powerpoint/2010/main" val="106309100"/>
              </p:ext>
            </p:extLst>
          </p:nvPr>
        </p:nvGraphicFramePr>
        <p:xfrm>
          <a:off x="177420" y="1446664"/>
          <a:ext cx="11810471" cy="4612642"/>
        </p:xfrm>
        <a:graphic>
          <a:graphicData uri="http://schemas.openxmlformats.org/drawingml/2006/table">
            <a:tbl>
              <a:tblPr bandRow="1"/>
              <a:tblGrid>
                <a:gridCol w="227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638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/>
                        <a:t>Technical Working Groups</a:t>
                      </a:r>
                    </a:p>
                  </a:txBody>
                  <a:tcPr marL="18000" marR="18000" marT="0" marB="0" anchor="ctr" horzOverflow="overflow">
                    <a:solidFill>
                      <a:srgbClr val="90C4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/>
                        <a:t>Seascapes</a:t>
                      </a:r>
                    </a:p>
                  </a:txBody>
                  <a:tcPr marL="18000" marR="180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d-ID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Mr. Antonio de Jesus </a:t>
                      </a:r>
                    </a:p>
                  </a:txBody>
                  <a:tcPr marL="18000" marR="1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87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/>
                        <a:t>EAFM </a:t>
                      </a:r>
                    </a:p>
                  </a:txBody>
                  <a:tcPr marL="18000" marR="180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t-B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Dr. Jose </a:t>
                      </a:r>
                      <a:r>
                        <a:rPr lang="pt-BR" sz="2000" b="1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Lucas Do Carmo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8000" marR="1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/>
                        <a:t>MPA</a:t>
                      </a:r>
                    </a:p>
                  </a:txBody>
                  <a:tcPr marL="18000" marR="180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d-ID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Mr. Orlando H. Kalis</a:t>
                      </a:r>
                    </a:p>
                  </a:txBody>
                  <a:tcPr marL="18000" marR="1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7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/>
                        <a:t>CCA</a:t>
                      </a:r>
                    </a:p>
                  </a:txBody>
                  <a:tcPr marL="18000" marR="1800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t-BR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Mr. Rui dos Reis Pires</a:t>
                      </a:r>
                    </a:p>
                  </a:txBody>
                  <a:tcPr marL="18000" marR="1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d-ID" sz="2000" dirty="0"/>
                        <a:t>Threatened Species</a:t>
                      </a:r>
                    </a:p>
                  </a:txBody>
                  <a:tcPr marL="18000" marR="1800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 dirty="0"/>
                        <a:t>Mr. Pedro Pinto</a:t>
                      </a:r>
                    </a:p>
                  </a:txBody>
                  <a:tcPr marL="18000" marR="18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79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>
            <p:ph type="title"/>
          </p:nvPr>
        </p:nvSpPr>
        <p:spPr>
          <a:xfrm>
            <a:off x="416011" y="0"/>
            <a:ext cx="105156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oppins"/>
              <a:buNone/>
            </a:pPr>
            <a:r>
              <a:rPr b="0" i="0" lang="id-ID" sz="36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Partners and Status of Partnership</a:t>
            </a:r>
            <a:endParaRPr/>
          </a:p>
        </p:txBody>
      </p:sp>
      <p:graphicFrame>
        <p:nvGraphicFramePr>
          <p:cNvPr id="32" name="Google Shape;32;p1"/>
          <p:cNvGraphicFramePr/>
          <p:nvPr/>
        </p:nvGraphicFramePr>
        <p:xfrm>
          <a:off x="-4653754" y="21856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{F3ECAADB-9F34-4F51-ADF4-F4EF32230052}</a:tableStyleId>
              </a:tblPr>
              <a:tblGrid>
                <a:gridCol w="3714100"/>
                <a:gridCol w="1457125"/>
                <a:gridCol w="6106375"/>
              </a:tblGrid>
              <a:tr h="357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Partners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Projects and Programs</a:t>
                      </a:r>
                      <a:endParaRPr/>
                    </a:p>
                  </a:txBody>
                  <a:tcPr marT="0" marB="0" marR="0" marL="0" anchor="ctr"/>
                </a:tc>
              </a:tr>
              <a:tr h="8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CI 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 Agency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MPA( Conservation Area), EAFM(Fisheries Coastal Management Area), Threatened Species(Sea Mammals Conservation), Seascape, Livelihood (Partner with CI &amp;  WFC) 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491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UNTL/CCCD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i="1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Institution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on climate change and biodiversity 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375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FAO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i="1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UN Agency</a:t>
                      </a:r>
                      <a:endParaRPr b="0" i="1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CCA (Future Plan), ISLME (Transbaundry)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375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Haburas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i="1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NGOs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Change  (Campaign of  Marine  Environment)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/>
                </a:tc>
              </a:tr>
              <a:tr h="375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JICA</a:t>
                      </a:r>
                      <a:endParaRPr/>
                    </a:p>
                  </a:txBody>
                  <a:tcPr marT="63525" marB="635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i="1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 Agency</a:t>
                      </a:r>
                      <a:endParaRPr/>
                    </a:p>
                  </a:txBody>
                  <a:tcPr marT="63525" marB="635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(Over Sea Trainings)</a:t>
                      </a:r>
                      <a:endParaRPr/>
                    </a:p>
                  </a:txBody>
                  <a:tcPr marT="63525" marB="63525" marR="63500" marL="63500"/>
                </a:tc>
              </a:tr>
              <a:tr h="375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id-ID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CTC</a:t>
                      </a:r>
                      <a:endParaRPr/>
                    </a:p>
                  </a:txBody>
                  <a:tcPr marT="63525" marB="635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i="1" lang="id-ID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 Agency</a:t>
                      </a:r>
                      <a:endParaRPr/>
                    </a:p>
                  </a:txBody>
                  <a:tcPr marT="63525" marB="635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b="0" i="1" lang="id-ID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MPAs, Woman Leadership , Capacity Building (MPA Connectivity &amp; Learning network),  Fisheries Socio Economi Survey,</a:t>
                      </a:r>
                      <a:endParaRPr/>
                    </a:p>
                  </a:txBody>
                  <a:tcPr marT="63525" marB="63525" marR="63500" marL="63500"/>
                </a:tc>
              </a:tr>
              <a:tr h="375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0" i="0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>
            <a:spLocks noGrp="1"/>
          </p:cNvSpPr>
          <p:nvPr>
            <p:ph type="title"/>
          </p:nvPr>
        </p:nvSpPr>
        <p:spPr>
          <a:xfrm>
            <a:off x="675502" y="381932"/>
            <a:ext cx="10515600" cy="75153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dirty="0"/>
              <a:t>Partners and Status of Partnership</a:t>
            </a:r>
          </a:p>
        </p:txBody>
      </p:sp>
      <p:graphicFrame>
        <p:nvGraphicFramePr>
          <p:cNvPr id="3" name="Table 123"/>
          <p:cNvGraphicFramePr/>
          <p:nvPr>
            <p:extLst>
              <p:ext uri="{D42A27DB-BD31-4B8C-83A1-F6EECF244321}">
                <p14:modId xmlns:p14="http://schemas.microsoft.com/office/powerpoint/2010/main" val="245019913"/>
              </p:ext>
            </p:extLst>
          </p:nvPr>
        </p:nvGraphicFramePr>
        <p:xfrm>
          <a:off x="728475" y="1487959"/>
          <a:ext cx="10605616" cy="4164224"/>
        </p:xfrm>
        <a:graphic>
          <a:graphicData uri="http://schemas.openxmlformats.org/drawingml/2006/table">
            <a:tbl>
              <a:tblPr bandRow="1"/>
              <a:tblGrid>
                <a:gridCol w="349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4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>
                          <a:latin typeface="+mn-lt"/>
                        </a:rPr>
                        <a:t>Partners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>
                          <a:latin typeface="+mn-lt"/>
                        </a:rPr>
                        <a:t>Status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>
                          <a:latin typeface="+mn-lt"/>
                        </a:rPr>
                        <a:t>Projects and Programs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28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dirty="0">
                          <a:latin typeface="+mn-lt"/>
                        </a:rPr>
                        <a:t>ROMAN</a:t>
                      </a:r>
                      <a:r>
                        <a:rPr lang="id-ID" sz="2400" baseline="0" dirty="0">
                          <a:latin typeface="+mn-lt"/>
                        </a:rPr>
                        <a:t> LUAN </a:t>
                      </a:r>
                      <a:endParaRPr lang="id-ID" sz="2400" dirty="0">
                        <a:latin typeface="+mn-lt"/>
                      </a:endParaRP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b="0" i="1" dirty="0">
                          <a:latin typeface="+mn-lt"/>
                        </a:rPr>
                        <a:t>National NGOs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b="0" dirty="0">
                          <a:latin typeface="+mn-lt"/>
                        </a:rPr>
                        <a:t>MPA (Desimination law</a:t>
                      </a:r>
                      <a:r>
                        <a:rPr lang="id-ID" sz="2400" b="0" baseline="0" dirty="0">
                          <a:latin typeface="+mn-lt"/>
                        </a:rPr>
                        <a:t> and involving local awereness on coastal &amp; marine resources)</a:t>
                      </a:r>
                      <a:r>
                        <a:rPr lang="id-ID" sz="2400" b="0" dirty="0">
                          <a:latin typeface="+mn-lt"/>
                        </a:rPr>
                        <a:t> </a:t>
                      </a:r>
                      <a:r>
                        <a:rPr lang="id-ID" sz="2400" b="0" baseline="0" dirty="0">
                          <a:latin typeface="+mn-lt"/>
                        </a:rPr>
                        <a:t> </a:t>
                      </a:r>
                      <a:endParaRPr lang="id-ID" sz="2400" b="0" dirty="0">
                        <a:latin typeface="+mn-lt"/>
                      </a:endParaRPr>
                    </a:p>
                  </a:txBody>
                  <a:tcPr marL="63497" marR="63497" marT="63486" marB="6348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28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dirty="0">
                          <a:latin typeface="+mn-lt"/>
                        </a:rPr>
                        <a:t>PEMSEA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b="0" i="1" dirty="0">
                          <a:latin typeface="+mn-lt"/>
                        </a:rPr>
                        <a:t>International Agency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b="0" dirty="0">
                          <a:latin typeface="+mn-lt"/>
                        </a:rPr>
                        <a:t>Capacity</a:t>
                      </a:r>
                      <a:r>
                        <a:rPr lang="id-ID" sz="2400" b="0" baseline="0" dirty="0">
                          <a:latin typeface="+mn-lt"/>
                        </a:rPr>
                        <a:t> Building (ICM., Manatuto, Dili &amp; Liquica) State of Coast (SOC), NOP</a:t>
                      </a:r>
                      <a:endParaRPr lang="id-ID" sz="2400" b="0" dirty="0">
                        <a:latin typeface="+mn-lt"/>
                      </a:endParaRPr>
                    </a:p>
                  </a:txBody>
                  <a:tcPr marL="63497" marR="63497" marT="63486" marB="6348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dirty="0">
                          <a:latin typeface="+mn-lt"/>
                        </a:rPr>
                        <a:t>ATSEF (</a:t>
                      </a:r>
                      <a:r>
                        <a:rPr lang="id-ID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Phase 2 :2017-2020)</a:t>
                      </a:r>
                    </a:p>
                    <a:p>
                      <a:pPr algn="l">
                        <a:defRPr sz="1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lang="id-ID" sz="2400" dirty="0">
                        <a:latin typeface="+mn-lt"/>
                      </a:endParaRP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b="0" i="1" dirty="0">
                          <a:latin typeface="+mn-lt"/>
                        </a:rPr>
                        <a:t>International Agency</a:t>
                      </a:r>
                    </a:p>
                  </a:txBody>
                  <a:tcPr marL="63497" marR="63497" marT="63486" marB="63486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1" i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id-ID" sz="2400" b="0" dirty="0">
                          <a:latin typeface="+mn-lt"/>
                        </a:rPr>
                        <a:t>ICM, EAFM, MPA, Livelihood</a:t>
                      </a:r>
                      <a:r>
                        <a:rPr lang="id-ID" sz="2400" b="0" baseline="0" dirty="0">
                          <a:latin typeface="+mn-lt"/>
                        </a:rPr>
                        <a:t> Program, Pollution</a:t>
                      </a:r>
                      <a:r>
                        <a:rPr lang="id-ID" sz="2400" b="0" dirty="0">
                          <a:latin typeface="+mn-lt"/>
                        </a:rPr>
                        <a:t> </a:t>
                      </a:r>
                    </a:p>
                  </a:txBody>
                  <a:tcPr marL="63497" marR="63497" marT="63486" marB="6348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4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921" y="0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Progress/Achievements Towards NPOA</a:t>
            </a:r>
            <a:endParaRPr lang="en-PH" sz="3600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FF6D3-7BD4-4F78-90B8-5941E92FC3B4}"/>
              </a:ext>
            </a:extLst>
          </p:cNvPr>
          <p:cNvSpPr txBox="1"/>
          <p:nvPr/>
        </p:nvSpPr>
        <p:spPr>
          <a:xfrm>
            <a:off x="372533" y="1325563"/>
            <a:ext cx="480906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SEASCAPE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CTI-CFF NATIONAL PROGRAMS</a:t>
            </a:r>
          </a:p>
          <a:p>
            <a:endParaRPr lang="en-MY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 National Perspectives on the Seascape Management Concept (Seminar and NCC Focus Group Discussion)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 spatial dataset and its support data through collation available secondary data nationally and globally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scenario area of seascape referred to approximate line on EEZ (not officially) to help better understanding on the mapping and zoning for seascape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Divided country EEZ into NORTH SEASCAPE and SOUTH SEASCAPE (As indicated in the Map below)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613E5-ED8F-47F5-AB9B-C85E03D2CD66}"/>
              </a:ext>
            </a:extLst>
          </p:cNvPr>
          <p:cNvSpPr txBox="1"/>
          <p:nvPr/>
        </p:nvSpPr>
        <p:spPr>
          <a:xfrm>
            <a:off x="5321212" y="1325563"/>
            <a:ext cx="480906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b="1" dirty="0">
                <a:solidFill>
                  <a:srgbClr val="90C42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SEASCAPE</a:t>
            </a:r>
          </a:p>
          <a:p>
            <a:r>
              <a:rPr lang="en-M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PROGRAMS / ACTIVITIES IN RELATION TO CTI-CFF GOALS  </a:t>
            </a:r>
            <a:r>
              <a:rPr lang="en-MY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(but not directly budgeted under national CTI-CFF programs)</a:t>
            </a:r>
          </a:p>
          <a:p>
            <a:endParaRPr lang="en-MY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Actively engaged in the Lesser Sunda Priority Seascape to be manage as regional seascape with government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Officially endorsed the readiness of the country to propose the country seascape (North and South Seascape into Lesser Sunda regional manage seascape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 to provide necessary data required for the completion of its submission processes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140"/>
          </a:xfrm>
          <a:prstGeom prst="rect">
            <a:avLst/>
          </a:prstGeom>
        </p:spPr>
        <p:txBody>
          <a:bodyPr/>
          <a:lstStyle>
            <a:lvl1pPr defTabSz="832103">
              <a:defRPr sz="31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dirty="0"/>
              <a:t>Progress towards NPOA</a:t>
            </a:r>
          </a:p>
        </p:txBody>
      </p:sp>
      <p:sp>
        <p:nvSpPr>
          <p:cNvPr id="5" name="Shape 129"/>
          <p:cNvSpPr txBox="1">
            <a:spLocks/>
          </p:cNvSpPr>
          <p:nvPr/>
        </p:nvSpPr>
        <p:spPr>
          <a:xfrm>
            <a:off x="790621" y="1845115"/>
            <a:ext cx="5005941" cy="37815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3113" lvl="2" indent="-400050">
              <a:buFont typeface="+mj-lt"/>
              <a:buAutoNum type="romanUcPeriod"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id-ID" dirty="0">
                <a:latin typeface="Futura"/>
                <a:ea typeface="Futura"/>
                <a:cs typeface="Futura"/>
                <a:sym typeface="Futura"/>
              </a:rPr>
              <a:t>North  Seascape</a:t>
            </a:r>
            <a:endParaRPr lang="en-US" dirty="0">
              <a:latin typeface="Futura"/>
              <a:ea typeface="Futura"/>
              <a:cs typeface="Futura"/>
              <a:sym typeface="Futura"/>
            </a:endParaRPr>
          </a:p>
          <a:p>
            <a:pPr marL="373063" lvl="2" indent="0">
              <a:buNone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id-ID" sz="1800" dirty="0">
                <a:latin typeface="Futura"/>
                <a:ea typeface="Futura"/>
                <a:cs typeface="Futura"/>
                <a:sym typeface="Futura"/>
              </a:rPr>
              <a:t>ocupied 11,552 Sqkm (21%)  of ZEE </a:t>
            </a:r>
            <a:r>
              <a:rPr lang="en-US" sz="1800" dirty="0">
                <a:latin typeface="Futura"/>
                <a:ea typeface="Futura"/>
                <a:cs typeface="Futura"/>
                <a:sym typeface="Futura"/>
              </a:rPr>
              <a:t> in the north and small segment of NKSNP Marine Park in the south in distance 12 NM </a:t>
            </a:r>
            <a:r>
              <a:rPr lang="id-ID" sz="1800" dirty="0">
                <a:latin typeface="Futura"/>
                <a:ea typeface="Futura"/>
                <a:cs typeface="Futura"/>
                <a:sym typeface="Futura"/>
              </a:rPr>
              <a:t>and </a:t>
            </a:r>
            <a:r>
              <a:rPr lang="en-US" sz="1800" dirty="0">
                <a:latin typeface="Futura"/>
                <a:ea typeface="Futura"/>
                <a:cs typeface="Futura"/>
                <a:sym typeface="Futura"/>
              </a:rPr>
              <a:t>mainly dedicated for Subsistence fishing, Artisanal Fishing and semi commercial fishing priority for nationals by law (yellow </a:t>
            </a:r>
            <a:r>
              <a:rPr lang="en-US" sz="1800" dirty="0" err="1">
                <a:latin typeface="Futura"/>
                <a:ea typeface="Futura"/>
                <a:cs typeface="Futura"/>
                <a:sym typeface="Futura"/>
              </a:rPr>
              <a:t>colour</a:t>
            </a:r>
            <a:r>
              <a:rPr lang="en-US" sz="1800" dirty="0">
                <a:latin typeface="Futura"/>
                <a:ea typeface="Futura"/>
                <a:cs typeface="Futura"/>
                <a:sym typeface="Futura"/>
              </a:rPr>
              <a:t> on Map)</a:t>
            </a:r>
          </a:p>
          <a:p>
            <a:pPr marL="373063" lvl="2" indent="0">
              <a:buNone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lang="en-US" sz="1400" dirty="0">
              <a:latin typeface="Futura"/>
              <a:ea typeface="Futura"/>
              <a:cs typeface="Futura"/>
              <a:sym typeface="Futura"/>
            </a:endParaRPr>
          </a:p>
          <a:p>
            <a:pPr marL="373063" lvl="2" indent="0">
              <a:buNone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en-US" dirty="0">
                <a:latin typeface="Futura"/>
                <a:ea typeface="Futura"/>
                <a:cs typeface="Futura"/>
                <a:sym typeface="Futura"/>
              </a:rPr>
              <a:t>II. </a:t>
            </a:r>
            <a:r>
              <a:rPr lang="id-ID" dirty="0">
                <a:latin typeface="Futura"/>
                <a:ea typeface="Futura"/>
                <a:cs typeface="Futura"/>
                <a:sym typeface="Futura"/>
              </a:rPr>
              <a:t>South Seascape:</a:t>
            </a:r>
          </a:p>
          <a:p>
            <a:pPr marL="706438" lvl="3" indent="-171450"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id-ID" sz="1700" dirty="0">
                <a:latin typeface="Futura"/>
                <a:ea typeface="Futura"/>
                <a:cs typeface="Futura"/>
                <a:sym typeface="Futura"/>
              </a:rPr>
              <a:t>Comercial Fishing Zone covered area of 25,122 Sqkm  (32%) </a:t>
            </a:r>
            <a:r>
              <a:rPr lang="en-US" sz="1700" dirty="0">
                <a:latin typeface="Futura"/>
                <a:ea typeface="Futura"/>
                <a:cs typeface="Futura"/>
                <a:sym typeface="Futura"/>
              </a:rPr>
              <a:t>exclude sea within 12NM below </a:t>
            </a:r>
            <a:r>
              <a:rPr lang="id-ID" sz="1700" dirty="0"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1700" dirty="0">
                <a:latin typeface="Futura"/>
                <a:ea typeface="Futura"/>
                <a:cs typeface="Futura"/>
                <a:sym typeface="Futura"/>
              </a:rPr>
              <a:t>(Green on the Map)</a:t>
            </a:r>
            <a:endParaRPr lang="id-ID" sz="1700" dirty="0">
              <a:latin typeface="Futura"/>
              <a:ea typeface="Futura"/>
              <a:cs typeface="Futura"/>
              <a:sym typeface="Futura"/>
            </a:endParaRPr>
          </a:p>
          <a:p>
            <a:pPr marL="706438" lvl="3" indent="-171450"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id-ID" sz="1700" dirty="0">
                <a:latin typeface="Futura"/>
                <a:ea typeface="Futura"/>
                <a:cs typeface="Futura"/>
                <a:sym typeface="Futura"/>
              </a:rPr>
              <a:t>Non-Commercial Zone as currently managed as Joint Petroleum </a:t>
            </a:r>
            <a:r>
              <a:rPr lang="en-US" sz="1700" dirty="0">
                <a:latin typeface="Futura"/>
                <a:ea typeface="Futura"/>
                <a:cs typeface="Futura"/>
                <a:sym typeface="Futura"/>
              </a:rPr>
              <a:t>Development </a:t>
            </a:r>
            <a:r>
              <a:rPr lang="id-ID" sz="1700" dirty="0">
                <a:latin typeface="Futura"/>
                <a:ea typeface="Futura"/>
                <a:cs typeface="Futura"/>
                <a:sym typeface="Futura"/>
              </a:rPr>
              <a:t>Area (JPDA) ocupied  37,511 sqkm or 47% of ZEE</a:t>
            </a:r>
          </a:p>
          <a:p>
            <a:pPr marL="77788" lvl="2" indent="0">
              <a:buNone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lang="id-ID" sz="1400" dirty="0">
              <a:latin typeface="Futura"/>
              <a:ea typeface="Futura"/>
              <a:cs typeface="Futura"/>
              <a:sym typeface="Futura"/>
            </a:endParaRPr>
          </a:p>
          <a:p>
            <a:pPr marL="193675" lvl="1" indent="0">
              <a:buNone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lang="en-US" sz="1400" dirty="0">
              <a:solidFill>
                <a:schemeClr val="accent6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6" name="Shape 130"/>
          <p:cNvSpPr/>
          <p:nvPr/>
        </p:nvSpPr>
        <p:spPr>
          <a:xfrm>
            <a:off x="838197" y="1089392"/>
            <a:ext cx="9812313" cy="43088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rPr dirty="0"/>
              <a:t>Goal 1: Priority seascapes designated and effectively managed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9455" y="1520221"/>
            <a:ext cx="5651924" cy="399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461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9"/>
          <p:cNvSpPr txBox="1">
            <a:spLocks/>
          </p:cNvSpPr>
          <p:nvPr/>
        </p:nvSpPr>
        <p:spPr>
          <a:xfrm>
            <a:off x="838198" y="1319134"/>
            <a:ext cx="10058402" cy="501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en-US" sz="3200" dirty="0"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rPr>
              <a:t>Experiencing Challenges mainly </a:t>
            </a:r>
            <a:r>
              <a:rPr lang="en-US" sz="3200" b="1" dirty="0">
                <a:latin typeface="Futura"/>
                <a:ea typeface="Futura"/>
                <a:cs typeface="Futura"/>
                <a:sym typeface="Futura"/>
              </a:rPr>
              <a:t>Limited National Experts on the seascape concept and it has limit the national capacity to execute available budget on the seascape</a:t>
            </a:r>
            <a:r>
              <a:rPr lang="en-US" sz="3200" dirty="0">
                <a:latin typeface="Futura"/>
                <a:ea typeface="Futura"/>
                <a:cs typeface="Futura"/>
                <a:sym typeface="Futura"/>
              </a:rPr>
              <a:t>)</a:t>
            </a:r>
            <a:r>
              <a:rPr lang="en-US" sz="3200" dirty="0"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</a:p>
          <a:p>
            <a:pPr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en-US" sz="3200" dirty="0"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rPr>
              <a:t>Lessons Learned (</a:t>
            </a:r>
            <a:r>
              <a:rPr lang="en-US" sz="3200" dirty="0">
                <a:latin typeface="Futura"/>
                <a:ea typeface="Futura"/>
                <a:cs typeface="Futura"/>
                <a:sym typeface="Futura"/>
              </a:rPr>
              <a:t>New Concept, synchronize many activities) </a:t>
            </a:r>
          </a:p>
          <a:p>
            <a:pPr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en-US" sz="3200" dirty="0"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rPr>
              <a:t>Next Steps </a:t>
            </a:r>
            <a:r>
              <a:rPr lang="en-US" sz="3200" dirty="0">
                <a:latin typeface="Futura"/>
                <a:ea typeface="Futura"/>
                <a:cs typeface="Futura"/>
                <a:sym typeface="Futura"/>
              </a:rPr>
              <a:t>By 2020, GoTL Should have Resolution on the North Seascape, Seascape Strategy Plan, Expand Resources Mapping &amp; Data Gathering)</a:t>
            </a:r>
            <a:endParaRPr lang="en-US" sz="3200" dirty="0">
              <a:solidFill>
                <a:schemeClr val="accent6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3" name="Shape 130"/>
          <p:cNvSpPr/>
          <p:nvPr/>
        </p:nvSpPr>
        <p:spPr>
          <a:xfrm>
            <a:off x="659565" y="352968"/>
            <a:ext cx="9233943" cy="76943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rPr dirty="0"/>
              <a:t>Goal 1: </a:t>
            </a:r>
            <a:r>
              <a:rPr lang="en-US" dirty="0"/>
              <a:t>Priority</a:t>
            </a:r>
            <a:r>
              <a:rPr dirty="0"/>
              <a:t> seascapes designated and effectively managed </a:t>
            </a:r>
            <a:r>
              <a:rPr dirty="0">
                <a:solidFill>
                  <a:srgbClr val="FF0000"/>
                </a:solidFill>
              </a:rPr>
              <a:t>(Continue</a:t>
            </a:r>
            <a:r>
              <a:rPr lang="id-ID" dirty="0">
                <a:solidFill>
                  <a:srgbClr val="FF0000"/>
                </a:solidFill>
              </a:rPr>
              <a:t>…)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02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