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 id="214748366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Lst>
  <p:sldSz cy="6858000" cx="12192000"/>
  <p:notesSz cx="6858000" cy="9144000"/>
  <p:embeddedFontLst>
    <p:embeddedFont>
      <p:font typeface="Belleza"/>
      <p:regular r:id="rId74"/>
    </p:embeddedFont>
    <p:embeddedFont>
      <p:font typeface="Bebas Neue"/>
      <p:regular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76" roundtripDataSignature="AMtx7mgFZvzg4xsmYmpzzxLwdy/nwxee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88F605-5D1C-422F-9106-F3F3205FD6D9}">
  <a:tblStyle styleId="{AA88F605-5D1C-422F-9106-F3F3205FD6D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2A187B9-F9B2-4079-919B-7AE82E13E02C}"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b="off" i="off"/>
      <a:tcStyle>
        <a:fill>
          <a:solidFill>
            <a:srgbClr val="D4E2CE"/>
          </a:solidFill>
        </a:fill>
      </a:tcStyle>
    </a:band1H>
    <a:band2H>
      <a:tcTxStyle b="off" i="off"/>
    </a:band2H>
    <a:band1V>
      <a:tcTxStyle b="off" i="off"/>
      <a:tcStyle>
        <a:fill>
          <a:solidFill>
            <a:srgbClr val="D4E2CE"/>
          </a:solidFill>
        </a:fill>
      </a:tcStyle>
    </a:band1V>
    <a:band2V>
      <a:tcTxStyle b="off" i="off"/>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font" Target="fonts/BebasNeue-regular.fntdata"/><Relationship Id="rId30" Type="http://schemas.openxmlformats.org/officeDocument/2006/relationships/slide" Target="slides/slide21.xml"/><Relationship Id="rId74" Type="http://schemas.openxmlformats.org/officeDocument/2006/relationships/font" Target="fonts/Belleza-regular.fntdata"/><Relationship Id="rId33" Type="http://schemas.openxmlformats.org/officeDocument/2006/relationships/slide" Target="slides/slide24.xml"/><Relationship Id="rId32" Type="http://schemas.openxmlformats.org/officeDocument/2006/relationships/slide" Target="slides/slide23.xml"/><Relationship Id="rId76" Type="http://customschemas.google.com/relationships/presentationmetadata" Target="metadata"/><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09" name="Google Shape;5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8" name="Google Shape;6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1" name="Google Shape;65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1" name="Google Shape;67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9" name="Google Shape;68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 name="Google Shape;70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3" name="Google Shape;71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5" name="Google Shape;72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8" name="Google Shape;73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1" name="Google Shape;75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3" name="Google Shape;76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 name="Google Shape;77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1" name="Google Shape;79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4" name="Google Shape;804;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 name="Google Shape;81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2" name="Google Shape;82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1" name="Google Shape;83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 name="Google Shape;84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0" name="Google Shape;85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9" name="Google Shape;85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8" name="Google Shape;86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5" name="Google Shape;52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7" name="Google Shape;87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6" name="Google Shape;88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5" name="Google Shape;895;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4" name="Google Shape;904;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3" name="Google Shape;913;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 name="Google Shape;92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1" name="Google Shape;9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0" name="Google Shape;940;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9" name="Google Shape;949;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8" name="Google Shape;958;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 name="Google Shape;5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7" name="Google Shape;967;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6" name="Google Shape;976;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5" name="Google Shape;985;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5" name="Google Shape;99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4" name="Google Shape;1004;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5" name="Google Shape;1015;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4" name="Google Shape;1024;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3" name="Google Shape;1033;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2" name="Google Shape;1042;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1" name="Google Shape;1051;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91a92ff8ed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0" name="Google Shape;1060;g191a92ff8ed_0_7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91a92ff8ed_0_7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0" name="Google Shape;1070;g191a92ff8ed_0_7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91a92ff8ed_0_7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0" name="Google Shape;1080;g191a92ff8ed_0_7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91a92ff8ed_0_7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0" name="Google Shape;1100;g191a92ff8ed_0_7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91a92ff8ed_0_7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8" name="Google Shape;1118;g191a92ff8ed_0_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91a92ff8ed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2" name="Google Shape;1132;g191a92ff8ed_0_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91a92ff8ed_0_8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6" name="Google Shape;1146;g191a92ff8ed_0_8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91a92ff8ed_0_8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0" name="Google Shape;1160;g191a92ff8ed_0_8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4" name="Google Shape;1174;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3" name="Google Shape;1183;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6" name="Google Shape;5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9" name="Google Shape;1189;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5" name="Google Shape;1195;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4" name="Google Shape;1204;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4" name="Google Shape;12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4" name="Google Shape;1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6" name="Google Shape;60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9" name="Google Shape;6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52" name="Shape 152"/>
        <p:cNvGrpSpPr/>
        <p:nvPr/>
      </p:nvGrpSpPr>
      <p:grpSpPr>
        <a:xfrm>
          <a:off x="0" y="0"/>
          <a:ext cx="0" cy="0"/>
          <a:chOff x="0" y="0"/>
          <a:chExt cx="0" cy="0"/>
        </a:xfrm>
      </p:grpSpPr>
      <p:sp>
        <p:nvSpPr>
          <p:cNvPr id="153" name="Google Shape;153;p25"/>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5"/>
          <p:cNvSpPr/>
          <p:nvPr>
            <p:ph idx="2" type="pic"/>
          </p:nvPr>
        </p:nvSpPr>
        <p:spPr>
          <a:xfrm>
            <a:off x="1524" y="0"/>
            <a:ext cx="12188952" cy="4572000"/>
          </a:xfrm>
          <a:prstGeom prst="rect">
            <a:avLst/>
          </a:prstGeom>
          <a:solidFill>
            <a:schemeClr val="accent5"/>
          </a:solidFill>
          <a:ln>
            <a:noFill/>
          </a:ln>
        </p:spPr>
      </p:sp>
      <p:sp>
        <p:nvSpPr>
          <p:cNvPr id="155" name="Google Shape;155;p25"/>
          <p:cNvSpPr txBox="1"/>
          <p:nvPr>
            <p:ph idx="1" type="body"/>
          </p:nvPr>
        </p:nvSpPr>
        <p:spPr>
          <a:xfrm>
            <a:off x="831850" y="5742432"/>
            <a:ext cx="10515600" cy="36576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sz="20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6" name="Google Shape;15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9" name="Google Shape;159;p25"/>
          <p:cNvGrpSpPr/>
          <p:nvPr/>
        </p:nvGrpSpPr>
        <p:grpSpPr>
          <a:xfrm>
            <a:off x="7993448" y="3278144"/>
            <a:ext cx="4211600" cy="3581399"/>
            <a:chOff x="7980400" y="3276601"/>
            <a:chExt cx="4211600" cy="3581399"/>
          </a:xfrm>
        </p:grpSpPr>
        <p:grpSp>
          <p:nvGrpSpPr>
            <p:cNvPr id="160" name="Google Shape;160;p25"/>
            <p:cNvGrpSpPr/>
            <p:nvPr/>
          </p:nvGrpSpPr>
          <p:grpSpPr>
            <a:xfrm>
              <a:off x="8662740" y="3276601"/>
              <a:ext cx="3529260" cy="3581397"/>
              <a:chOff x="4114800" y="1423987"/>
              <a:chExt cx="3961542" cy="4007547"/>
            </a:xfrm>
          </p:grpSpPr>
          <p:sp>
            <p:nvSpPr>
              <p:cNvPr id="161" name="Google Shape;161;p25"/>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2" name="Google Shape;162;p25"/>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3" name="Google Shape;163;p25"/>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4" name="Google Shape;164;p25"/>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5" name="Google Shape;165;p25"/>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6" name="Google Shape;166;p25"/>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7" name="Google Shape;167;p25"/>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68" name="Google Shape;168;p25"/>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2 column">
  <p:cSld name="1_Comparison 2 column">
    <p:spTree>
      <p:nvGrpSpPr>
        <p:cNvPr id="169" name="Shape 169"/>
        <p:cNvGrpSpPr/>
        <p:nvPr/>
      </p:nvGrpSpPr>
      <p:grpSpPr>
        <a:xfrm>
          <a:off x="0" y="0"/>
          <a:ext cx="0" cy="0"/>
          <a:chOff x="0" y="0"/>
          <a:chExt cx="0" cy="0"/>
        </a:xfrm>
      </p:grpSpPr>
      <p:sp>
        <p:nvSpPr>
          <p:cNvPr id="170" name="Google Shape;170;p26"/>
          <p:cNvSpPr txBox="1"/>
          <p:nvPr>
            <p:ph type="title"/>
          </p:nvPr>
        </p:nvSpPr>
        <p:spPr>
          <a:xfrm>
            <a:off x="3584448" y="365125"/>
            <a:ext cx="83534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6"/>
          <p:cNvSpPr/>
          <p:nvPr>
            <p:ph idx="2" type="pic"/>
          </p:nvPr>
        </p:nvSpPr>
        <p:spPr>
          <a:xfrm>
            <a:off x="0" y="0"/>
            <a:ext cx="3044952" cy="6858000"/>
          </a:xfrm>
          <a:prstGeom prst="rect">
            <a:avLst/>
          </a:prstGeom>
          <a:solidFill>
            <a:schemeClr val="accent5"/>
          </a:solidFill>
          <a:ln>
            <a:noFill/>
          </a:ln>
        </p:spPr>
      </p:sp>
      <p:sp>
        <p:nvSpPr>
          <p:cNvPr id="172" name="Google Shape;172;p26"/>
          <p:cNvSpPr txBox="1"/>
          <p:nvPr>
            <p:ph idx="1" type="body"/>
          </p:nvPr>
        </p:nvSpPr>
        <p:spPr>
          <a:xfrm>
            <a:off x="3584448" y="1681163"/>
            <a:ext cx="3483864"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3" name="Google Shape;173;p26"/>
          <p:cNvSpPr txBox="1"/>
          <p:nvPr>
            <p:ph idx="3" type="body"/>
          </p:nvPr>
        </p:nvSpPr>
        <p:spPr>
          <a:xfrm>
            <a:off x="3584448" y="2505075"/>
            <a:ext cx="3483864"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26"/>
          <p:cNvSpPr txBox="1"/>
          <p:nvPr>
            <p:ph idx="4" type="body"/>
          </p:nvPr>
        </p:nvSpPr>
        <p:spPr>
          <a:xfrm>
            <a:off x="7543800" y="1681163"/>
            <a:ext cx="3483864"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5" name="Google Shape;175;p26"/>
          <p:cNvSpPr txBox="1"/>
          <p:nvPr>
            <p:ph idx="5" type="body"/>
          </p:nvPr>
        </p:nvSpPr>
        <p:spPr>
          <a:xfrm>
            <a:off x="7543800" y="2505075"/>
            <a:ext cx="3483864"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79" name="Google Shape;179;p26"/>
          <p:cNvGrpSpPr/>
          <p:nvPr/>
        </p:nvGrpSpPr>
        <p:grpSpPr>
          <a:xfrm>
            <a:off x="7993448" y="3278144"/>
            <a:ext cx="4211600" cy="3581399"/>
            <a:chOff x="7980400" y="3276601"/>
            <a:chExt cx="4211600" cy="3581399"/>
          </a:xfrm>
        </p:grpSpPr>
        <p:grpSp>
          <p:nvGrpSpPr>
            <p:cNvPr id="180" name="Google Shape;180;p26"/>
            <p:cNvGrpSpPr/>
            <p:nvPr/>
          </p:nvGrpSpPr>
          <p:grpSpPr>
            <a:xfrm>
              <a:off x="8662740" y="3276601"/>
              <a:ext cx="3529260" cy="3581397"/>
              <a:chOff x="4114800" y="1423987"/>
              <a:chExt cx="3961542" cy="4007547"/>
            </a:xfrm>
          </p:grpSpPr>
          <p:sp>
            <p:nvSpPr>
              <p:cNvPr id="181" name="Google Shape;181;p26"/>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 name="Google Shape;182;p26"/>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 name="Google Shape;183;p26"/>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 name="Google Shape;184;p26"/>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 name="Google Shape;185;p26"/>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6" name="Google Shape;186;p26"/>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7" name="Google Shape;187;p26"/>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88" name="Google Shape;188;p26"/>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ank you">
  <p:cSld name="1_Thank you">
    <p:spTree>
      <p:nvGrpSpPr>
        <p:cNvPr id="189" name="Shape 189"/>
        <p:cNvGrpSpPr/>
        <p:nvPr/>
      </p:nvGrpSpPr>
      <p:grpSpPr>
        <a:xfrm>
          <a:off x="0" y="0"/>
          <a:ext cx="0" cy="0"/>
          <a:chOff x="0" y="0"/>
          <a:chExt cx="0" cy="0"/>
        </a:xfrm>
      </p:grpSpPr>
      <p:sp>
        <p:nvSpPr>
          <p:cNvPr id="190" name="Google Shape;190;p27"/>
          <p:cNvSpPr txBox="1"/>
          <p:nvPr>
            <p:ph type="title"/>
          </p:nvPr>
        </p:nvSpPr>
        <p:spPr>
          <a:xfrm>
            <a:off x="841248" y="2606040"/>
            <a:ext cx="39243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7"/>
          <p:cNvSpPr txBox="1"/>
          <p:nvPr>
            <p:ph idx="1" type="body"/>
          </p:nvPr>
        </p:nvSpPr>
        <p:spPr>
          <a:xfrm>
            <a:off x="841248" y="4105656"/>
            <a:ext cx="2552700" cy="2066071"/>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1000"/>
              </a:spcBef>
              <a:spcAft>
                <a:spcPts val="0"/>
              </a:spcAft>
              <a:buClr>
                <a:schemeClr val="dk1"/>
              </a:buClr>
              <a:buSzPts val="1600"/>
              <a:buNone/>
              <a:defRPr sz="1600"/>
            </a:lvl1pPr>
            <a:lvl2pPr indent="-228600" lvl="1" marL="914400" algn="l">
              <a:lnSpc>
                <a:spcPct val="137500"/>
              </a:lnSpc>
              <a:spcBef>
                <a:spcPts val="500"/>
              </a:spcBef>
              <a:spcAft>
                <a:spcPts val="0"/>
              </a:spcAft>
              <a:buClr>
                <a:schemeClr val="dk1"/>
              </a:buClr>
              <a:buSzPts val="1600"/>
              <a:buNone/>
              <a:defRPr sz="1600"/>
            </a:lvl2pPr>
            <a:lvl3pPr indent="-228600" lvl="2" marL="1371600" algn="l">
              <a:lnSpc>
                <a:spcPct val="137500"/>
              </a:lnSpc>
              <a:spcBef>
                <a:spcPts val="500"/>
              </a:spcBef>
              <a:spcAft>
                <a:spcPts val="0"/>
              </a:spcAft>
              <a:buClr>
                <a:schemeClr val="dk1"/>
              </a:buClr>
              <a:buSzPts val="1600"/>
              <a:buNone/>
              <a:defRPr sz="1600"/>
            </a:lvl3pPr>
            <a:lvl4pPr indent="-228600" lvl="3" marL="1828800" algn="l">
              <a:lnSpc>
                <a:spcPct val="137500"/>
              </a:lnSpc>
              <a:spcBef>
                <a:spcPts val="500"/>
              </a:spcBef>
              <a:spcAft>
                <a:spcPts val="0"/>
              </a:spcAft>
              <a:buClr>
                <a:schemeClr val="dk1"/>
              </a:buClr>
              <a:buSzPts val="1600"/>
              <a:buNone/>
              <a:defRPr sz="1600"/>
            </a:lvl4pPr>
            <a:lvl5pPr indent="-228600" lvl="4" marL="2286000" algn="l">
              <a:lnSpc>
                <a:spcPct val="1375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27"/>
          <p:cNvSpPr txBox="1"/>
          <p:nvPr>
            <p:ph idx="10" type="dt"/>
          </p:nvPr>
        </p:nvSpPr>
        <p:spPr>
          <a:xfrm>
            <a:off x="841248" y="6356350"/>
            <a:ext cx="182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27"/>
          <p:cNvSpPr txBox="1"/>
          <p:nvPr>
            <p:ph idx="11" type="ftr"/>
          </p:nvPr>
        </p:nvSpPr>
        <p:spPr>
          <a:xfrm>
            <a:off x="3157232" y="635635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7"/>
          <p:cNvSpPr/>
          <p:nvPr>
            <p:ph idx="2" type="pic"/>
          </p:nvPr>
        </p:nvSpPr>
        <p:spPr>
          <a:xfrm>
            <a:off x="6092952" y="0"/>
            <a:ext cx="6099048" cy="6858000"/>
          </a:xfrm>
          <a:prstGeom prst="rect">
            <a:avLst/>
          </a:prstGeom>
          <a:solidFill>
            <a:schemeClr val="accent5"/>
          </a:solidFill>
          <a:ln>
            <a:noFill/>
          </a:ln>
        </p:spPr>
      </p:sp>
      <p:sp>
        <p:nvSpPr>
          <p:cNvPr id="195" name="Google Shape;1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96" name="Google Shape;196;p27"/>
          <p:cNvGrpSpPr/>
          <p:nvPr/>
        </p:nvGrpSpPr>
        <p:grpSpPr>
          <a:xfrm>
            <a:off x="10850" y="-1"/>
            <a:ext cx="2768446" cy="4486275"/>
            <a:chOff x="10849" y="-3086"/>
            <a:chExt cx="2198951" cy="3349518"/>
          </a:xfrm>
        </p:grpSpPr>
        <p:sp>
          <p:nvSpPr>
            <p:cNvPr id="197" name="Google Shape;197;p27"/>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198" name="Google Shape;198;p27"/>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9" name="Google Shape;199;p27"/>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0" name="Google Shape;200;p27"/>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1" name="Google Shape;201;p27"/>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2" name="Google Shape;202;p27"/>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3" name="Google Shape;203;p27"/>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4" name="Google Shape;204;p27"/>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lan for Product Launch">
  <p:cSld name="1_Plan for Product Launch">
    <p:spTree>
      <p:nvGrpSpPr>
        <p:cNvPr id="205" name="Shape 205"/>
        <p:cNvGrpSpPr/>
        <p:nvPr/>
      </p:nvGrpSpPr>
      <p:grpSpPr>
        <a:xfrm>
          <a:off x="0" y="0"/>
          <a:ext cx="0" cy="0"/>
          <a:chOff x="0" y="0"/>
          <a:chExt cx="0" cy="0"/>
        </a:xfrm>
      </p:grpSpPr>
      <p:sp>
        <p:nvSpPr>
          <p:cNvPr id="206" name="Google Shape;206;p28"/>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07" name="Google Shape;207;p28"/>
          <p:cNvGrpSpPr/>
          <p:nvPr/>
        </p:nvGrpSpPr>
        <p:grpSpPr>
          <a:xfrm>
            <a:off x="7993448" y="3278144"/>
            <a:ext cx="4211600" cy="3581399"/>
            <a:chOff x="7980400" y="3276601"/>
            <a:chExt cx="4211600" cy="3581399"/>
          </a:xfrm>
        </p:grpSpPr>
        <p:grpSp>
          <p:nvGrpSpPr>
            <p:cNvPr id="208" name="Google Shape;208;p28"/>
            <p:cNvGrpSpPr/>
            <p:nvPr/>
          </p:nvGrpSpPr>
          <p:grpSpPr>
            <a:xfrm>
              <a:off x="8662740" y="3276601"/>
              <a:ext cx="3529260" cy="3581397"/>
              <a:chOff x="4114800" y="1423987"/>
              <a:chExt cx="3961542" cy="4007547"/>
            </a:xfrm>
          </p:grpSpPr>
          <p:sp>
            <p:nvSpPr>
              <p:cNvPr id="209" name="Google Shape;209;p28"/>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0" name="Google Shape;210;p28"/>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1" name="Google Shape;211;p28"/>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2" name="Google Shape;212;p28"/>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3" name="Google Shape;213;p28"/>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4" name="Google Shape;214;p28"/>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5" name="Google Shape;215;p28"/>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16" name="Google Shape;216;p28"/>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17" name="Google Shape;217;p28"/>
          <p:cNvSpPr/>
          <p:nvPr/>
        </p:nvSpPr>
        <p:spPr>
          <a:xfrm>
            <a:off x="838200" y="2124766"/>
            <a:ext cx="1828800" cy="2743200"/>
          </a:xfrm>
          <a:prstGeom prst="rect">
            <a:avLst/>
          </a:prstGeom>
          <a:no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8" name="Google Shape;218;p28"/>
          <p:cNvSpPr/>
          <p:nvPr/>
        </p:nvSpPr>
        <p:spPr>
          <a:xfrm>
            <a:off x="3008521" y="2120360"/>
            <a:ext cx="1828800" cy="2743200"/>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9" name="Google Shape;219;p28"/>
          <p:cNvSpPr/>
          <p:nvPr/>
        </p:nvSpPr>
        <p:spPr>
          <a:xfrm>
            <a:off x="5178842" y="2115954"/>
            <a:ext cx="1828800" cy="2743200"/>
          </a:xfrm>
          <a:prstGeom prst="rect">
            <a:avLst/>
          </a:prstGeom>
          <a:no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0" name="Google Shape;220;p28"/>
          <p:cNvSpPr/>
          <p:nvPr/>
        </p:nvSpPr>
        <p:spPr>
          <a:xfrm>
            <a:off x="7349163" y="2111548"/>
            <a:ext cx="1828800" cy="2743200"/>
          </a:xfrm>
          <a:prstGeom prst="rect">
            <a:avLst/>
          </a:prstGeom>
          <a:noFill/>
          <a:ln cap="flat" cmpd="sng" w="19050">
            <a:solidFill>
              <a:srgbClr val="7B7B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1" name="Google Shape;221;p28"/>
          <p:cNvSpPr/>
          <p:nvPr/>
        </p:nvSpPr>
        <p:spPr>
          <a:xfrm>
            <a:off x="9519484" y="2129173"/>
            <a:ext cx="1828800" cy="2743200"/>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28"/>
          <p:cNvSpPr/>
          <p:nvPr>
            <p:ph idx="2" type="clipArt"/>
          </p:nvPr>
        </p:nvSpPr>
        <p:spPr>
          <a:xfrm>
            <a:off x="1408176" y="2423160"/>
            <a:ext cx="685800" cy="685800"/>
          </a:xfrm>
          <a:prstGeom prst="rect">
            <a:avLst/>
          </a:prstGeom>
          <a:noFill/>
          <a:ln>
            <a:noFill/>
          </a:ln>
        </p:spPr>
      </p:sp>
      <p:sp>
        <p:nvSpPr>
          <p:cNvPr id="223" name="Google Shape;223;p28"/>
          <p:cNvSpPr txBox="1"/>
          <p:nvPr>
            <p:ph idx="1" type="body"/>
          </p:nvPr>
        </p:nvSpPr>
        <p:spPr>
          <a:xfrm>
            <a:off x="932688" y="3364992"/>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1400"/>
              <a:buNone/>
              <a:defRPr b="1" sz="1400">
                <a:solidFill>
                  <a:schemeClr val="dk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28"/>
          <p:cNvSpPr txBox="1"/>
          <p:nvPr>
            <p:ph idx="3" type="body"/>
          </p:nvPr>
        </p:nvSpPr>
        <p:spPr>
          <a:xfrm>
            <a:off x="933450"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28"/>
          <p:cNvSpPr/>
          <p:nvPr>
            <p:ph idx="4" type="clipArt"/>
          </p:nvPr>
        </p:nvSpPr>
        <p:spPr>
          <a:xfrm>
            <a:off x="3584448" y="2423160"/>
            <a:ext cx="685800" cy="685800"/>
          </a:xfrm>
          <a:prstGeom prst="rect">
            <a:avLst/>
          </a:prstGeom>
          <a:noFill/>
          <a:ln>
            <a:noFill/>
          </a:ln>
        </p:spPr>
      </p:sp>
      <p:sp>
        <p:nvSpPr>
          <p:cNvPr id="226" name="Google Shape;226;p28"/>
          <p:cNvSpPr txBox="1"/>
          <p:nvPr>
            <p:ph idx="5" type="body"/>
          </p:nvPr>
        </p:nvSpPr>
        <p:spPr>
          <a:xfrm>
            <a:off x="3099816" y="33558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400"/>
              <a:buNone/>
              <a:defRPr b="1" sz="1400">
                <a:solidFill>
                  <a:schemeClr val="accen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28"/>
          <p:cNvSpPr txBox="1"/>
          <p:nvPr>
            <p:ph idx="6" type="body"/>
          </p:nvPr>
        </p:nvSpPr>
        <p:spPr>
          <a:xfrm>
            <a:off x="3099816"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8"/>
          <p:cNvSpPr/>
          <p:nvPr>
            <p:ph idx="7" type="clipArt"/>
          </p:nvPr>
        </p:nvSpPr>
        <p:spPr>
          <a:xfrm>
            <a:off x="5751576" y="2423160"/>
            <a:ext cx="685800" cy="685800"/>
          </a:xfrm>
          <a:prstGeom prst="rect">
            <a:avLst/>
          </a:prstGeom>
          <a:noFill/>
          <a:ln>
            <a:noFill/>
          </a:ln>
        </p:spPr>
      </p:sp>
      <p:sp>
        <p:nvSpPr>
          <p:cNvPr id="229" name="Google Shape;229;p28"/>
          <p:cNvSpPr txBox="1"/>
          <p:nvPr>
            <p:ph idx="8" type="body"/>
          </p:nvPr>
        </p:nvSpPr>
        <p:spPr>
          <a:xfrm>
            <a:off x="5266944" y="33558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BF9000"/>
              </a:buClr>
              <a:buSzPts val="1400"/>
              <a:buNone/>
              <a:defRPr b="1" sz="1400">
                <a:solidFill>
                  <a:srgbClr val="BF9000"/>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28"/>
          <p:cNvSpPr txBox="1"/>
          <p:nvPr>
            <p:ph idx="9" type="body"/>
          </p:nvPr>
        </p:nvSpPr>
        <p:spPr>
          <a:xfrm>
            <a:off x="5266944"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28"/>
          <p:cNvSpPr/>
          <p:nvPr>
            <p:ph idx="13" type="clipArt"/>
          </p:nvPr>
        </p:nvSpPr>
        <p:spPr>
          <a:xfrm>
            <a:off x="7964424" y="2459736"/>
            <a:ext cx="685800" cy="685800"/>
          </a:xfrm>
          <a:prstGeom prst="rect">
            <a:avLst/>
          </a:prstGeom>
          <a:noFill/>
          <a:ln>
            <a:noFill/>
          </a:ln>
        </p:spPr>
      </p:sp>
      <p:sp>
        <p:nvSpPr>
          <p:cNvPr id="232" name="Google Shape;232;p28"/>
          <p:cNvSpPr txBox="1"/>
          <p:nvPr>
            <p:ph idx="14" type="body"/>
          </p:nvPr>
        </p:nvSpPr>
        <p:spPr>
          <a:xfrm>
            <a:off x="7443216" y="33558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B7B7B"/>
              </a:buClr>
              <a:buSzPts val="1400"/>
              <a:buNone/>
              <a:defRPr b="1" sz="1400">
                <a:solidFill>
                  <a:srgbClr val="7B7B7B"/>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28"/>
          <p:cNvSpPr txBox="1"/>
          <p:nvPr>
            <p:ph idx="15" type="body"/>
          </p:nvPr>
        </p:nvSpPr>
        <p:spPr>
          <a:xfrm>
            <a:off x="7443216"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28"/>
          <p:cNvSpPr/>
          <p:nvPr>
            <p:ph idx="16" type="clipArt"/>
          </p:nvPr>
        </p:nvSpPr>
        <p:spPr>
          <a:xfrm>
            <a:off x="10085832" y="2459736"/>
            <a:ext cx="685800" cy="685800"/>
          </a:xfrm>
          <a:prstGeom prst="rect">
            <a:avLst/>
          </a:prstGeom>
          <a:noFill/>
          <a:ln>
            <a:noFill/>
          </a:ln>
        </p:spPr>
      </p:sp>
      <p:sp>
        <p:nvSpPr>
          <p:cNvPr id="235" name="Google Shape;235;p28"/>
          <p:cNvSpPr txBox="1"/>
          <p:nvPr>
            <p:ph idx="17" type="body"/>
          </p:nvPr>
        </p:nvSpPr>
        <p:spPr>
          <a:xfrm>
            <a:off x="9610344" y="33593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400"/>
              <a:buNone/>
              <a:defRPr b="1" sz="14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28"/>
          <p:cNvSpPr txBox="1"/>
          <p:nvPr>
            <p:ph idx="18" type="body"/>
          </p:nvPr>
        </p:nvSpPr>
        <p:spPr>
          <a:xfrm>
            <a:off x="9610344"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meline">
  <p:cSld name="1_Timeline">
    <p:spTree>
      <p:nvGrpSpPr>
        <p:cNvPr id="240" name="Shape 240"/>
        <p:cNvGrpSpPr/>
        <p:nvPr/>
      </p:nvGrpSpPr>
      <p:grpSpPr>
        <a:xfrm>
          <a:off x="0" y="0"/>
          <a:ext cx="0" cy="0"/>
          <a:chOff x="0" y="0"/>
          <a:chExt cx="0" cy="0"/>
        </a:xfrm>
      </p:grpSpPr>
      <p:sp>
        <p:nvSpPr>
          <p:cNvPr id="241" name="Google Shape;241;p29"/>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42" name="Google Shape;242;p29"/>
          <p:cNvGrpSpPr/>
          <p:nvPr/>
        </p:nvGrpSpPr>
        <p:grpSpPr>
          <a:xfrm>
            <a:off x="7993448" y="3278144"/>
            <a:ext cx="4211600" cy="3581399"/>
            <a:chOff x="7980400" y="3276601"/>
            <a:chExt cx="4211600" cy="3581399"/>
          </a:xfrm>
        </p:grpSpPr>
        <p:grpSp>
          <p:nvGrpSpPr>
            <p:cNvPr id="243" name="Google Shape;243;p29"/>
            <p:cNvGrpSpPr/>
            <p:nvPr/>
          </p:nvGrpSpPr>
          <p:grpSpPr>
            <a:xfrm>
              <a:off x="8662740" y="3276601"/>
              <a:ext cx="3529260" cy="3581397"/>
              <a:chOff x="4114800" y="1423987"/>
              <a:chExt cx="3961542" cy="4007547"/>
            </a:xfrm>
          </p:grpSpPr>
          <p:sp>
            <p:nvSpPr>
              <p:cNvPr id="244" name="Google Shape;244;p29"/>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5" name="Google Shape;245;p29"/>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6" name="Google Shape;246;p29"/>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7" name="Google Shape;247;p29"/>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8" name="Google Shape;248;p29"/>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9" name="Google Shape;249;p29"/>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0" name="Google Shape;250;p29"/>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51" name="Google Shape;251;p29"/>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cxnSp>
        <p:nvCxnSpPr>
          <p:cNvPr id="252" name="Google Shape;252;p29"/>
          <p:cNvCxnSpPr/>
          <p:nvPr/>
        </p:nvCxnSpPr>
        <p:spPr>
          <a:xfrm>
            <a:off x="838200" y="3492029"/>
            <a:ext cx="10458249" cy="0"/>
          </a:xfrm>
          <a:prstGeom prst="straightConnector1">
            <a:avLst/>
          </a:prstGeom>
          <a:noFill/>
          <a:ln cap="flat" cmpd="sng" w="19050">
            <a:solidFill>
              <a:srgbClr val="7F7F7F"/>
            </a:solidFill>
            <a:prstDash val="solid"/>
            <a:miter lim="800000"/>
            <a:headEnd len="sm" w="sm" type="none"/>
            <a:tailEnd len="sm" w="sm" type="none"/>
          </a:ln>
        </p:spPr>
      </p:cxnSp>
      <p:sp>
        <p:nvSpPr>
          <p:cNvPr id="253" name="Google Shape;253;p29"/>
          <p:cNvSpPr txBox="1"/>
          <p:nvPr>
            <p:ph idx="1" type="body"/>
          </p:nvPr>
        </p:nvSpPr>
        <p:spPr>
          <a:xfrm>
            <a:off x="841248"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29"/>
          <p:cNvSpPr txBox="1"/>
          <p:nvPr>
            <p:ph idx="2" type="body"/>
          </p:nvPr>
        </p:nvSpPr>
        <p:spPr>
          <a:xfrm>
            <a:off x="4956048"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29"/>
          <p:cNvSpPr txBox="1"/>
          <p:nvPr>
            <p:ph idx="3" type="body"/>
          </p:nvPr>
        </p:nvSpPr>
        <p:spPr>
          <a:xfrm>
            <a:off x="9061704"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29"/>
          <p:cNvSpPr txBox="1"/>
          <p:nvPr>
            <p:ph idx="4" type="body"/>
          </p:nvPr>
        </p:nvSpPr>
        <p:spPr>
          <a:xfrm>
            <a:off x="1069848" y="2825496"/>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1400"/>
              <a:buNone/>
              <a:defRPr b="1" sz="1400">
                <a:solidFill>
                  <a:schemeClr val="dk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29"/>
          <p:cNvSpPr txBox="1"/>
          <p:nvPr>
            <p:ph idx="5" type="body"/>
          </p:nvPr>
        </p:nvSpPr>
        <p:spPr>
          <a:xfrm>
            <a:off x="5175504" y="2816352"/>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29"/>
          <p:cNvSpPr txBox="1"/>
          <p:nvPr>
            <p:ph idx="6" type="body"/>
          </p:nvPr>
        </p:nvSpPr>
        <p:spPr>
          <a:xfrm>
            <a:off x="9281160" y="2825496"/>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400"/>
              <a:buNone/>
              <a:defRPr b="1" sz="14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29"/>
          <p:cNvSpPr txBox="1"/>
          <p:nvPr>
            <p:ph idx="7" type="body"/>
          </p:nvPr>
        </p:nvSpPr>
        <p:spPr>
          <a:xfrm>
            <a:off x="3127248" y="3895344"/>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400"/>
              <a:buNone/>
              <a:defRPr b="1" sz="1400">
                <a:solidFill>
                  <a:schemeClr val="accen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29"/>
          <p:cNvSpPr txBox="1"/>
          <p:nvPr>
            <p:ph idx="8" type="body"/>
          </p:nvPr>
        </p:nvSpPr>
        <p:spPr>
          <a:xfrm>
            <a:off x="7232904" y="3895344"/>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5"/>
              </a:buClr>
              <a:buSzPts val="1400"/>
              <a:buNone/>
              <a:defRPr b="1" sz="1400">
                <a:solidFill>
                  <a:schemeClr val="accent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29"/>
          <p:cNvSpPr txBox="1"/>
          <p:nvPr>
            <p:ph idx="9" type="body"/>
          </p:nvPr>
        </p:nvSpPr>
        <p:spPr>
          <a:xfrm>
            <a:off x="2898648" y="420624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29"/>
          <p:cNvSpPr txBox="1"/>
          <p:nvPr>
            <p:ph idx="13" type="body"/>
          </p:nvPr>
        </p:nvSpPr>
        <p:spPr>
          <a:xfrm>
            <a:off x="6986016" y="420624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Table">
  <p:cSld name="1_Title &amp; Table">
    <p:spTree>
      <p:nvGrpSpPr>
        <p:cNvPr id="266" name="Shape 266"/>
        <p:cNvGrpSpPr/>
        <p:nvPr/>
      </p:nvGrpSpPr>
      <p:grpSpPr>
        <a:xfrm>
          <a:off x="0" y="0"/>
          <a:ext cx="0" cy="0"/>
          <a:chOff x="0" y="0"/>
          <a:chExt cx="0" cy="0"/>
        </a:xfrm>
      </p:grpSpPr>
      <p:sp>
        <p:nvSpPr>
          <p:cNvPr id="267" name="Google Shape;267;p30"/>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71" name="Google Shape;271;p30"/>
          <p:cNvGrpSpPr/>
          <p:nvPr/>
        </p:nvGrpSpPr>
        <p:grpSpPr>
          <a:xfrm>
            <a:off x="7993448" y="3278144"/>
            <a:ext cx="4211600" cy="3581399"/>
            <a:chOff x="7980400" y="3276601"/>
            <a:chExt cx="4211600" cy="3581399"/>
          </a:xfrm>
        </p:grpSpPr>
        <p:grpSp>
          <p:nvGrpSpPr>
            <p:cNvPr id="272" name="Google Shape;272;p30"/>
            <p:cNvGrpSpPr/>
            <p:nvPr/>
          </p:nvGrpSpPr>
          <p:grpSpPr>
            <a:xfrm>
              <a:off x="8662740" y="3276601"/>
              <a:ext cx="3529260" cy="3581397"/>
              <a:chOff x="4114800" y="1423987"/>
              <a:chExt cx="3961542" cy="4007547"/>
            </a:xfrm>
          </p:grpSpPr>
          <p:sp>
            <p:nvSpPr>
              <p:cNvPr id="273" name="Google Shape;273;p30"/>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4" name="Google Shape;274;p30"/>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30"/>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6" name="Google Shape;276;p30"/>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7" name="Google Shape;277;p30"/>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8" name="Google Shape;278;p30"/>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9" name="Google Shape;279;p30"/>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80" name="Google Shape;280;p30"/>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81" name="Google Shape;281;p30"/>
          <p:cNvSpPr txBox="1"/>
          <p:nvPr>
            <p:ph idx="1" type="body"/>
          </p:nvPr>
        </p:nvSpPr>
        <p:spPr>
          <a:xfrm>
            <a:off x="828964" y="2060002"/>
            <a:ext cx="10515311" cy="3280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3 column">
  <p:cSld name="1_Comparison 3 column">
    <p:spTree>
      <p:nvGrpSpPr>
        <p:cNvPr id="282" name="Shape 282"/>
        <p:cNvGrpSpPr/>
        <p:nvPr/>
      </p:nvGrpSpPr>
      <p:grpSpPr>
        <a:xfrm>
          <a:off x="0" y="0"/>
          <a:ext cx="0" cy="0"/>
          <a:chOff x="0" y="0"/>
          <a:chExt cx="0" cy="0"/>
        </a:xfrm>
      </p:grpSpPr>
      <p:sp>
        <p:nvSpPr>
          <p:cNvPr id="283" name="Google Shape;283;p31"/>
          <p:cNvSpPr txBox="1"/>
          <p:nvPr>
            <p:ph type="title"/>
          </p:nvPr>
        </p:nvSpPr>
        <p:spPr>
          <a:xfrm>
            <a:off x="3383280" y="365125"/>
            <a:ext cx="83534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1"/>
          <p:cNvSpPr txBox="1"/>
          <p:nvPr>
            <p:ph idx="1" type="body"/>
          </p:nvPr>
        </p:nvSpPr>
        <p:spPr>
          <a:xfrm>
            <a:off x="3382963" y="168116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5" name="Google Shape;285;p31"/>
          <p:cNvSpPr txBox="1"/>
          <p:nvPr>
            <p:ph idx="2" type="body"/>
          </p:nvPr>
        </p:nvSpPr>
        <p:spPr>
          <a:xfrm>
            <a:off x="3382963" y="250507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31"/>
          <p:cNvSpPr txBox="1"/>
          <p:nvPr>
            <p:ph idx="3" type="body"/>
          </p:nvPr>
        </p:nvSpPr>
        <p:spPr>
          <a:xfrm>
            <a:off x="6330156" y="168116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7" name="Google Shape;287;p31"/>
          <p:cNvSpPr txBox="1"/>
          <p:nvPr>
            <p:ph idx="4" type="body"/>
          </p:nvPr>
        </p:nvSpPr>
        <p:spPr>
          <a:xfrm>
            <a:off x="6334125" y="250507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31"/>
          <p:cNvSpPr txBox="1"/>
          <p:nvPr>
            <p:ph idx="5" type="body"/>
          </p:nvPr>
        </p:nvSpPr>
        <p:spPr>
          <a:xfrm>
            <a:off x="9277350" y="170021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9" name="Google Shape;289;p31"/>
          <p:cNvSpPr txBox="1"/>
          <p:nvPr>
            <p:ph idx="6" type="body"/>
          </p:nvPr>
        </p:nvSpPr>
        <p:spPr>
          <a:xfrm>
            <a:off x="9277350" y="252412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93" name="Google Shape;293;p31"/>
          <p:cNvGrpSpPr/>
          <p:nvPr/>
        </p:nvGrpSpPr>
        <p:grpSpPr>
          <a:xfrm>
            <a:off x="10849" y="-1"/>
            <a:ext cx="3877660" cy="5906585"/>
            <a:chOff x="10849" y="-3086"/>
            <a:chExt cx="2198951" cy="3349518"/>
          </a:xfrm>
        </p:grpSpPr>
        <p:sp>
          <p:nvSpPr>
            <p:cNvPr id="294" name="Google Shape;294;p31"/>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295" name="Google Shape;295;p31"/>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6" name="Google Shape;296;p31"/>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7" name="Google Shape;297;p31"/>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8" name="Google Shape;298;p31"/>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31"/>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0" name="Google Shape;300;p31"/>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31"/>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308" name="Shape 308"/>
        <p:cNvGrpSpPr/>
        <p:nvPr/>
      </p:nvGrpSpPr>
      <p:grpSpPr>
        <a:xfrm>
          <a:off x="0" y="0"/>
          <a:ext cx="0" cy="0"/>
          <a:chOff x="0" y="0"/>
          <a:chExt cx="0" cy="0"/>
        </a:xfrm>
      </p:grpSpPr>
      <p:sp>
        <p:nvSpPr>
          <p:cNvPr id="309" name="Google Shape;309;p89"/>
          <p:cNvSpPr txBox="1"/>
          <p:nvPr>
            <p:ph type="title"/>
          </p:nvPr>
        </p:nvSpPr>
        <p:spPr>
          <a:xfrm>
            <a:off x="3383280" y="365125"/>
            <a:ext cx="83534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89"/>
          <p:cNvSpPr txBox="1"/>
          <p:nvPr>
            <p:ph idx="1" type="body"/>
          </p:nvPr>
        </p:nvSpPr>
        <p:spPr>
          <a:xfrm>
            <a:off x="3382963" y="168116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1" name="Google Shape;311;p89"/>
          <p:cNvSpPr txBox="1"/>
          <p:nvPr>
            <p:ph idx="2" type="body"/>
          </p:nvPr>
        </p:nvSpPr>
        <p:spPr>
          <a:xfrm>
            <a:off x="3382963" y="250507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89"/>
          <p:cNvSpPr txBox="1"/>
          <p:nvPr>
            <p:ph idx="3" type="body"/>
          </p:nvPr>
        </p:nvSpPr>
        <p:spPr>
          <a:xfrm>
            <a:off x="6330156" y="168116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3" name="Google Shape;313;p89"/>
          <p:cNvSpPr txBox="1"/>
          <p:nvPr>
            <p:ph idx="4" type="body"/>
          </p:nvPr>
        </p:nvSpPr>
        <p:spPr>
          <a:xfrm>
            <a:off x="6334125" y="250507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89"/>
          <p:cNvSpPr txBox="1"/>
          <p:nvPr>
            <p:ph idx="5" type="body"/>
          </p:nvPr>
        </p:nvSpPr>
        <p:spPr>
          <a:xfrm>
            <a:off x="9277350" y="170021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5" name="Google Shape;315;p89"/>
          <p:cNvSpPr txBox="1"/>
          <p:nvPr>
            <p:ph idx="6" type="body"/>
          </p:nvPr>
        </p:nvSpPr>
        <p:spPr>
          <a:xfrm>
            <a:off x="9277350" y="252412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19" name="Google Shape;319;p89"/>
          <p:cNvGrpSpPr/>
          <p:nvPr/>
        </p:nvGrpSpPr>
        <p:grpSpPr>
          <a:xfrm>
            <a:off x="10849" y="-1"/>
            <a:ext cx="3877660" cy="5906585"/>
            <a:chOff x="10849" y="-3086"/>
            <a:chExt cx="2198951" cy="3349518"/>
          </a:xfrm>
        </p:grpSpPr>
        <p:sp>
          <p:nvSpPr>
            <p:cNvPr id="320" name="Google Shape;320;p89"/>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321" name="Google Shape;321;p89"/>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89"/>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3" name="Google Shape;323;p89"/>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4" name="Google Shape;324;p89"/>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5" name="Google Shape;325;p89"/>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6" name="Google Shape;326;p89"/>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7" name="Google Shape;327;p89"/>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8" name="Shape 328"/>
        <p:cNvGrpSpPr/>
        <p:nvPr/>
      </p:nvGrpSpPr>
      <p:grpSpPr>
        <a:xfrm>
          <a:off x="0" y="0"/>
          <a:ext cx="0" cy="0"/>
          <a:chOff x="0" y="0"/>
          <a:chExt cx="0" cy="0"/>
        </a:xfrm>
      </p:grpSpPr>
      <p:sp>
        <p:nvSpPr>
          <p:cNvPr id="329" name="Google Shape;329;p9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9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1" name="Google Shape;33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334" name="Shape 334"/>
        <p:cNvGrpSpPr/>
        <p:nvPr/>
      </p:nvGrpSpPr>
      <p:grpSpPr>
        <a:xfrm>
          <a:off x="0" y="0"/>
          <a:ext cx="0" cy="0"/>
          <a:chOff x="0" y="0"/>
          <a:chExt cx="0" cy="0"/>
        </a:xfrm>
      </p:grpSpPr>
      <p:sp>
        <p:nvSpPr>
          <p:cNvPr id="335" name="Google Shape;335;p91"/>
          <p:cNvSpPr txBox="1"/>
          <p:nvPr>
            <p:ph type="title"/>
          </p:nvPr>
        </p:nvSpPr>
        <p:spPr>
          <a:xfrm>
            <a:off x="841248" y="2606040"/>
            <a:ext cx="39243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91"/>
          <p:cNvSpPr txBox="1"/>
          <p:nvPr>
            <p:ph idx="1" type="body"/>
          </p:nvPr>
        </p:nvSpPr>
        <p:spPr>
          <a:xfrm>
            <a:off x="841248" y="4105656"/>
            <a:ext cx="2552700" cy="2066071"/>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1000"/>
              </a:spcBef>
              <a:spcAft>
                <a:spcPts val="0"/>
              </a:spcAft>
              <a:buClr>
                <a:schemeClr val="dk1"/>
              </a:buClr>
              <a:buSzPts val="1600"/>
              <a:buNone/>
              <a:defRPr sz="1600"/>
            </a:lvl1pPr>
            <a:lvl2pPr indent="-228600" lvl="1" marL="914400" algn="l">
              <a:lnSpc>
                <a:spcPct val="137500"/>
              </a:lnSpc>
              <a:spcBef>
                <a:spcPts val="500"/>
              </a:spcBef>
              <a:spcAft>
                <a:spcPts val="0"/>
              </a:spcAft>
              <a:buClr>
                <a:schemeClr val="dk1"/>
              </a:buClr>
              <a:buSzPts val="1600"/>
              <a:buNone/>
              <a:defRPr sz="1600"/>
            </a:lvl2pPr>
            <a:lvl3pPr indent="-228600" lvl="2" marL="1371600" algn="l">
              <a:lnSpc>
                <a:spcPct val="137500"/>
              </a:lnSpc>
              <a:spcBef>
                <a:spcPts val="500"/>
              </a:spcBef>
              <a:spcAft>
                <a:spcPts val="0"/>
              </a:spcAft>
              <a:buClr>
                <a:schemeClr val="dk1"/>
              </a:buClr>
              <a:buSzPts val="1600"/>
              <a:buNone/>
              <a:defRPr sz="1600"/>
            </a:lvl3pPr>
            <a:lvl4pPr indent="-228600" lvl="3" marL="1828800" algn="l">
              <a:lnSpc>
                <a:spcPct val="137500"/>
              </a:lnSpc>
              <a:spcBef>
                <a:spcPts val="500"/>
              </a:spcBef>
              <a:spcAft>
                <a:spcPts val="0"/>
              </a:spcAft>
              <a:buClr>
                <a:schemeClr val="dk1"/>
              </a:buClr>
              <a:buSzPts val="1600"/>
              <a:buNone/>
              <a:defRPr sz="1600"/>
            </a:lvl4pPr>
            <a:lvl5pPr indent="-228600" lvl="4" marL="2286000" algn="l">
              <a:lnSpc>
                <a:spcPct val="1375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91"/>
          <p:cNvSpPr txBox="1"/>
          <p:nvPr>
            <p:ph idx="10" type="dt"/>
          </p:nvPr>
        </p:nvSpPr>
        <p:spPr>
          <a:xfrm>
            <a:off x="841248" y="6356350"/>
            <a:ext cx="182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91"/>
          <p:cNvSpPr txBox="1"/>
          <p:nvPr>
            <p:ph idx="11" type="ftr"/>
          </p:nvPr>
        </p:nvSpPr>
        <p:spPr>
          <a:xfrm>
            <a:off x="3157232" y="635635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91"/>
          <p:cNvSpPr/>
          <p:nvPr>
            <p:ph idx="2" type="pic"/>
          </p:nvPr>
        </p:nvSpPr>
        <p:spPr>
          <a:xfrm>
            <a:off x="6092952" y="0"/>
            <a:ext cx="6099048" cy="6858000"/>
          </a:xfrm>
          <a:prstGeom prst="rect">
            <a:avLst/>
          </a:prstGeom>
          <a:solidFill>
            <a:schemeClr val="accent5"/>
          </a:solidFill>
          <a:ln>
            <a:noFill/>
          </a:ln>
        </p:spPr>
      </p:sp>
      <p:sp>
        <p:nvSpPr>
          <p:cNvPr id="340" name="Google Shape;340;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41" name="Google Shape;341;p91"/>
          <p:cNvGrpSpPr/>
          <p:nvPr/>
        </p:nvGrpSpPr>
        <p:grpSpPr>
          <a:xfrm>
            <a:off x="10850" y="-1"/>
            <a:ext cx="2768446" cy="4486275"/>
            <a:chOff x="10849" y="-3086"/>
            <a:chExt cx="2198951" cy="3349518"/>
          </a:xfrm>
        </p:grpSpPr>
        <p:sp>
          <p:nvSpPr>
            <p:cNvPr id="342" name="Google Shape;342;p91"/>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343" name="Google Shape;343;p91"/>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4" name="Google Shape;344;p91"/>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 name="Google Shape;345;p91"/>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91"/>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 name="Google Shape;347;p91"/>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8" name="Google Shape;348;p91"/>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9" name="Google Shape;349;p91"/>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p:nvPr>
            <p:ph idx="2" type="pic"/>
          </p:nvPr>
        </p:nvSpPr>
        <p:spPr>
          <a:xfrm>
            <a:off x="5183188" y="987425"/>
            <a:ext cx="6172200" cy="4873625"/>
          </a:xfrm>
          <a:prstGeom prst="rect">
            <a:avLst/>
          </a:prstGeom>
          <a:noFill/>
          <a:ln>
            <a:noFill/>
          </a:ln>
        </p:spPr>
      </p:sp>
      <p:sp>
        <p:nvSpPr>
          <p:cNvPr id="34" name="Google Shape;3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35" name="Google Shape;3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0" name="Shape 350"/>
        <p:cNvGrpSpPr/>
        <p:nvPr/>
      </p:nvGrpSpPr>
      <p:grpSpPr>
        <a:xfrm>
          <a:off x="0" y="0"/>
          <a:ext cx="0" cy="0"/>
          <a:chOff x="0" y="0"/>
          <a:chExt cx="0" cy="0"/>
        </a:xfrm>
      </p:grpSpPr>
      <p:sp>
        <p:nvSpPr>
          <p:cNvPr id="351" name="Google Shape;351;p9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92"/>
          <p:cNvSpPr/>
          <p:nvPr>
            <p:ph idx="2" type="pic"/>
          </p:nvPr>
        </p:nvSpPr>
        <p:spPr>
          <a:xfrm>
            <a:off x="5183188" y="987425"/>
            <a:ext cx="6172200" cy="4873625"/>
          </a:xfrm>
          <a:prstGeom prst="rect">
            <a:avLst/>
          </a:prstGeom>
          <a:noFill/>
          <a:ln>
            <a:noFill/>
          </a:ln>
        </p:spPr>
      </p:sp>
      <p:sp>
        <p:nvSpPr>
          <p:cNvPr id="353" name="Google Shape;353;p9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4" name="Google Shape;354;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57" name="Shape 357"/>
        <p:cNvGrpSpPr/>
        <p:nvPr/>
      </p:nvGrpSpPr>
      <p:grpSpPr>
        <a:xfrm>
          <a:off x="0" y="0"/>
          <a:ext cx="0" cy="0"/>
          <a:chOff x="0" y="0"/>
          <a:chExt cx="0" cy="0"/>
        </a:xfrm>
      </p:grpSpPr>
      <p:sp>
        <p:nvSpPr>
          <p:cNvPr id="358" name="Google Shape;358;p93"/>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93"/>
          <p:cNvSpPr/>
          <p:nvPr>
            <p:ph idx="2" type="pic"/>
          </p:nvPr>
        </p:nvSpPr>
        <p:spPr>
          <a:xfrm>
            <a:off x="1524" y="0"/>
            <a:ext cx="12188952" cy="4572000"/>
          </a:xfrm>
          <a:prstGeom prst="rect">
            <a:avLst/>
          </a:prstGeom>
          <a:solidFill>
            <a:schemeClr val="accent5"/>
          </a:solidFill>
          <a:ln>
            <a:noFill/>
          </a:ln>
        </p:spPr>
      </p:sp>
      <p:sp>
        <p:nvSpPr>
          <p:cNvPr id="360" name="Google Shape;360;p93"/>
          <p:cNvSpPr txBox="1"/>
          <p:nvPr>
            <p:ph idx="1" type="body"/>
          </p:nvPr>
        </p:nvSpPr>
        <p:spPr>
          <a:xfrm>
            <a:off x="831850" y="5742432"/>
            <a:ext cx="10515600" cy="36576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sz="20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1" name="Google Shape;361;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64" name="Google Shape;364;p93"/>
          <p:cNvGrpSpPr/>
          <p:nvPr/>
        </p:nvGrpSpPr>
        <p:grpSpPr>
          <a:xfrm>
            <a:off x="7993448" y="3278144"/>
            <a:ext cx="4211600" cy="3581399"/>
            <a:chOff x="7980400" y="3276601"/>
            <a:chExt cx="4211600" cy="3581399"/>
          </a:xfrm>
        </p:grpSpPr>
        <p:grpSp>
          <p:nvGrpSpPr>
            <p:cNvPr id="365" name="Google Shape;365;p93"/>
            <p:cNvGrpSpPr/>
            <p:nvPr/>
          </p:nvGrpSpPr>
          <p:grpSpPr>
            <a:xfrm>
              <a:off x="8662740" y="3276601"/>
              <a:ext cx="3529260" cy="3581397"/>
              <a:chOff x="4114800" y="1423987"/>
              <a:chExt cx="3961542" cy="4007547"/>
            </a:xfrm>
          </p:grpSpPr>
          <p:sp>
            <p:nvSpPr>
              <p:cNvPr id="366" name="Google Shape;366;p93"/>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93"/>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8" name="Google Shape;368;p93"/>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9" name="Google Shape;369;p93"/>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0" name="Google Shape;370;p93"/>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1" name="Google Shape;371;p93"/>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2" name="Google Shape;372;p93"/>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73" name="Google Shape;373;p93"/>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2 column">
  <p:cSld name="1_Comparison 2 column">
    <p:spTree>
      <p:nvGrpSpPr>
        <p:cNvPr id="374" name="Shape 374"/>
        <p:cNvGrpSpPr/>
        <p:nvPr/>
      </p:nvGrpSpPr>
      <p:grpSpPr>
        <a:xfrm>
          <a:off x="0" y="0"/>
          <a:ext cx="0" cy="0"/>
          <a:chOff x="0" y="0"/>
          <a:chExt cx="0" cy="0"/>
        </a:xfrm>
      </p:grpSpPr>
      <p:sp>
        <p:nvSpPr>
          <p:cNvPr id="375" name="Google Shape;375;p94"/>
          <p:cNvSpPr txBox="1"/>
          <p:nvPr>
            <p:ph type="title"/>
          </p:nvPr>
        </p:nvSpPr>
        <p:spPr>
          <a:xfrm>
            <a:off x="3584448" y="365125"/>
            <a:ext cx="83534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94"/>
          <p:cNvSpPr/>
          <p:nvPr>
            <p:ph idx="2" type="pic"/>
          </p:nvPr>
        </p:nvSpPr>
        <p:spPr>
          <a:xfrm>
            <a:off x="0" y="0"/>
            <a:ext cx="3044952" cy="6858000"/>
          </a:xfrm>
          <a:prstGeom prst="rect">
            <a:avLst/>
          </a:prstGeom>
          <a:solidFill>
            <a:schemeClr val="accent5"/>
          </a:solidFill>
          <a:ln>
            <a:noFill/>
          </a:ln>
        </p:spPr>
      </p:sp>
      <p:sp>
        <p:nvSpPr>
          <p:cNvPr id="377" name="Google Shape;377;p94"/>
          <p:cNvSpPr txBox="1"/>
          <p:nvPr>
            <p:ph idx="1" type="body"/>
          </p:nvPr>
        </p:nvSpPr>
        <p:spPr>
          <a:xfrm>
            <a:off x="3584448" y="1681163"/>
            <a:ext cx="3483864"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8" name="Google Shape;378;p94"/>
          <p:cNvSpPr txBox="1"/>
          <p:nvPr>
            <p:ph idx="3" type="body"/>
          </p:nvPr>
        </p:nvSpPr>
        <p:spPr>
          <a:xfrm>
            <a:off x="3584448" y="2505075"/>
            <a:ext cx="3483864"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94"/>
          <p:cNvSpPr txBox="1"/>
          <p:nvPr>
            <p:ph idx="4" type="body"/>
          </p:nvPr>
        </p:nvSpPr>
        <p:spPr>
          <a:xfrm>
            <a:off x="7543800" y="1681163"/>
            <a:ext cx="3483864"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0" name="Google Shape;380;p94"/>
          <p:cNvSpPr txBox="1"/>
          <p:nvPr>
            <p:ph idx="5" type="body"/>
          </p:nvPr>
        </p:nvSpPr>
        <p:spPr>
          <a:xfrm>
            <a:off x="7543800" y="2505075"/>
            <a:ext cx="3483864"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84" name="Google Shape;384;p94"/>
          <p:cNvGrpSpPr/>
          <p:nvPr/>
        </p:nvGrpSpPr>
        <p:grpSpPr>
          <a:xfrm>
            <a:off x="7993448" y="3278144"/>
            <a:ext cx="4211600" cy="3581399"/>
            <a:chOff x="7980400" y="3276601"/>
            <a:chExt cx="4211600" cy="3581399"/>
          </a:xfrm>
        </p:grpSpPr>
        <p:grpSp>
          <p:nvGrpSpPr>
            <p:cNvPr id="385" name="Google Shape;385;p94"/>
            <p:cNvGrpSpPr/>
            <p:nvPr/>
          </p:nvGrpSpPr>
          <p:grpSpPr>
            <a:xfrm>
              <a:off x="8662740" y="3276601"/>
              <a:ext cx="3529260" cy="3581397"/>
              <a:chOff x="4114800" y="1423987"/>
              <a:chExt cx="3961542" cy="4007547"/>
            </a:xfrm>
          </p:grpSpPr>
          <p:sp>
            <p:nvSpPr>
              <p:cNvPr id="386" name="Google Shape;386;p94"/>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94"/>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94"/>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9" name="Google Shape;389;p94"/>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94"/>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1" name="Google Shape;391;p94"/>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2" name="Google Shape;392;p94"/>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93" name="Google Shape;393;p94"/>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ank you">
  <p:cSld name="1_Thank you">
    <p:spTree>
      <p:nvGrpSpPr>
        <p:cNvPr id="394" name="Shape 394"/>
        <p:cNvGrpSpPr/>
        <p:nvPr/>
      </p:nvGrpSpPr>
      <p:grpSpPr>
        <a:xfrm>
          <a:off x="0" y="0"/>
          <a:ext cx="0" cy="0"/>
          <a:chOff x="0" y="0"/>
          <a:chExt cx="0" cy="0"/>
        </a:xfrm>
      </p:grpSpPr>
      <p:sp>
        <p:nvSpPr>
          <p:cNvPr id="395" name="Google Shape;395;p95"/>
          <p:cNvSpPr txBox="1"/>
          <p:nvPr>
            <p:ph type="title"/>
          </p:nvPr>
        </p:nvSpPr>
        <p:spPr>
          <a:xfrm>
            <a:off x="841248" y="2606040"/>
            <a:ext cx="39243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95"/>
          <p:cNvSpPr txBox="1"/>
          <p:nvPr>
            <p:ph idx="1" type="body"/>
          </p:nvPr>
        </p:nvSpPr>
        <p:spPr>
          <a:xfrm>
            <a:off x="841248" y="4105656"/>
            <a:ext cx="2552700" cy="2066071"/>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1000"/>
              </a:spcBef>
              <a:spcAft>
                <a:spcPts val="0"/>
              </a:spcAft>
              <a:buClr>
                <a:schemeClr val="dk1"/>
              </a:buClr>
              <a:buSzPts val="1600"/>
              <a:buNone/>
              <a:defRPr sz="1600"/>
            </a:lvl1pPr>
            <a:lvl2pPr indent="-228600" lvl="1" marL="914400" algn="l">
              <a:lnSpc>
                <a:spcPct val="137500"/>
              </a:lnSpc>
              <a:spcBef>
                <a:spcPts val="500"/>
              </a:spcBef>
              <a:spcAft>
                <a:spcPts val="0"/>
              </a:spcAft>
              <a:buClr>
                <a:schemeClr val="dk1"/>
              </a:buClr>
              <a:buSzPts val="1600"/>
              <a:buNone/>
              <a:defRPr sz="1600"/>
            </a:lvl2pPr>
            <a:lvl3pPr indent="-228600" lvl="2" marL="1371600" algn="l">
              <a:lnSpc>
                <a:spcPct val="137500"/>
              </a:lnSpc>
              <a:spcBef>
                <a:spcPts val="500"/>
              </a:spcBef>
              <a:spcAft>
                <a:spcPts val="0"/>
              </a:spcAft>
              <a:buClr>
                <a:schemeClr val="dk1"/>
              </a:buClr>
              <a:buSzPts val="1600"/>
              <a:buNone/>
              <a:defRPr sz="1600"/>
            </a:lvl3pPr>
            <a:lvl4pPr indent="-228600" lvl="3" marL="1828800" algn="l">
              <a:lnSpc>
                <a:spcPct val="137500"/>
              </a:lnSpc>
              <a:spcBef>
                <a:spcPts val="500"/>
              </a:spcBef>
              <a:spcAft>
                <a:spcPts val="0"/>
              </a:spcAft>
              <a:buClr>
                <a:schemeClr val="dk1"/>
              </a:buClr>
              <a:buSzPts val="1600"/>
              <a:buNone/>
              <a:defRPr sz="1600"/>
            </a:lvl4pPr>
            <a:lvl5pPr indent="-228600" lvl="4" marL="2286000" algn="l">
              <a:lnSpc>
                <a:spcPct val="1375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7" name="Google Shape;397;p95"/>
          <p:cNvSpPr txBox="1"/>
          <p:nvPr>
            <p:ph idx="10" type="dt"/>
          </p:nvPr>
        </p:nvSpPr>
        <p:spPr>
          <a:xfrm>
            <a:off x="841248" y="6356350"/>
            <a:ext cx="182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8" name="Google Shape;398;p95"/>
          <p:cNvSpPr txBox="1"/>
          <p:nvPr>
            <p:ph idx="11" type="ftr"/>
          </p:nvPr>
        </p:nvSpPr>
        <p:spPr>
          <a:xfrm>
            <a:off x="3157232" y="635635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95"/>
          <p:cNvSpPr/>
          <p:nvPr>
            <p:ph idx="2" type="pic"/>
          </p:nvPr>
        </p:nvSpPr>
        <p:spPr>
          <a:xfrm>
            <a:off x="6092952" y="0"/>
            <a:ext cx="6099048" cy="6858000"/>
          </a:xfrm>
          <a:prstGeom prst="rect">
            <a:avLst/>
          </a:prstGeom>
          <a:solidFill>
            <a:schemeClr val="accent5"/>
          </a:solidFill>
          <a:ln>
            <a:noFill/>
          </a:ln>
        </p:spPr>
      </p:sp>
      <p:sp>
        <p:nvSpPr>
          <p:cNvPr id="400" name="Google Shape;400;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401" name="Google Shape;401;p95"/>
          <p:cNvGrpSpPr/>
          <p:nvPr/>
        </p:nvGrpSpPr>
        <p:grpSpPr>
          <a:xfrm>
            <a:off x="10850" y="-1"/>
            <a:ext cx="2768446" cy="4486275"/>
            <a:chOff x="10849" y="-3086"/>
            <a:chExt cx="2198951" cy="3349518"/>
          </a:xfrm>
        </p:grpSpPr>
        <p:sp>
          <p:nvSpPr>
            <p:cNvPr id="402" name="Google Shape;402;p95"/>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403" name="Google Shape;403;p95"/>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4" name="Google Shape;404;p95"/>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5" name="Google Shape;405;p95"/>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6" name="Google Shape;406;p95"/>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95"/>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8" name="Google Shape;408;p95"/>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9" name="Google Shape;409;p95"/>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lan for Product Launch">
  <p:cSld name="1_Plan for Product Launch">
    <p:spTree>
      <p:nvGrpSpPr>
        <p:cNvPr id="410" name="Shape 410"/>
        <p:cNvGrpSpPr/>
        <p:nvPr/>
      </p:nvGrpSpPr>
      <p:grpSpPr>
        <a:xfrm>
          <a:off x="0" y="0"/>
          <a:ext cx="0" cy="0"/>
          <a:chOff x="0" y="0"/>
          <a:chExt cx="0" cy="0"/>
        </a:xfrm>
      </p:grpSpPr>
      <p:sp>
        <p:nvSpPr>
          <p:cNvPr id="411" name="Google Shape;411;p96"/>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2" name="Google Shape;412;p96"/>
          <p:cNvGrpSpPr/>
          <p:nvPr/>
        </p:nvGrpSpPr>
        <p:grpSpPr>
          <a:xfrm>
            <a:off x="7993448" y="3278144"/>
            <a:ext cx="4211600" cy="3581399"/>
            <a:chOff x="7980400" y="3276601"/>
            <a:chExt cx="4211600" cy="3581399"/>
          </a:xfrm>
        </p:grpSpPr>
        <p:grpSp>
          <p:nvGrpSpPr>
            <p:cNvPr id="413" name="Google Shape;413;p96"/>
            <p:cNvGrpSpPr/>
            <p:nvPr/>
          </p:nvGrpSpPr>
          <p:grpSpPr>
            <a:xfrm>
              <a:off x="8662740" y="3276601"/>
              <a:ext cx="3529260" cy="3581397"/>
              <a:chOff x="4114800" y="1423987"/>
              <a:chExt cx="3961542" cy="4007547"/>
            </a:xfrm>
          </p:grpSpPr>
          <p:sp>
            <p:nvSpPr>
              <p:cNvPr id="414" name="Google Shape;414;p96"/>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96"/>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6" name="Google Shape;416;p96"/>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7" name="Google Shape;417;p96"/>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8" name="Google Shape;418;p96"/>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9" name="Google Shape;419;p96"/>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0" name="Google Shape;420;p96"/>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21" name="Google Shape;421;p96"/>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422" name="Google Shape;422;p96"/>
          <p:cNvSpPr/>
          <p:nvPr/>
        </p:nvSpPr>
        <p:spPr>
          <a:xfrm>
            <a:off x="838200" y="2124766"/>
            <a:ext cx="1828800" cy="2743200"/>
          </a:xfrm>
          <a:prstGeom prst="rect">
            <a:avLst/>
          </a:prstGeom>
          <a:no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3" name="Google Shape;423;p96"/>
          <p:cNvSpPr/>
          <p:nvPr/>
        </p:nvSpPr>
        <p:spPr>
          <a:xfrm>
            <a:off x="3008521" y="2120360"/>
            <a:ext cx="1828800" cy="2743200"/>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4" name="Google Shape;424;p96"/>
          <p:cNvSpPr/>
          <p:nvPr/>
        </p:nvSpPr>
        <p:spPr>
          <a:xfrm>
            <a:off x="5178842" y="2115954"/>
            <a:ext cx="1828800" cy="2743200"/>
          </a:xfrm>
          <a:prstGeom prst="rect">
            <a:avLst/>
          </a:prstGeom>
          <a:no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5" name="Google Shape;425;p96"/>
          <p:cNvSpPr/>
          <p:nvPr/>
        </p:nvSpPr>
        <p:spPr>
          <a:xfrm>
            <a:off x="7349163" y="2111548"/>
            <a:ext cx="1828800" cy="2743200"/>
          </a:xfrm>
          <a:prstGeom prst="rect">
            <a:avLst/>
          </a:prstGeom>
          <a:noFill/>
          <a:ln cap="flat" cmpd="sng" w="19050">
            <a:solidFill>
              <a:srgbClr val="7B7B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6" name="Google Shape;426;p96"/>
          <p:cNvSpPr/>
          <p:nvPr/>
        </p:nvSpPr>
        <p:spPr>
          <a:xfrm>
            <a:off x="9519484" y="2129173"/>
            <a:ext cx="1828800" cy="2743200"/>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7" name="Google Shape;427;p96"/>
          <p:cNvSpPr/>
          <p:nvPr>
            <p:ph idx="2" type="clipArt"/>
          </p:nvPr>
        </p:nvSpPr>
        <p:spPr>
          <a:xfrm>
            <a:off x="1408176" y="2423160"/>
            <a:ext cx="685800" cy="685800"/>
          </a:xfrm>
          <a:prstGeom prst="rect">
            <a:avLst/>
          </a:prstGeom>
          <a:noFill/>
          <a:ln>
            <a:noFill/>
          </a:ln>
        </p:spPr>
      </p:sp>
      <p:sp>
        <p:nvSpPr>
          <p:cNvPr id="428" name="Google Shape;428;p96"/>
          <p:cNvSpPr txBox="1"/>
          <p:nvPr>
            <p:ph idx="1" type="body"/>
          </p:nvPr>
        </p:nvSpPr>
        <p:spPr>
          <a:xfrm>
            <a:off x="932688" y="3364992"/>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1400"/>
              <a:buNone/>
              <a:defRPr b="1" sz="1400">
                <a:solidFill>
                  <a:schemeClr val="dk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96"/>
          <p:cNvSpPr txBox="1"/>
          <p:nvPr>
            <p:ph idx="3" type="body"/>
          </p:nvPr>
        </p:nvSpPr>
        <p:spPr>
          <a:xfrm>
            <a:off x="933450"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96"/>
          <p:cNvSpPr/>
          <p:nvPr>
            <p:ph idx="4" type="clipArt"/>
          </p:nvPr>
        </p:nvSpPr>
        <p:spPr>
          <a:xfrm>
            <a:off x="3584448" y="2423160"/>
            <a:ext cx="685800" cy="685800"/>
          </a:xfrm>
          <a:prstGeom prst="rect">
            <a:avLst/>
          </a:prstGeom>
          <a:noFill/>
          <a:ln>
            <a:noFill/>
          </a:ln>
        </p:spPr>
      </p:sp>
      <p:sp>
        <p:nvSpPr>
          <p:cNvPr id="431" name="Google Shape;431;p96"/>
          <p:cNvSpPr txBox="1"/>
          <p:nvPr>
            <p:ph idx="5" type="body"/>
          </p:nvPr>
        </p:nvSpPr>
        <p:spPr>
          <a:xfrm>
            <a:off x="3099816" y="33558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400"/>
              <a:buNone/>
              <a:defRPr b="1" sz="1400">
                <a:solidFill>
                  <a:schemeClr val="accen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2" name="Google Shape;432;p96"/>
          <p:cNvSpPr txBox="1"/>
          <p:nvPr>
            <p:ph idx="6" type="body"/>
          </p:nvPr>
        </p:nvSpPr>
        <p:spPr>
          <a:xfrm>
            <a:off x="3099816"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96"/>
          <p:cNvSpPr/>
          <p:nvPr>
            <p:ph idx="7" type="clipArt"/>
          </p:nvPr>
        </p:nvSpPr>
        <p:spPr>
          <a:xfrm>
            <a:off x="5751576" y="2423160"/>
            <a:ext cx="685800" cy="685800"/>
          </a:xfrm>
          <a:prstGeom prst="rect">
            <a:avLst/>
          </a:prstGeom>
          <a:noFill/>
          <a:ln>
            <a:noFill/>
          </a:ln>
        </p:spPr>
      </p:sp>
      <p:sp>
        <p:nvSpPr>
          <p:cNvPr id="434" name="Google Shape;434;p96"/>
          <p:cNvSpPr txBox="1"/>
          <p:nvPr>
            <p:ph idx="8" type="body"/>
          </p:nvPr>
        </p:nvSpPr>
        <p:spPr>
          <a:xfrm>
            <a:off x="5266944" y="33558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BF9000"/>
              </a:buClr>
              <a:buSzPts val="1400"/>
              <a:buNone/>
              <a:defRPr b="1" sz="1400">
                <a:solidFill>
                  <a:srgbClr val="BF9000"/>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96"/>
          <p:cNvSpPr txBox="1"/>
          <p:nvPr>
            <p:ph idx="9" type="body"/>
          </p:nvPr>
        </p:nvSpPr>
        <p:spPr>
          <a:xfrm>
            <a:off x="5266944"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96"/>
          <p:cNvSpPr/>
          <p:nvPr>
            <p:ph idx="13" type="clipArt"/>
          </p:nvPr>
        </p:nvSpPr>
        <p:spPr>
          <a:xfrm>
            <a:off x="7964424" y="2459736"/>
            <a:ext cx="685800" cy="685800"/>
          </a:xfrm>
          <a:prstGeom prst="rect">
            <a:avLst/>
          </a:prstGeom>
          <a:noFill/>
          <a:ln>
            <a:noFill/>
          </a:ln>
        </p:spPr>
      </p:sp>
      <p:sp>
        <p:nvSpPr>
          <p:cNvPr id="437" name="Google Shape;437;p96"/>
          <p:cNvSpPr txBox="1"/>
          <p:nvPr>
            <p:ph idx="14" type="body"/>
          </p:nvPr>
        </p:nvSpPr>
        <p:spPr>
          <a:xfrm>
            <a:off x="7443216" y="33558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B7B7B"/>
              </a:buClr>
              <a:buSzPts val="1400"/>
              <a:buNone/>
              <a:defRPr b="1" sz="1400">
                <a:solidFill>
                  <a:srgbClr val="7B7B7B"/>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8" name="Google Shape;438;p96"/>
          <p:cNvSpPr txBox="1"/>
          <p:nvPr>
            <p:ph idx="15" type="body"/>
          </p:nvPr>
        </p:nvSpPr>
        <p:spPr>
          <a:xfrm>
            <a:off x="7443216"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9" name="Google Shape;439;p96"/>
          <p:cNvSpPr/>
          <p:nvPr>
            <p:ph idx="16" type="clipArt"/>
          </p:nvPr>
        </p:nvSpPr>
        <p:spPr>
          <a:xfrm>
            <a:off x="10085832" y="2459736"/>
            <a:ext cx="685800" cy="685800"/>
          </a:xfrm>
          <a:prstGeom prst="rect">
            <a:avLst/>
          </a:prstGeom>
          <a:noFill/>
          <a:ln>
            <a:noFill/>
          </a:ln>
        </p:spPr>
      </p:sp>
      <p:sp>
        <p:nvSpPr>
          <p:cNvPr id="440" name="Google Shape;440;p96"/>
          <p:cNvSpPr txBox="1"/>
          <p:nvPr>
            <p:ph idx="17" type="body"/>
          </p:nvPr>
        </p:nvSpPr>
        <p:spPr>
          <a:xfrm>
            <a:off x="9610344" y="3359348"/>
            <a:ext cx="1645920" cy="31089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400"/>
              <a:buNone/>
              <a:defRPr b="1" sz="14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1" name="Google Shape;441;p96"/>
          <p:cNvSpPr txBox="1"/>
          <p:nvPr>
            <p:ph idx="18" type="body"/>
          </p:nvPr>
        </p:nvSpPr>
        <p:spPr>
          <a:xfrm>
            <a:off x="9610344" y="3721516"/>
            <a:ext cx="1645920" cy="8321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meline">
  <p:cSld name="1_Timeline">
    <p:spTree>
      <p:nvGrpSpPr>
        <p:cNvPr id="445" name="Shape 445"/>
        <p:cNvGrpSpPr/>
        <p:nvPr/>
      </p:nvGrpSpPr>
      <p:grpSpPr>
        <a:xfrm>
          <a:off x="0" y="0"/>
          <a:ext cx="0" cy="0"/>
          <a:chOff x="0" y="0"/>
          <a:chExt cx="0" cy="0"/>
        </a:xfrm>
      </p:grpSpPr>
      <p:sp>
        <p:nvSpPr>
          <p:cNvPr id="446" name="Google Shape;446;p97"/>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47" name="Google Shape;447;p97"/>
          <p:cNvGrpSpPr/>
          <p:nvPr/>
        </p:nvGrpSpPr>
        <p:grpSpPr>
          <a:xfrm>
            <a:off x="7993448" y="3278144"/>
            <a:ext cx="4211600" cy="3581399"/>
            <a:chOff x="7980400" y="3276601"/>
            <a:chExt cx="4211600" cy="3581399"/>
          </a:xfrm>
        </p:grpSpPr>
        <p:grpSp>
          <p:nvGrpSpPr>
            <p:cNvPr id="448" name="Google Shape;448;p97"/>
            <p:cNvGrpSpPr/>
            <p:nvPr/>
          </p:nvGrpSpPr>
          <p:grpSpPr>
            <a:xfrm>
              <a:off x="8662740" y="3276601"/>
              <a:ext cx="3529260" cy="3581397"/>
              <a:chOff x="4114800" y="1423987"/>
              <a:chExt cx="3961542" cy="4007547"/>
            </a:xfrm>
          </p:grpSpPr>
          <p:sp>
            <p:nvSpPr>
              <p:cNvPr id="449" name="Google Shape;449;p97"/>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0" name="Google Shape;450;p97"/>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1" name="Google Shape;451;p97"/>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2" name="Google Shape;452;p97"/>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3" name="Google Shape;453;p97"/>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4" name="Google Shape;454;p97"/>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5" name="Google Shape;455;p97"/>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56" name="Google Shape;456;p97"/>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cxnSp>
        <p:nvCxnSpPr>
          <p:cNvPr id="457" name="Google Shape;457;p97"/>
          <p:cNvCxnSpPr/>
          <p:nvPr/>
        </p:nvCxnSpPr>
        <p:spPr>
          <a:xfrm>
            <a:off x="838200" y="3492029"/>
            <a:ext cx="10458249" cy="0"/>
          </a:xfrm>
          <a:prstGeom prst="straightConnector1">
            <a:avLst/>
          </a:prstGeom>
          <a:noFill/>
          <a:ln cap="flat" cmpd="sng" w="19050">
            <a:solidFill>
              <a:srgbClr val="7F7F7F"/>
            </a:solidFill>
            <a:prstDash val="solid"/>
            <a:miter lim="800000"/>
            <a:headEnd len="sm" w="sm" type="none"/>
            <a:tailEnd len="sm" w="sm" type="none"/>
          </a:ln>
        </p:spPr>
      </p:cxnSp>
      <p:sp>
        <p:nvSpPr>
          <p:cNvPr id="458" name="Google Shape;458;p97"/>
          <p:cNvSpPr txBox="1"/>
          <p:nvPr>
            <p:ph idx="1" type="body"/>
          </p:nvPr>
        </p:nvSpPr>
        <p:spPr>
          <a:xfrm>
            <a:off x="841248"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97"/>
          <p:cNvSpPr txBox="1"/>
          <p:nvPr>
            <p:ph idx="2" type="body"/>
          </p:nvPr>
        </p:nvSpPr>
        <p:spPr>
          <a:xfrm>
            <a:off x="4956048"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97"/>
          <p:cNvSpPr txBox="1"/>
          <p:nvPr>
            <p:ph idx="3" type="body"/>
          </p:nvPr>
        </p:nvSpPr>
        <p:spPr>
          <a:xfrm>
            <a:off x="9061704"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97"/>
          <p:cNvSpPr txBox="1"/>
          <p:nvPr>
            <p:ph idx="4" type="body"/>
          </p:nvPr>
        </p:nvSpPr>
        <p:spPr>
          <a:xfrm>
            <a:off x="1069848" y="2825496"/>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1400"/>
              <a:buNone/>
              <a:defRPr b="1" sz="1400">
                <a:solidFill>
                  <a:schemeClr val="dk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2" name="Google Shape;462;p97"/>
          <p:cNvSpPr txBox="1"/>
          <p:nvPr>
            <p:ph idx="5" type="body"/>
          </p:nvPr>
        </p:nvSpPr>
        <p:spPr>
          <a:xfrm>
            <a:off x="5175504" y="2816352"/>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97"/>
          <p:cNvSpPr txBox="1"/>
          <p:nvPr>
            <p:ph idx="6" type="body"/>
          </p:nvPr>
        </p:nvSpPr>
        <p:spPr>
          <a:xfrm>
            <a:off x="9281160" y="2825496"/>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400"/>
              <a:buNone/>
              <a:defRPr b="1" sz="14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4" name="Google Shape;464;p97"/>
          <p:cNvSpPr txBox="1"/>
          <p:nvPr>
            <p:ph idx="7" type="body"/>
          </p:nvPr>
        </p:nvSpPr>
        <p:spPr>
          <a:xfrm>
            <a:off x="3127248" y="3895344"/>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400"/>
              <a:buNone/>
              <a:defRPr b="1" sz="1400">
                <a:solidFill>
                  <a:schemeClr val="accen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97"/>
          <p:cNvSpPr txBox="1"/>
          <p:nvPr>
            <p:ph idx="8" type="body"/>
          </p:nvPr>
        </p:nvSpPr>
        <p:spPr>
          <a:xfrm>
            <a:off x="7232904" y="3895344"/>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5"/>
              </a:buClr>
              <a:buSzPts val="1400"/>
              <a:buNone/>
              <a:defRPr b="1" sz="1400">
                <a:solidFill>
                  <a:schemeClr val="accent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p97"/>
          <p:cNvSpPr txBox="1"/>
          <p:nvPr>
            <p:ph idx="9" type="body"/>
          </p:nvPr>
        </p:nvSpPr>
        <p:spPr>
          <a:xfrm>
            <a:off x="2898648" y="420624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97"/>
          <p:cNvSpPr txBox="1"/>
          <p:nvPr>
            <p:ph idx="13" type="body"/>
          </p:nvPr>
        </p:nvSpPr>
        <p:spPr>
          <a:xfrm>
            <a:off x="6986016" y="420624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Table">
  <p:cSld name="1_Title &amp; Table">
    <p:spTree>
      <p:nvGrpSpPr>
        <p:cNvPr id="471" name="Shape 471"/>
        <p:cNvGrpSpPr/>
        <p:nvPr/>
      </p:nvGrpSpPr>
      <p:grpSpPr>
        <a:xfrm>
          <a:off x="0" y="0"/>
          <a:ext cx="0" cy="0"/>
          <a:chOff x="0" y="0"/>
          <a:chExt cx="0" cy="0"/>
        </a:xfrm>
      </p:grpSpPr>
      <p:sp>
        <p:nvSpPr>
          <p:cNvPr id="472" name="Google Shape;472;p98"/>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476" name="Google Shape;476;p98"/>
          <p:cNvGrpSpPr/>
          <p:nvPr/>
        </p:nvGrpSpPr>
        <p:grpSpPr>
          <a:xfrm>
            <a:off x="7993448" y="3278144"/>
            <a:ext cx="4211600" cy="3581399"/>
            <a:chOff x="7980400" y="3276601"/>
            <a:chExt cx="4211600" cy="3581399"/>
          </a:xfrm>
        </p:grpSpPr>
        <p:grpSp>
          <p:nvGrpSpPr>
            <p:cNvPr id="477" name="Google Shape;477;p98"/>
            <p:cNvGrpSpPr/>
            <p:nvPr/>
          </p:nvGrpSpPr>
          <p:grpSpPr>
            <a:xfrm>
              <a:off x="8662740" y="3276601"/>
              <a:ext cx="3529260" cy="3581397"/>
              <a:chOff x="4114800" y="1423987"/>
              <a:chExt cx="3961542" cy="4007547"/>
            </a:xfrm>
          </p:grpSpPr>
          <p:sp>
            <p:nvSpPr>
              <p:cNvPr id="478" name="Google Shape;478;p98"/>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9" name="Google Shape;479;p98"/>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98"/>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1" name="Google Shape;481;p98"/>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98"/>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3" name="Google Shape;483;p98"/>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4" name="Google Shape;484;p98"/>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85" name="Google Shape;485;p98"/>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486" name="Google Shape;486;p98"/>
          <p:cNvSpPr txBox="1"/>
          <p:nvPr>
            <p:ph idx="1" type="body"/>
          </p:nvPr>
        </p:nvSpPr>
        <p:spPr>
          <a:xfrm>
            <a:off x="828964" y="2060002"/>
            <a:ext cx="10515311" cy="3280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3 column">
  <p:cSld name="1_Comparison 3 column">
    <p:spTree>
      <p:nvGrpSpPr>
        <p:cNvPr id="487" name="Shape 487"/>
        <p:cNvGrpSpPr/>
        <p:nvPr/>
      </p:nvGrpSpPr>
      <p:grpSpPr>
        <a:xfrm>
          <a:off x="0" y="0"/>
          <a:ext cx="0" cy="0"/>
          <a:chOff x="0" y="0"/>
          <a:chExt cx="0" cy="0"/>
        </a:xfrm>
      </p:grpSpPr>
      <p:sp>
        <p:nvSpPr>
          <p:cNvPr id="488" name="Google Shape;488;p99"/>
          <p:cNvSpPr txBox="1"/>
          <p:nvPr>
            <p:ph type="title"/>
          </p:nvPr>
        </p:nvSpPr>
        <p:spPr>
          <a:xfrm>
            <a:off x="3383280" y="365125"/>
            <a:ext cx="83534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p99"/>
          <p:cNvSpPr txBox="1"/>
          <p:nvPr>
            <p:ph idx="1" type="body"/>
          </p:nvPr>
        </p:nvSpPr>
        <p:spPr>
          <a:xfrm>
            <a:off x="3382963" y="168116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0" name="Google Shape;490;p99"/>
          <p:cNvSpPr txBox="1"/>
          <p:nvPr>
            <p:ph idx="2" type="body"/>
          </p:nvPr>
        </p:nvSpPr>
        <p:spPr>
          <a:xfrm>
            <a:off x="3382963" y="250507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1" name="Google Shape;491;p99"/>
          <p:cNvSpPr txBox="1"/>
          <p:nvPr>
            <p:ph idx="3" type="body"/>
          </p:nvPr>
        </p:nvSpPr>
        <p:spPr>
          <a:xfrm>
            <a:off x="6330156" y="168116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2" name="Google Shape;492;p99"/>
          <p:cNvSpPr txBox="1"/>
          <p:nvPr>
            <p:ph idx="4" type="body"/>
          </p:nvPr>
        </p:nvSpPr>
        <p:spPr>
          <a:xfrm>
            <a:off x="6334125" y="250507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3" name="Google Shape;493;p99"/>
          <p:cNvSpPr txBox="1"/>
          <p:nvPr>
            <p:ph idx="5" type="body"/>
          </p:nvPr>
        </p:nvSpPr>
        <p:spPr>
          <a:xfrm>
            <a:off x="9277350" y="1700213"/>
            <a:ext cx="25146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4" name="Google Shape;494;p99"/>
          <p:cNvSpPr txBox="1"/>
          <p:nvPr>
            <p:ph idx="6" type="body"/>
          </p:nvPr>
        </p:nvSpPr>
        <p:spPr>
          <a:xfrm>
            <a:off x="9277350" y="2524125"/>
            <a:ext cx="2514600" cy="347472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6" name="Google Shape;496;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7" name="Google Shape;497;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498" name="Google Shape;498;p99"/>
          <p:cNvGrpSpPr/>
          <p:nvPr/>
        </p:nvGrpSpPr>
        <p:grpSpPr>
          <a:xfrm>
            <a:off x="10849" y="-1"/>
            <a:ext cx="3877660" cy="5906585"/>
            <a:chOff x="10849" y="-3086"/>
            <a:chExt cx="2198951" cy="3349518"/>
          </a:xfrm>
        </p:grpSpPr>
        <p:sp>
          <p:nvSpPr>
            <p:cNvPr id="499" name="Google Shape;499;p99"/>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500" name="Google Shape;500;p99"/>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1" name="Google Shape;501;p99"/>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2" name="Google Shape;502;p99"/>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3" name="Google Shape;503;p99"/>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4" name="Google Shape;504;p99"/>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5" name="Google Shape;505;p99"/>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6" name="Google Shape;506;p99"/>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able">
  <p:cSld name="Title &amp; Table">
    <p:spTree>
      <p:nvGrpSpPr>
        <p:cNvPr id="44" name="Shape 44"/>
        <p:cNvGrpSpPr/>
        <p:nvPr/>
      </p:nvGrpSpPr>
      <p:grpSpPr>
        <a:xfrm>
          <a:off x="0" y="0"/>
          <a:ext cx="0" cy="0"/>
          <a:chOff x="0" y="0"/>
          <a:chExt cx="0" cy="0"/>
        </a:xfrm>
      </p:grpSpPr>
      <p:sp>
        <p:nvSpPr>
          <p:cNvPr id="45" name="Google Shape;45;p22"/>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22"/>
          <p:cNvGrpSpPr/>
          <p:nvPr/>
        </p:nvGrpSpPr>
        <p:grpSpPr>
          <a:xfrm>
            <a:off x="7993448" y="3278144"/>
            <a:ext cx="4211600" cy="3581399"/>
            <a:chOff x="7980400" y="3276601"/>
            <a:chExt cx="4211600" cy="3581399"/>
          </a:xfrm>
        </p:grpSpPr>
        <p:grpSp>
          <p:nvGrpSpPr>
            <p:cNvPr id="50" name="Google Shape;50;p22"/>
            <p:cNvGrpSpPr/>
            <p:nvPr/>
          </p:nvGrpSpPr>
          <p:grpSpPr>
            <a:xfrm>
              <a:off x="8662740" y="3276601"/>
              <a:ext cx="3529260" cy="3581397"/>
              <a:chOff x="4114800" y="1423987"/>
              <a:chExt cx="3961542" cy="4007547"/>
            </a:xfrm>
          </p:grpSpPr>
          <p:sp>
            <p:nvSpPr>
              <p:cNvPr id="51" name="Google Shape;51;p22"/>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 name="Google Shape;52;p22"/>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 name="Google Shape;53;p22"/>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22"/>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 name="Google Shape;55;p22"/>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 name="Google Shape;56;p22"/>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 name="Google Shape;57;p22"/>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8" name="Google Shape;58;p22"/>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59" name="Google Shape;59;p22"/>
          <p:cNvSpPr txBox="1"/>
          <p:nvPr>
            <p:ph idx="1" type="body"/>
          </p:nvPr>
        </p:nvSpPr>
        <p:spPr>
          <a:xfrm>
            <a:off x="828964" y="2060002"/>
            <a:ext cx="10515311" cy="3280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66" name="Shape 66"/>
        <p:cNvGrpSpPr/>
        <p:nvPr/>
      </p:nvGrpSpPr>
      <p:grpSpPr>
        <a:xfrm>
          <a:off x="0" y="0"/>
          <a:ext cx="0" cy="0"/>
          <a:chOff x="0" y="0"/>
          <a:chExt cx="0" cy="0"/>
        </a:xfrm>
      </p:grpSpPr>
      <p:sp>
        <p:nvSpPr>
          <p:cNvPr id="67" name="Google Shape;67;p21"/>
          <p:cNvSpPr txBox="1"/>
          <p:nvPr>
            <p:ph type="title"/>
          </p:nvPr>
        </p:nvSpPr>
        <p:spPr>
          <a:xfrm>
            <a:off x="841248" y="381000"/>
            <a:ext cx="10972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8" name="Google Shape;68;p21"/>
          <p:cNvGrpSpPr/>
          <p:nvPr/>
        </p:nvGrpSpPr>
        <p:grpSpPr>
          <a:xfrm>
            <a:off x="7993448" y="3278144"/>
            <a:ext cx="4211600" cy="3581399"/>
            <a:chOff x="7980400" y="3276601"/>
            <a:chExt cx="4211600" cy="3581399"/>
          </a:xfrm>
        </p:grpSpPr>
        <p:grpSp>
          <p:nvGrpSpPr>
            <p:cNvPr id="69" name="Google Shape;69;p21"/>
            <p:cNvGrpSpPr/>
            <p:nvPr/>
          </p:nvGrpSpPr>
          <p:grpSpPr>
            <a:xfrm>
              <a:off x="8662740" y="3276601"/>
              <a:ext cx="3529260" cy="3581397"/>
              <a:chOff x="4114800" y="1423987"/>
              <a:chExt cx="3961542" cy="4007547"/>
            </a:xfrm>
          </p:grpSpPr>
          <p:sp>
            <p:nvSpPr>
              <p:cNvPr id="70" name="Google Shape;70;p21"/>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 name="Google Shape;71;p21"/>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 name="Google Shape;72;p21"/>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3" name="Google Shape;73;p21"/>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4" name="Google Shape;74;p21"/>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5" name="Google Shape;75;p21"/>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6" name="Google Shape;76;p21"/>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77" name="Google Shape;77;p21"/>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cxnSp>
        <p:nvCxnSpPr>
          <p:cNvPr id="78" name="Google Shape;78;p21"/>
          <p:cNvCxnSpPr/>
          <p:nvPr/>
        </p:nvCxnSpPr>
        <p:spPr>
          <a:xfrm>
            <a:off x="838200" y="3492029"/>
            <a:ext cx="10458249" cy="0"/>
          </a:xfrm>
          <a:prstGeom prst="straightConnector1">
            <a:avLst/>
          </a:prstGeom>
          <a:noFill/>
          <a:ln cap="flat" cmpd="sng" w="19050">
            <a:solidFill>
              <a:srgbClr val="7F7F7F"/>
            </a:solidFill>
            <a:prstDash val="solid"/>
            <a:miter lim="800000"/>
            <a:headEnd len="sm" w="sm" type="none"/>
            <a:tailEnd len="sm" w="sm" type="none"/>
          </a:ln>
        </p:spPr>
      </p:cxnSp>
      <p:sp>
        <p:nvSpPr>
          <p:cNvPr id="79" name="Google Shape;79;p21"/>
          <p:cNvSpPr txBox="1"/>
          <p:nvPr>
            <p:ph idx="1" type="body"/>
          </p:nvPr>
        </p:nvSpPr>
        <p:spPr>
          <a:xfrm>
            <a:off x="841248"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1"/>
          <p:cNvSpPr txBox="1"/>
          <p:nvPr>
            <p:ph idx="2" type="body"/>
          </p:nvPr>
        </p:nvSpPr>
        <p:spPr>
          <a:xfrm>
            <a:off x="4956048"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3" type="body"/>
          </p:nvPr>
        </p:nvSpPr>
        <p:spPr>
          <a:xfrm>
            <a:off x="9061704" y="233172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1"/>
          <p:cNvSpPr txBox="1"/>
          <p:nvPr>
            <p:ph idx="4" type="body"/>
          </p:nvPr>
        </p:nvSpPr>
        <p:spPr>
          <a:xfrm>
            <a:off x="1069848" y="2825496"/>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1400"/>
              <a:buNone/>
              <a:defRPr b="1" sz="1400">
                <a:solidFill>
                  <a:schemeClr val="dk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1"/>
          <p:cNvSpPr txBox="1"/>
          <p:nvPr>
            <p:ph idx="5" type="body"/>
          </p:nvPr>
        </p:nvSpPr>
        <p:spPr>
          <a:xfrm>
            <a:off x="5175504" y="2816352"/>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1"/>
          <p:cNvSpPr txBox="1"/>
          <p:nvPr>
            <p:ph idx="6" type="body"/>
          </p:nvPr>
        </p:nvSpPr>
        <p:spPr>
          <a:xfrm>
            <a:off x="9281160" y="2825496"/>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400"/>
              <a:buNone/>
              <a:defRPr b="1" sz="14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1"/>
          <p:cNvSpPr txBox="1"/>
          <p:nvPr>
            <p:ph idx="7" type="body"/>
          </p:nvPr>
        </p:nvSpPr>
        <p:spPr>
          <a:xfrm>
            <a:off x="3127248" y="3895344"/>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1400"/>
              <a:buNone/>
              <a:defRPr b="1" sz="1400">
                <a:solidFill>
                  <a:schemeClr val="accen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1"/>
          <p:cNvSpPr txBox="1"/>
          <p:nvPr>
            <p:ph idx="8" type="body"/>
          </p:nvPr>
        </p:nvSpPr>
        <p:spPr>
          <a:xfrm>
            <a:off x="7232904" y="3895344"/>
            <a:ext cx="1828800" cy="310896"/>
          </a:xfrm>
          <a:prstGeom prst="rect">
            <a:avLst/>
          </a:prstGeom>
          <a:noFill/>
          <a:ln>
            <a:noFill/>
          </a:ln>
        </p:spPr>
        <p:txBody>
          <a:bodyPr anchorCtr="1" anchor="ctr" bIns="45700" lIns="91425" spcFirstLastPara="1" rIns="91425" wrap="square" tIns="45700">
            <a:noAutofit/>
          </a:bodyPr>
          <a:lstStyle>
            <a:lvl1pPr indent="-228600" lvl="0" marL="457200" algn="ctr">
              <a:lnSpc>
                <a:spcPct val="90000"/>
              </a:lnSpc>
              <a:spcBef>
                <a:spcPts val="1000"/>
              </a:spcBef>
              <a:spcAft>
                <a:spcPts val="0"/>
              </a:spcAft>
              <a:buClr>
                <a:schemeClr val="accent5"/>
              </a:buClr>
              <a:buSzPts val="1400"/>
              <a:buNone/>
              <a:defRPr b="1" sz="1400">
                <a:solidFill>
                  <a:schemeClr val="accent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1"/>
          <p:cNvSpPr txBox="1"/>
          <p:nvPr>
            <p:ph idx="9" type="body"/>
          </p:nvPr>
        </p:nvSpPr>
        <p:spPr>
          <a:xfrm>
            <a:off x="2898648" y="420624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1"/>
          <p:cNvSpPr txBox="1"/>
          <p:nvPr>
            <p:ph idx="13" type="body"/>
          </p:nvPr>
        </p:nvSpPr>
        <p:spPr>
          <a:xfrm>
            <a:off x="6986016" y="4206240"/>
            <a:ext cx="2286000"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2" name="Shape 92"/>
        <p:cNvGrpSpPr/>
        <p:nvPr/>
      </p:nvGrpSpPr>
      <p:grpSpPr>
        <a:xfrm>
          <a:off x="0" y="0"/>
          <a:ext cx="0" cy="0"/>
          <a:chOff x="0" y="0"/>
          <a:chExt cx="0" cy="0"/>
        </a:xfrm>
      </p:grpSpPr>
      <p:sp>
        <p:nvSpPr>
          <p:cNvPr id="93" name="Google Shape;93;p18"/>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8"/>
          <p:cNvSpPr/>
          <p:nvPr>
            <p:ph idx="2" type="pic"/>
          </p:nvPr>
        </p:nvSpPr>
        <p:spPr>
          <a:xfrm>
            <a:off x="1524" y="0"/>
            <a:ext cx="12188952" cy="4572000"/>
          </a:xfrm>
          <a:prstGeom prst="rect">
            <a:avLst/>
          </a:prstGeom>
          <a:solidFill>
            <a:schemeClr val="accent5"/>
          </a:solidFill>
          <a:ln>
            <a:noFill/>
          </a:ln>
        </p:spPr>
      </p:sp>
      <p:sp>
        <p:nvSpPr>
          <p:cNvPr id="95" name="Google Shape;95;p18"/>
          <p:cNvSpPr txBox="1"/>
          <p:nvPr>
            <p:ph idx="1" type="body"/>
          </p:nvPr>
        </p:nvSpPr>
        <p:spPr>
          <a:xfrm>
            <a:off x="831850" y="5742432"/>
            <a:ext cx="10515600" cy="36576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sz="20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99" name="Google Shape;99;p18"/>
          <p:cNvGrpSpPr/>
          <p:nvPr/>
        </p:nvGrpSpPr>
        <p:grpSpPr>
          <a:xfrm>
            <a:off x="7993448" y="3278144"/>
            <a:ext cx="4211600" cy="3581399"/>
            <a:chOff x="7980400" y="3276601"/>
            <a:chExt cx="4211600" cy="3581399"/>
          </a:xfrm>
        </p:grpSpPr>
        <p:grpSp>
          <p:nvGrpSpPr>
            <p:cNvPr id="100" name="Google Shape;100;p18"/>
            <p:cNvGrpSpPr/>
            <p:nvPr/>
          </p:nvGrpSpPr>
          <p:grpSpPr>
            <a:xfrm>
              <a:off x="8662740" y="3276601"/>
              <a:ext cx="3529260" cy="3581397"/>
              <a:chOff x="4114800" y="1423987"/>
              <a:chExt cx="3961542" cy="4007547"/>
            </a:xfrm>
          </p:grpSpPr>
          <p:sp>
            <p:nvSpPr>
              <p:cNvPr id="101" name="Google Shape;101;p18"/>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2" name="Google Shape;102;p18"/>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 name="Google Shape;103;p18"/>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 name="Google Shape;104;p18"/>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 name="Google Shape;105;p18"/>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 name="Google Shape;106;p18"/>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 name="Google Shape;107;p18"/>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08" name="Google Shape;108;p18"/>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109" name="Shape 109"/>
        <p:cNvGrpSpPr/>
        <p:nvPr/>
      </p:nvGrpSpPr>
      <p:grpSpPr>
        <a:xfrm>
          <a:off x="0" y="0"/>
          <a:ext cx="0" cy="0"/>
          <a:chOff x="0" y="0"/>
          <a:chExt cx="0" cy="0"/>
        </a:xfrm>
      </p:grpSpPr>
      <p:sp>
        <p:nvSpPr>
          <p:cNvPr id="110" name="Google Shape;110;g191a92ff8ed_0_1085"/>
          <p:cNvSpPr txBox="1"/>
          <p:nvPr>
            <p:ph type="title"/>
          </p:nvPr>
        </p:nvSpPr>
        <p:spPr>
          <a:xfrm>
            <a:off x="3383280" y="365125"/>
            <a:ext cx="8353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191a92ff8ed_0_1085"/>
          <p:cNvSpPr txBox="1"/>
          <p:nvPr>
            <p:ph idx="1" type="body"/>
          </p:nvPr>
        </p:nvSpPr>
        <p:spPr>
          <a:xfrm>
            <a:off x="3382963" y="1681163"/>
            <a:ext cx="2514600" cy="8238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g191a92ff8ed_0_1085"/>
          <p:cNvSpPr txBox="1"/>
          <p:nvPr>
            <p:ph idx="2" type="body"/>
          </p:nvPr>
        </p:nvSpPr>
        <p:spPr>
          <a:xfrm>
            <a:off x="3382963" y="2505075"/>
            <a:ext cx="2514600" cy="347460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g191a92ff8ed_0_1085"/>
          <p:cNvSpPr txBox="1"/>
          <p:nvPr>
            <p:ph idx="3" type="body"/>
          </p:nvPr>
        </p:nvSpPr>
        <p:spPr>
          <a:xfrm>
            <a:off x="6330156" y="1681163"/>
            <a:ext cx="2514600" cy="8238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g191a92ff8ed_0_1085"/>
          <p:cNvSpPr txBox="1"/>
          <p:nvPr>
            <p:ph idx="4" type="body"/>
          </p:nvPr>
        </p:nvSpPr>
        <p:spPr>
          <a:xfrm>
            <a:off x="6334125" y="2505075"/>
            <a:ext cx="2514600" cy="347460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g191a92ff8ed_0_1085"/>
          <p:cNvSpPr txBox="1"/>
          <p:nvPr>
            <p:ph idx="5" type="body"/>
          </p:nvPr>
        </p:nvSpPr>
        <p:spPr>
          <a:xfrm>
            <a:off x="9277350" y="1700213"/>
            <a:ext cx="2514600" cy="8238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g191a92ff8ed_0_1085"/>
          <p:cNvSpPr txBox="1"/>
          <p:nvPr>
            <p:ph idx="6" type="body"/>
          </p:nvPr>
        </p:nvSpPr>
        <p:spPr>
          <a:xfrm>
            <a:off x="9277350" y="2524125"/>
            <a:ext cx="2514600" cy="3474600"/>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chemeClr val="dk1"/>
              </a:buClr>
              <a:buSzPts val="1600"/>
              <a:buChar char="•"/>
              <a:defRPr sz="1600"/>
            </a:lvl1pPr>
            <a:lvl2pPr indent="-330200" lvl="1" marL="914400" algn="l">
              <a:lnSpc>
                <a:spcPct val="150000"/>
              </a:lnSpc>
              <a:spcBef>
                <a:spcPts val="500"/>
              </a:spcBef>
              <a:spcAft>
                <a:spcPts val="0"/>
              </a:spcAft>
              <a:buClr>
                <a:schemeClr val="dk1"/>
              </a:buClr>
              <a:buSzPts val="1600"/>
              <a:buChar char="•"/>
              <a:defRPr sz="1600"/>
            </a:lvl2pPr>
            <a:lvl3pPr indent="-330200" lvl="2" marL="1371600" algn="l">
              <a:lnSpc>
                <a:spcPct val="150000"/>
              </a:lnSpc>
              <a:spcBef>
                <a:spcPts val="500"/>
              </a:spcBef>
              <a:spcAft>
                <a:spcPts val="0"/>
              </a:spcAft>
              <a:buClr>
                <a:schemeClr val="dk1"/>
              </a:buClr>
              <a:buSzPts val="1600"/>
              <a:buChar char="•"/>
              <a:defRPr sz="1600"/>
            </a:lvl3pPr>
            <a:lvl4pPr indent="-330200" lvl="3" marL="1828800" algn="l">
              <a:lnSpc>
                <a:spcPct val="150000"/>
              </a:lnSpc>
              <a:spcBef>
                <a:spcPts val="500"/>
              </a:spcBef>
              <a:spcAft>
                <a:spcPts val="0"/>
              </a:spcAft>
              <a:buClr>
                <a:schemeClr val="dk1"/>
              </a:buClr>
              <a:buSzPts val="1600"/>
              <a:buChar char="•"/>
              <a:defRPr sz="1600"/>
            </a:lvl4pPr>
            <a:lvl5pPr indent="-330200" lvl="4" marL="2286000" algn="l">
              <a:lnSpc>
                <a:spcPct val="15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g191a92ff8ed_0_10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191a92ff8ed_0_10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191a92ff8ed_0_10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20" name="Google Shape;120;g191a92ff8ed_0_1085"/>
          <p:cNvGrpSpPr/>
          <p:nvPr/>
        </p:nvGrpSpPr>
        <p:grpSpPr>
          <a:xfrm>
            <a:off x="10849" y="-418"/>
            <a:ext cx="3880262" cy="5910956"/>
            <a:chOff x="10849" y="-3322"/>
            <a:chExt cx="2200444" cy="3352023"/>
          </a:xfrm>
        </p:grpSpPr>
        <p:sp>
          <p:nvSpPr>
            <p:cNvPr id="121" name="Google Shape;121;g191a92ff8ed_0_1085"/>
            <p:cNvSpPr/>
            <p:nvPr/>
          </p:nvSpPr>
          <p:spPr>
            <a:xfrm rot="10800000">
              <a:off x="692474" y="-3322"/>
              <a:ext cx="1326481" cy="597839"/>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122" name="Google Shape;122;g191a92ff8ed_0_1085"/>
            <p:cNvSpPr/>
            <p:nvPr/>
          </p:nvSpPr>
          <p:spPr>
            <a:xfrm>
              <a:off x="19394" y="15241"/>
              <a:ext cx="2191899" cy="3333460"/>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3" name="Google Shape;123;g191a92ff8ed_0_1085"/>
            <p:cNvSpPr/>
            <p:nvPr/>
          </p:nvSpPr>
          <p:spPr>
            <a:xfrm>
              <a:off x="10849" y="15178"/>
              <a:ext cx="1980022" cy="3077054"/>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4" name="Google Shape;124;g191a92ff8ed_0_1085"/>
            <p:cNvSpPr/>
            <p:nvPr/>
          </p:nvSpPr>
          <p:spPr>
            <a:xfrm>
              <a:off x="25092" y="15178"/>
              <a:ext cx="1567213" cy="2739129"/>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5" name="Google Shape;125;g191a92ff8ed_0_1085"/>
            <p:cNvSpPr/>
            <p:nvPr/>
          </p:nvSpPr>
          <p:spPr>
            <a:xfrm>
              <a:off x="10849" y="15178"/>
              <a:ext cx="1369363" cy="2646777"/>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6" name="Google Shape;126;g191a92ff8ed_0_1085"/>
            <p:cNvSpPr/>
            <p:nvPr/>
          </p:nvSpPr>
          <p:spPr>
            <a:xfrm>
              <a:off x="18825" y="543780"/>
              <a:ext cx="494624" cy="1906888"/>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7" name="Google Shape;127;g191a92ff8ed_0_1085"/>
            <p:cNvSpPr/>
            <p:nvPr/>
          </p:nvSpPr>
          <p:spPr>
            <a:xfrm>
              <a:off x="10849" y="672286"/>
              <a:ext cx="397201" cy="1691454"/>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8" name="Google Shape;128;g191a92ff8ed_0_1085"/>
            <p:cNvSpPr/>
            <p:nvPr/>
          </p:nvSpPr>
          <p:spPr>
            <a:xfrm>
              <a:off x="23002" y="881264"/>
              <a:ext cx="258968" cy="1337472"/>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129" name="Shape 129"/>
        <p:cNvGrpSpPr/>
        <p:nvPr/>
      </p:nvGrpSpPr>
      <p:grpSpPr>
        <a:xfrm>
          <a:off x="0" y="0"/>
          <a:ext cx="0" cy="0"/>
          <a:chOff x="0" y="0"/>
          <a:chExt cx="0" cy="0"/>
        </a:xfrm>
      </p:grpSpPr>
      <p:sp>
        <p:nvSpPr>
          <p:cNvPr id="130" name="Google Shape;130;p24"/>
          <p:cNvSpPr txBox="1"/>
          <p:nvPr>
            <p:ph type="title"/>
          </p:nvPr>
        </p:nvSpPr>
        <p:spPr>
          <a:xfrm>
            <a:off x="841248" y="2606040"/>
            <a:ext cx="39243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4"/>
          <p:cNvSpPr txBox="1"/>
          <p:nvPr>
            <p:ph idx="1" type="body"/>
          </p:nvPr>
        </p:nvSpPr>
        <p:spPr>
          <a:xfrm>
            <a:off x="841248" y="4105656"/>
            <a:ext cx="2552700" cy="2066071"/>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1000"/>
              </a:spcBef>
              <a:spcAft>
                <a:spcPts val="0"/>
              </a:spcAft>
              <a:buClr>
                <a:schemeClr val="dk1"/>
              </a:buClr>
              <a:buSzPts val="1600"/>
              <a:buNone/>
              <a:defRPr sz="1600"/>
            </a:lvl1pPr>
            <a:lvl2pPr indent="-228600" lvl="1" marL="914400" algn="l">
              <a:lnSpc>
                <a:spcPct val="137500"/>
              </a:lnSpc>
              <a:spcBef>
                <a:spcPts val="500"/>
              </a:spcBef>
              <a:spcAft>
                <a:spcPts val="0"/>
              </a:spcAft>
              <a:buClr>
                <a:schemeClr val="dk1"/>
              </a:buClr>
              <a:buSzPts val="1600"/>
              <a:buNone/>
              <a:defRPr sz="1600"/>
            </a:lvl2pPr>
            <a:lvl3pPr indent="-228600" lvl="2" marL="1371600" algn="l">
              <a:lnSpc>
                <a:spcPct val="137500"/>
              </a:lnSpc>
              <a:spcBef>
                <a:spcPts val="500"/>
              </a:spcBef>
              <a:spcAft>
                <a:spcPts val="0"/>
              </a:spcAft>
              <a:buClr>
                <a:schemeClr val="dk1"/>
              </a:buClr>
              <a:buSzPts val="1600"/>
              <a:buNone/>
              <a:defRPr sz="1600"/>
            </a:lvl3pPr>
            <a:lvl4pPr indent="-228600" lvl="3" marL="1828800" algn="l">
              <a:lnSpc>
                <a:spcPct val="137500"/>
              </a:lnSpc>
              <a:spcBef>
                <a:spcPts val="500"/>
              </a:spcBef>
              <a:spcAft>
                <a:spcPts val="0"/>
              </a:spcAft>
              <a:buClr>
                <a:schemeClr val="dk1"/>
              </a:buClr>
              <a:buSzPts val="1600"/>
              <a:buNone/>
              <a:defRPr sz="1600"/>
            </a:lvl4pPr>
            <a:lvl5pPr indent="-228600" lvl="4" marL="2286000" algn="l">
              <a:lnSpc>
                <a:spcPct val="1375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24"/>
          <p:cNvSpPr txBox="1"/>
          <p:nvPr>
            <p:ph idx="10" type="dt"/>
          </p:nvPr>
        </p:nvSpPr>
        <p:spPr>
          <a:xfrm>
            <a:off x="841248" y="6356350"/>
            <a:ext cx="182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4"/>
          <p:cNvSpPr txBox="1"/>
          <p:nvPr>
            <p:ph idx="11" type="ftr"/>
          </p:nvPr>
        </p:nvSpPr>
        <p:spPr>
          <a:xfrm>
            <a:off x="3157232" y="6356350"/>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4"/>
          <p:cNvSpPr/>
          <p:nvPr>
            <p:ph idx="2" type="pic"/>
          </p:nvPr>
        </p:nvSpPr>
        <p:spPr>
          <a:xfrm>
            <a:off x="6092952" y="0"/>
            <a:ext cx="6099048" cy="6858000"/>
          </a:xfrm>
          <a:prstGeom prst="rect">
            <a:avLst/>
          </a:prstGeom>
          <a:solidFill>
            <a:schemeClr val="accent5"/>
          </a:solidFill>
          <a:ln>
            <a:noFill/>
          </a:ln>
        </p:spPr>
      </p:sp>
      <p:sp>
        <p:nvSpPr>
          <p:cNvPr id="135" name="Google Shape;1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36" name="Google Shape;136;p24"/>
          <p:cNvGrpSpPr/>
          <p:nvPr/>
        </p:nvGrpSpPr>
        <p:grpSpPr>
          <a:xfrm>
            <a:off x="10850" y="-1"/>
            <a:ext cx="2768446" cy="4486275"/>
            <a:chOff x="10849" y="-3086"/>
            <a:chExt cx="2198951" cy="3349518"/>
          </a:xfrm>
        </p:grpSpPr>
        <p:sp>
          <p:nvSpPr>
            <p:cNvPr id="137" name="Google Shape;137;p24"/>
            <p:cNvSpPr/>
            <p:nvPr/>
          </p:nvSpPr>
          <p:spPr>
            <a:xfrm rot="10800000">
              <a:off x="692844" y="-3086"/>
              <a:ext cx="1326111" cy="597603"/>
            </a:xfrm>
            <a:custGeom>
              <a:rect b="b" l="l" r="r" t="t"/>
              <a:pathLst>
                <a:path extrusionOk="0" h="679363" w="1482102">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595959"/>
                </a:solidFill>
                <a:latin typeface="Avenir"/>
                <a:ea typeface="Avenir"/>
                <a:cs typeface="Avenir"/>
                <a:sym typeface="Avenir"/>
              </a:endParaRPr>
            </a:p>
          </p:txBody>
        </p:sp>
        <p:sp>
          <p:nvSpPr>
            <p:cNvPr id="138" name="Google Shape;138;p24"/>
            <p:cNvSpPr/>
            <p:nvPr/>
          </p:nvSpPr>
          <p:spPr>
            <a:xfrm>
              <a:off x="19394" y="15241"/>
              <a:ext cx="2190406" cy="3331191"/>
            </a:xfrm>
            <a:custGeom>
              <a:rect b="b" l="l" r="r" t="t"/>
              <a:pathLst>
                <a:path extrusionOk="0" h="5012722" w="3296088">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24"/>
            <p:cNvSpPr/>
            <p:nvPr/>
          </p:nvSpPr>
          <p:spPr>
            <a:xfrm>
              <a:off x="10849" y="15178"/>
              <a:ext cx="1978674" cy="3074959"/>
            </a:xfrm>
            <a:custGeom>
              <a:rect b="b" l="l" r="r" t="t"/>
              <a:pathLst>
                <a:path extrusionOk="0" h="4627149" w="2977477">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24"/>
            <p:cNvSpPr/>
            <p:nvPr/>
          </p:nvSpPr>
          <p:spPr>
            <a:xfrm>
              <a:off x="25092" y="15178"/>
              <a:ext cx="1566146" cy="2737264"/>
            </a:xfrm>
            <a:custGeom>
              <a:rect b="b" l="l" r="r" t="t"/>
              <a:pathLst>
                <a:path extrusionOk="0" h="4118991" w="2356712">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24"/>
            <p:cNvSpPr/>
            <p:nvPr/>
          </p:nvSpPr>
          <p:spPr>
            <a:xfrm>
              <a:off x="10849" y="15178"/>
              <a:ext cx="1368431" cy="2644975"/>
            </a:xfrm>
            <a:custGeom>
              <a:rect b="b" l="l" r="r" t="t"/>
              <a:pathLst>
                <a:path extrusionOk="0" h="3980116" w="2059193">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24"/>
            <p:cNvSpPr/>
            <p:nvPr/>
          </p:nvSpPr>
          <p:spPr>
            <a:xfrm>
              <a:off x="18825" y="543780"/>
              <a:ext cx="494287" cy="1905590"/>
            </a:xfrm>
            <a:custGeom>
              <a:rect b="b" l="l" r="r" t="t"/>
              <a:pathLst>
                <a:path extrusionOk="0" h="2867501" w="743796">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 name="Google Shape;143;p24"/>
            <p:cNvSpPr/>
            <p:nvPr/>
          </p:nvSpPr>
          <p:spPr>
            <a:xfrm>
              <a:off x="10849" y="672286"/>
              <a:ext cx="396930" cy="1690303"/>
            </a:xfrm>
            <a:custGeom>
              <a:rect b="b" l="l" r="r" t="t"/>
              <a:pathLst>
                <a:path extrusionOk="0" h="2543540" w="597294">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 name="Google Shape;144;p24"/>
            <p:cNvSpPr/>
            <p:nvPr/>
          </p:nvSpPr>
          <p:spPr>
            <a:xfrm>
              <a:off x="23002" y="881264"/>
              <a:ext cx="258791" cy="1336561"/>
            </a:xfrm>
            <a:custGeom>
              <a:rect b="b" l="l" r="r" t="t"/>
              <a:pathLst>
                <a:path extrusionOk="0" h="2011236" w="389425">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cap="rnd" cmpd="sng" w="9525">
              <a:solidFill>
                <a:schemeClr val="accent2">
                  <a:alpha val="49019"/>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 name="Shape 145"/>
        <p:cNvGrpSpPr/>
        <p:nvPr/>
      </p:nvGrpSpPr>
      <p:grpSpPr>
        <a:xfrm>
          <a:off x="0" y="0"/>
          <a:ext cx="0" cy="0"/>
          <a:chOff x="0" y="0"/>
          <a:chExt cx="0" cy="0"/>
        </a:xfrm>
      </p:grpSpPr>
      <p:sp>
        <p:nvSpPr>
          <p:cNvPr id="146" name="Google Shape;14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5"/>
          <p:cNvSpPr/>
          <p:nvPr>
            <p:ph idx="2" type="pic"/>
          </p:nvPr>
        </p:nvSpPr>
        <p:spPr>
          <a:xfrm>
            <a:off x="5183188" y="987425"/>
            <a:ext cx="6172200" cy="4873625"/>
          </a:xfrm>
          <a:prstGeom prst="rect">
            <a:avLst/>
          </a:prstGeom>
          <a:noFill/>
          <a:ln>
            <a:noFill/>
          </a:ln>
        </p:spPr>
      </p:sp>
      <p:sp>
        <p:nvSpPr>
          <p:cNvPr id="148" name="Google Shape;148;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theme" Target="../theme/theme2.xml"/><Relationship Id="rId14" Type="http://schemas.openxmlformats.org/officeDocument/2006/relationships/slideLayout" Target="../slideLayouts/slideLayout1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4.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icture containing text" id="6" name="Google Shape;6;p19"/>
          <p:cNvPicPr preferRelativeResize="0"/>
          <p:nvPr/>
        </p:nvPicPr>
        <p:blipFill rotWithShape="1">
          <a:blip r:embed="rId1">
            <a:alphaModFix/>
          </a:blip>
          <a:srcRect b="0" l="0" r="0" t="0"/>
          <a:stretch/>
        </p:blipFill>
        <p:spPr>
          <a:xfrm>
            <a:off x="286908" y="382688"/>
            <a:ext cx="7736216" cy="1227883"/>
          </a:xfrm>
          <a:prstGeom prst="rect">
            <a:avLst/>
          </a:prstGeom>
          <a:noFill/>
          <a:ln>
            <a:noFill/>
          </a:ln>
        </p:spPr>
      </p:pic>
      <p:cxnSp>
        <p:nvCxnSpPr>
          <p:cNvPr id="7" name="Google Shape;7;p19"/>
          <p:cNvCxnSpPr/>
          <p:nvPr/>
        </p:nvCxnSpPr>
        <p:spPr>
          <a:xfrm>
            <a:off x="9371012" y="8467"/>
            <a:ext cx="1219200" cy="6858000"/>
          </a:xfrm>
          <a:prstGeom prst="straightConnector1">
            <a:avLst/>
          </a:prstGeom>
          <a:noFill/>
          <a:ln cap="flat" cmpd="sng" w="9525">
            <a:solidFill>
              <a:srgbClr val="BFBFBF"/>
            </a:solidFill>
            <a:prstDash val="solid"/>
            <a:round/>
            <a:headEnd len="sm" w="sm" type="none"/>
            <a:tailEnd len="sm" w="sm" type="none"/>
          </a:ln>
        </p:spPr>
      </p:cxnSp>
      <p:pic>
        <p:nvPicPr>
          <p:cNvPr id="8" name="Google Shape;8;p19"/>
          <p:cNvPicPr preferRelativeResize="0"/>
          <p:nvPr/>
        </p:nvPicPr>
        <p:blipFill rotWithShape="1">
          <a:blip r:embed="rId2">
            <a:alphaModFix/>
          </a:blip>
          <a:srcRect b="4059" l="76241" r="0" t="0"/>
          <a:stretch/>
        </p:blipFill>
        <p:spPr>
          <a:xfrm>
            <a:off x="7924800" y="3071"/>
            <a:ext cx="3014199" cy="6846462"/>
          </a:xfrm>
          <a:prstGeom prst="rect">
            <a:avLst/>
          </a:prstGeom>
          <a:noFill/>
          <a:ln>
            <a:noFill/>
          </a:ln>
        </p:spPr>
      </p:pic>
      <p:cxnSp>
        <p:nvCxnSpPr>
          <p:cNvPr id="9" name="Google Shape;9;p19"/>
          <p:cNvCxnSpPr/>
          <p:nvPr/>
        </p:nvCxnSpPr>
        <p:spPr>
          <a:xfrm flipH="1">
            <a:off x="7425267" y="3689880"/>
            <a:ext cx="4763558" cy="3176587"/>
          </a:xfrm>
          <a:prstGeom prst="straightConnector1">
            <a:avLst/>
          </a:prstGeom>
          <a:noFill/>
          <a:ln cap="flat" cmpd="sng" w="9525">
            <a:solidFill>
              <a:srgbClr val="D8D8D8"/>
            </a:solidFill>
            <a:prstDash val="solid"/>
            <a:round/>
            <a:headEnd len="sm" w="sm" type="none"/>
            <a:tailEnd len="sm" w="sm" type="none"/>
          </a:ln>
        </p:spPr>
      </p:cxnSp>
      <p:sp>
        <p:nvSpPr>
          <p:cNvPr id="10" name="Google Shape;10;p19"/>
          <p:cNvSpPr/>
          <p:nvPr/>
        </p:nvSpPr>
        <p:spPr>
          <a:xfrm>
            <a:off x="9181476" y="0"/>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1" name="Google Shape;11;p19"/>
          <p:cNvSpPr/>
          <p:nvPr/>
        </p:nvSpPr>
        <p:spPr>
          <a:xfrm>
            <a:off x="9603442" y="0"/>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2" name="Google Shape;12;p19"/>
          <p:cNvSpPr/>
          <p:nvPr/>
        </p:nvSpPr>
        <p:spPr>
          <a:xfrm>
            <a:off x="8932333" y="3056467"/>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9334500" y="0"/>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046167">
              <a:alpha val="60000"/>
            </a:srgbClr>
          </a:solidFill>
          <a:ln>
            <a:noFill/>
          </a:ln>
        </p:spPr>
      </p:sp>
      <p:sp>
        <p:nvSpPr>
          <p:cNvPr id="14" name="Google Shape;14;p19"/>
          <p:cNvSpPr/>
          <p:nvPr/>
        </p:nvSpPr>
        <p:spPr>
          <a:xfrm>
            <a:off x="10898730" y="0"/>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2DD9FF">
              <a:alpha val="69411"/>
            </a:srgbClr>
          </a:solidFill>
          <a:ln>
            <a:noFill/>
          </a:ln>
        </p:spPr>
      </p:sp>
      <p:sp>
        <p:nvSpPr>
          <p:cNvPr id="15" name="Google Shape;15;p19"/>
          <p:cNvSpPr/>
          <p:nvPr/>
        </p:nvSpPr>
        <p:spPr>
          <a:xfrm>
            <a:off x="10743237" y="0"/>
            <a:ext cx="1445588"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6" name="Google Shape;16;p19"/>
          <p:cNvSpPr/>
          <p:nvPr/>
        </p:nvSpPr>
        <p:spPr>
          <a:xfrm>
            <a:off x="10371666" y="3598334"/>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9"/>
          <p:cNvSpPr/>
          <p:nvPr/>
        </p:nvSpPr>
        <p:spPr>
          <a:xfrm>
            <a:off x="0" y="4021667"/>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 name="Google Shape;18;p19"/>
          <p:cNvGrpSpPr/>
          <p:nvPr/>
        </p:nvGrpSpPr>
        <p:grpSpPr>
          <a:xfrm>
            <a:off x="580807" y="2153784"/>
            <a:ext cx="7847760" cy="1023097"/>
            <a:chOff x="580807" y="2410221"/>
            <a:chExt cx="7847760" cy="1023097"/>
          </a:xfrm>
        </p:grpSpPr>
        <p:sp>
          <p:nvSpPr>
            <p:cNvPr id="19" name="Google Shape;19;p19"/>
            <p:cNvSpPr txBox="1"/>
            <p:nvPr/>
          </p:nvSpPr>
          <p:spPr>
            <a:xfrm>
              <a:off x="580807" y="2410221"/>
              <a:ext cx="784776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87F95"/>
                  </a:solidFill>
                  <a:latin typeface="Belleza"/>
                  <a:ea typeface="Belleza"/>
                  <a:cs typeface="Belleza"/>
                  <a:sym typeface="Belleza"/>
                </a:rPr>
                <a:t>17</a:t>
              </a:r>
              <a:r>
                <a:rPr b="1" baseline="30000" i="0" lang="en-US" sz="3600" u="none" cap="none" strike="noStrike">
                  <a:solidFill>
                    <a:srgbClr val="087F95"/>
                  </a:solidFill>
                  <a:latin typeface="Belleza"/>
                  <a:ea typeface="Belleza"/>
                  <a:cs typeface="Belleza"/>
                  <a:sym typeface="Belleza"/>
                </a:rPr>
                <a:t>th</a:t>
              </a:r>
              <a:r>
                <a:rPr b="1" i="0" lang="en-US" sz="3600" u="none" cap="none" strike="noStrike">
                  <a:solidFill>
                    <a:srgbClr val="087F95"/>
                  </a:solidFill>
                  <a:latin typeface="Belleza"/>
                  <a:ea typeface="Belleza"/>
                  <a:cs typeface="Belleza"/>
                  <a:sym typeface="Belleza"/>
                </a:rPr>
                <a:t> SENIOR OFFICIALS’ MEETING</a:t>
              </a:r>
              <a:endParaRPr b="0" i="0" sz="1400" u="none" cap="none" strike="noStrike">
                <a:solidFill>
                  <a:srgbClr val="000000"/>
                </a:solidFill>
                <a:latin typeface="Arial"/>
                <a:ea typeface="Arial"/>
                <a:cs typeface="Arial"/>
                <a:sym typeface="Arial"/>
              </a:endParaRPr>
            </a:p>
          </p:txBody>
        </p:sp>
        <p:sp>
          <p:nvSpPr>
            <p:cNvPr id="20" name="Google Shape;20;p19"/>
            <p:cNvSpPr txBox="1"/>
            <p:nvPr/>
          </p:nvSpPr>
          <p:spPr>
            <a:xfrm>
              <a:off x="641756" y="2971653"/>
              <a:ext cx="55253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90C42F"/>
                  </a:solidFill>
                  <a:latin typeface="Belleza"/>
                  <a:ea typeface="Belleza"/>
                  <a:cs typeface="Belleza"/>
                  <a:sym typeface="Belleza"/>
                </a:rPr>
                <a:t>24-25 November 2022</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21" name="Google Shape;21;p19"/>
          <p:cNvPicPr preferRelativeResize="0"/>
          <p:nvPr/>
        </p:nvPicPr>
        <p:blipFill rotWithShape="1">
          <a:blip r:embed="rId3">
            <a:alphaModFix/>
          </a:blip>
          <a:srcRect b="0" l="0" r="0" t="0"/>
          <a:stretch/>
        </p:blipFill>
        <p:spPr>
          <a:xfrm>
            <a:off x="10187455" y="6058250"/>
            <a:ext cx="1809136" cy="563557"/>
          </a:xfrm>
          <a:prstGeom prst="rect">
            <a:avLst/>
          </a:prstGeom>
          <a:noFill/>
          <a:ln>
            <a:noFill/>
          </a:ln>
          <a:effectLst>
            <a:outerShdw blurRad="190500" rotWithShape="0" algn="tl">
              <a:srgbClr val="000000">
                <a:alpha val="69411"/>
              </a:srgbClr>
            </a:outerShdw>
          </a:effectLst>
        </p:spPr>
      </p:pic>
      <p:cxnSp>
        <p:nvCxnSpPr>
          <p:cNvPr id="22" name="Google Shape;22;p19"/>
          <p:cNvCxnSpPr/>
          <p:nvPr/>
        </p:nvCxnSpPr>
        <p:spPr>
          <a:xfrm>
            <a:off x="493567" y="3313199"/>
            <a:ext cx="7441064" cy="0"/>
          </a:xfrm>
          <a:prstGeom prst="straightConnector1">
            <a:avLst/>
          </a:prstGeom>
          <a:noFill/>
          <a:ln cap="rnd" cmpd="sng" w="25400">
            <a:solidFill>
              <a:schemeClr val="accent3"/>
            </a:solidFill>
            <a:prstDash val="solid"/>
            <a:round/>
            <a:headEnd len="sm" w="sm" type="none"/>
            <a:tailEnd len="sm" w="sm" type="none"/>
          </a:ln>
          <a:effectLst>
            <a:outerShdw blurRad="38100" rotWithShape="0" dir="5400000" dist="25400">
              <a:srgbClr val="000000">
                <a:alpha val="34509"/>
              </a:srgbClr>
            </a:outerShdw>
          </a:effectLst>
        </p:spPr>
      </p:cxnSp>
      <p:cxnSp>
        <p:nvCxnSpPr>
          <p:cNvPr id="23" name="Google Shape;23;p19"/>
          <p:cNvCxnSpPr/>
          <p:nvPr/>
        </p:nvCxnSpPr>
        <p:spPr>
          <a:xfrm>
            <a:off x="653172" y="3426302"/>
            <a:ext cx="7406651" cy="0"/>
          </a:xfrm>
          <a:prstGeom prst="straightConnector1">
            <a:avLst/>
          </a:prstGeom>
          <a:noFill/>
          <a:ln cap="rnd" cmpd="sng" w="25400">
            <a:solidFill>
              <a:schemeClr val="accent5"/>
            </a:solidFill>
            <a:prstDash val="solid"/>
            <a:round/>
            <a:headEnd len="sm" w="sm" type="none"/>
            <a:tailEnd len="sm" w="sm" type="none"/>
          </a:ln>
          <a:effectLst>
            <a:outerShdw blurRad="38100" rotWithShape="0" dir="5400000" dist="25400">
              <a:srgbClr val="000000">
                <a:alpha val="34509"/>
              </a:srgbClr>
            </a:outerShdw>
          </a:effectLst>
        </p:spPr>
      </p:cxn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 name="Shape 25"/>
        <p:cNvGrpSpPr/>
        <p:nvPr/>
      </p:nvGrpSpPr>
      <p:grpSpPr>
        <a:xfrm>
          <a:off x="0" y="0"/>
          <a:ext cx="0" cy="0"/>
          <a:chOff x="0" y="0"/>
          <a:chExt cx="0" cy="0"/>
        </a:xfrm>
      </p:grpSpPr>
      <p:sp>
        <p:nvSpPr>
          <p:cNvPr id="26" name="Google Shape;2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 name="Shape 38"/>
        <p:cNvGrpSpPr/>
        <p:nvPr/>
      </p:nvGrpSpPr>
      <p:grpSpPr>
        <a:xfrm>
          <a:off x="0" y="0"/>
          <a:ext cx="0" cy="0"/>
          <a:chOff x="0" y="0"/>
          <a:chExt cx="0" cy="0"/>
        </a:xfrm>
      </p:grpSpPr>
      <p:sp>
        <p:nvSpPr>
          <p:cNvPr id="39" name="Google Shape;3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2" name="Google Shape;4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4" name="Google Shape;304;p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6" name="Google Shape;306;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7" name="Google Shape;307;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1.jpg"/><Relationship Id="rId5"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7.jpg"/><Relationship Id="rId4" Type="http://schemas.openxmlformats.org/officeDocument/2006/relationships/image" Target="../media/image4.png"/><Relationship Id="rId5" Type="http://schemas.openxmlformats.org/officeDocument/2006/relationships/image" Target="../media/image24.jpg"/><Relationship Id="rId6"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34.png"/><Relationship Id="rId5"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png"/><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png"/><Relationship Id="rId4" Type="http://schemas.openxmlformats.org/officeDocument/2006/relationships/image" Target="../media/image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 Id="rId3" Type="http://schemas.openxmlformats.org/officeDocument/2006/relationships/image" Target="../media/image31.jpg"/><Relationship Id="rId4" Type="http://schemas.openxmlformats.org/officeDocument/2006/relationships/image" Target="../media/image35.jpg"/><Relationship Id="rId5" Type="http://schemas.openxmlformats.org/officeDocument/2006/relationships/image" Target="../media/image40.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
          <p:cNvSpPr txBox="1"/>
          <p:nvPr/>
        </p:nvSpPr>
        <p:spPr>
          <a:xfrm>
            <a:off x="559973" y="3824749"/>
            <a:ext cx="6922375" cy="863120"/>
          </a:xfrm>
          <a:prstGeom prst="rect">
            <a:avLst/>
          </a:prstGeom>
          <a:solidFill>
            <a:srgbClr val="90C42F">
              <a:alpha val="49411"/>
            </a:srgbClr>
          </a:solidFill>
          <a:ln cap="flat" cmpd="sng" w="9525">
            <a:solidFill>
              <a:srgbClr val="90C42F"/>
            </a:solidFill>
            <a:prstDash val="solid"/>
            <a:round/>
            <a:headEnd len="sm" w="sm" type="none"/>
            <a:tailEnd len="sm" w="sm" type="none"/>
          </a:ln>
        </p:spPr>
        <p:txBody>
          <a:bodyPr anchorCtr="0" anchor="ctr" bIns="45700" lIns="91425" spcFirstLastPara="1" rIns="91425" wrap="square" tIns="45700">
            <a:normAutofit fontScale="47500" lnSpcReduction="20000"/>
          </a:bodyPr>
          <a:lstStyle/>
          <a:p>
            <a:pPr indent="0" lvl="0" marL="0" marR="0" rtl="0" algn="ctr">
              <a:lnSpc>
                <a:spcPct val="90000"/>
              </a:lnSpc>
              <a:spcBef>
                <a:spcPts val="0"/>
              </a:spcBef>
              <a:spcAft>
                <a:spcPts val="0"/>
              </a:spcAft>
              <a:buClr>
                <a:schemeClr val="dk1"/>
              </a:buClr>
              <a:buSzPct val="117936"/>
              <a:buFont typeface="Arial"/>
              <a:buNone/>
            </a:pPr>
            <a:r>
              <a:rPr b="1" i="0" lang="en-US" sz="4400" u="none" cap="none" strike="noStrike">
                <a:solidFill>
                  <a:srgbClr val="000000"/>
                </a:solidFill>
                <a:latin typeface="Belleza"/>
                <a:ea typeface="Belleza"/>
                <a:cs typeface="Belleza"/>
                <a:sym typeface="Belleza"/>
              </a:rPr>
              <a:t>SESSION 5 :</a:t>
            </a:r>
            <a:endParaRPr b="0" i="0" sz="72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92664"/>
              <a:buFont typeface="Arial"/>
              <a:buNone/>
            </a:pPr>
            <a:r>
              <a:rPr b="1" i="0" lang="en-US" sz="4800" u="none" cap="none" strike="noStrike">
                <a:solidFill>
                  <a:srgbClr val="000000"/>
                </a:solidFill>
                <a:latin typeface="Belleza"/>
                <a:ea typeface="Belleza"/>
                <a:cs typeface="Belleza"/>
                <a:sym typeface="Belleza"/>
              </a:rPr>
              <a:t>GOVERNANCE WORKING GROUP – INTERNAL RESOURCE COMMITTEE (IRC)</a:t>
            </a:r>
            <a:endParaRPr b="0" i="0" sz="7200" u="none" cap="none" strike="noStrike">
              <a:solidFill>
                <a:srgbClr val="000000"/>
              </a:solidFill>
              <a:latin typeface="Arial"/>
              <a:ea typeface="Arial"/>
              <a:cs typeface="Arial"/>
              <a:sym typeface="Arial"/>
            </a:endParaRPr>
          </a:p>
        </p:txBody>
      </p:sp>
      <p:sp>
        <p:nvSpPr>
          <p:cNvPr id="512" name="Google Shape;512;p5"/>
          <p:cNvSpPr txBox="1"/>
          <p:nvPr/>
        </p:nvSpPr>
        <p:spPr>
          <a:xfrm>
            <a:off x="559973" y="4687869"/>
            <a:ext cx="6922375" cy="474727"/>
          </a:xfrm>
          <a:prstGeom prst="rect">
            <a:avLst/>
          </a:prstGeom>
          <a:solidFill>
            <a:srgbClr val="90C42F"/>
          </a:solidFill>
          <a:ln cap="flat" cmpd="sng" w="9525">
            <a:solidFill>
              <a:srgbClr val="90C42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359"/>
              <a:buFont typeface="Arial"/>
              <a:buNone/>
            </a:pPr>
            <a:r>
              <a:rPr b="1" i="0" lang="en-US" sz="2000" u="none" cap="none" strike="noStrike">
                <a:solidFill>
                  <a:srgbClr val="000000"/>
                </a:solidFill>
                <a:latin typeface="Belleza"/>
                <a:ea typeface="Belleza"/>
                <a:cs typeface="Belleza"/>
                <a:sym typeface="Belleza"/>
              </a:rPr>
              <a:t>CHAIR: CHAIR OF IRC (SOLOMON ISLANDS)</a:t>
            </a:r>
            <a:endParaRPr b="0" i="0" sz="4000" u="none" cap="none" strike="noStrike">
              <a:solidFill>
                <a:srgbClr val="000000"/>
              </a:solidFill>
              <a:latin typeface="Arial"/>
              <a:ea typeface="Arial"/>
              <a:cs typeface="Arial"/>
              <a:sym typeface="Arial"/>
            </a:endParaRPr>
          </a:p>
        </p:txBody>
      </p:sp>
      <p:sp>
        <p:nvSpPr>
          <p:cNvPr id="513" name="Google Shape;513;p5"/>
          <p:cNvSpPr txBox="1"/>
          <p:nvPr/>
        </p:nvSpPr>
        <p:spPr>
          <a:xfrm>
            <a:off x="834080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 Jürgen Freund / WWF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0"/>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1" name="Google Shape;631;p10"/>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632" name="Google Shape;632;p10"/>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633" name="Google Shape;633;p10"/>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634" name="Google Shape;634;p10"/>
          <p:cNvCxnSpPr/>
          <p:nvPr/>
        </p:nvCxnSpPr>
        <p:spPr>
          <a:xfrm>
            <a:off x="377695" y="636484"/>
            <a:ext cx="8428375" cy="0"/>
          </a:xfrm>
          <a:prstGeom prst="straightConnector1">
            <a:avLst/>
          </a:prstGeom>
          <a:noFill/>
          <a:ln cap="flat" cmpd="sng" w="57150">
            <a:solidFill>
              <a:srgbClr val="EC8C44"/>
            </a:solidFill>
            <a:prstDash val="solid"/>
            <a:miter lim="800000"/>
            <a:headEnd len="sm" w="sm" type="none"/>
            <a:tailEnd len="sm" w="sm" type="none"/>
          </a:ln>
        </p:spPr>
      </p:cxnSp>
      <p:sp>
        <p:nvSpPr>
          <p:cNvPr id="635" name="Google Shape;635;p10"/>
          <p:cNvSpPr txBox="1"/>
          <p:nvPr/>
        </p:nvSpPr>
        <p:spPr>
          <a:xfrm>
            <a:off x="400433" y="847580"/>
            <a:ext cx="870099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A. RS coordinated and/or facilitated meetings of </a:t>
            </a:r>
            <a:r>
              <a:rPr b="1" i="0" lang="en-US" sz="2000" u="none" cap="none" strike="noStrike">
                <a:solidFill>
                  <a:srgbClr val="C55A11"/>
                </a:solidFill>
                <a:latin typeface="Calibri"/>
                <a:ea typeface="Calibri"/>
                <a:cs typeface="Calibri"/>
                <a:sym typeface="Calibri"/>
              </a:rPr>
              <a:t>Technical Working Groups:</a:t>
            </a:r>
            <a:endParaRPr b="1" i="0" sz="2000" u="none" cap="none" strike="noStrike">
              <a:solidFill>
                <a:srgbClr val="C55A11"/>
              </a:solidFill>
              <a:latin typeface="Calibri"/>
              <a:ea typeface="Calibri"/>
              <a:cs typeface="Calibri"/>
              <a:sym typeface="Calibri"/>
            </a:endParaRPr>
          </a:p>
        </p:txBody>
      </p:sp>
      <p:sp>
        <p:nvSpPr>
          <p:cNvPr id="636" name="Google Shape;636;p10"/>
          <p:cNvSpPr txBox="1"/>
          <p:nvPr/>
        </p:nvSpPr>
        <p:spPr>
          <a:xfrm>
            <a:off x="617179" y="1615343"/>
            <a:ext cx="592372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55A11"/>
                </a:solidFill>
                <a:latin typeface="Bebas Neue"/>
                <a:ea typeface="Bebas Neue"/>
                <a:cs typeface="Bebas Neue"/>
                <a:sym typeface="Bebas Neue"/>
              </a:rPr>
              <a:t>  2  </a:t>
            </a:r>
            <a:endParaRPr b="1" i="0" sz="4400" u="none" cap="none" strike="noStrike">
              <a:solidFill>
                <a:srgbClr val="C55A11"/>
              </a:solidFill>
              <a:latin typeface="Bebas Neue"/>
              <a:ea typeface="Bebas Neue"/>
              <a:cs typeface="Bebas Neue"/>
              <a:sym typeface="Bebas Neue"/>
            </a:endParaRPr>
          </a:p>
        </p:txBody>
      </p:sp>
      <p:sp>
        <p:nvSpPr>
          <p:cNvPr id="637" name="Google Shape;637;p10"/>
          <p:cNvSpPr txBox="1"/>
          <p:nvPr/>
        </p:nvSpPr>
        <p:spPr>
          <a:xfrm>
            <a:off x="1338942" y="1688833"/>
            <a:ext cx="35045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Seascapes WG virtual meetings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p:txBody>
      </p:sp>
      <p:sp>
        <p:nvSpPr>
          <p:cNvPr id="638" name="Google Shape;638;p10"/>
          <p:cNvSpPr txBox="1"/>
          <p:nvPr/>
        </p:nvSpPr>
        <p:spPr>
          <a:xfrm>
            <a:off x="809818" y="2495123"/>
            <a:ext cx="596726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55A11"/>
                </a:solidFill>
                <a:latin typeface="Bebas Neue"/>
                <a:ea typeface="Bebas Neue"/>
                <a:cs typeface="Bebas Neue"/>
                <a:sym typeface="Bebas Neue"/>
              </a:rPr>
              <a:t>2  </a:t>
            </a:r>
            <a:endParaRPr b="1" i="0" sz="4400" u="none" cap="none" strike="noStrike">
              <a:solidFill>
                <a:srgbClr val="C55A11"/>
              </a:solidFill>
              <a:latin typeface="Bebas Neue"/>
              <a:ea typeface="Bebas Neue"/>
              <a:cs typeface="Bebas Neue"/>
              <a:sym typeface="Bebas Neue"/>
            </a:endParaRPr>
          </a:p>
        </p:txBody>
      </p:sp>
      <p:sp>
        <p:nvSpPr>
          <p:cNvPr id="639" name="Google Shape;639;p10"/>
          <p:cNvSpPr txBox="1"/>
          <p:nvPr/>
        </p:nvSpPr>
        <p:spPr>
          <a:xfrm>
            <a:off x="1304395" y="2527800"/>
            <a:ext cx="657497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Ecosystem Approach to Fisheries Management (EAFM) WG virtual meetings</a:t>
            </a:r>
            <a:endParaRPr b="0" i="0" sz="2000" u="none" cap="none" strike="noStrike">
              <a:solidFill>
                <a:srgbClr val="002060"/>
              </a:solidFill>
              <a:latin typeface="Calibri"/>
              <a:ea typeface="Calibri"/>
              <a:cs typeface="Calibri"/>
              <a:sym typeface="Calibri"/>
            </a:endParaRPr>
          </a:p>
        </p:txBody>
      </p:sp>
      <p:sp>
        <p:nvSpPr>
          <p:cNvPr id="640" name="Google Shape;640;p10"/>
          <p:cNvSpPr txBox="1"/>
          <p:nvPr/>
        </p:nvSpPr>
        <p:spPr>
          <a:xfrm>
            <a:off x="809818" y="3365979"/>
            <a:ext cx="61621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55A11"/>
                </a:solidFill>
                <a:latin typeface="Bebas Neue"/>
                <a:ea typeface="Bebas Neue"/>
                <a:cs typeface="Bebas Neue"/>
                <a:sym typeface="Bebas Neue"/>
              </a:rPr>
              <a:t>2  </a:t>
            </a:r>
            <a:endParaRPr b="1" i="0" sz="4400" u="none" cap="none" strike="noStrike">
              <a:solidFill>
                <a:srgbClr val="C55A11"/>
              </a:solidFill>
              <a:latin typeface="Bebas Neue"/>
              <a:ea typeface="Bebas Neue"/>
              <a:cs typeface="Bebas Neue"/>
              <a:sym typeface="Bebas Neue"/>
            </a:endParaRPr>
          </a:p>
        </p:txBody>
      </p:sp>
      <p:sp>
        <p:nvSpPr>
          <p:cNvPr id="641" name="Google Shape;641;p10"/>
          <p:cNvSpPr txBox="1"/>
          <p:nvPr/>
        </p:nvSpPr>
        <p:spPr>
          <a:xfrm>
            <a:off x="1284511" y="3376117"/>
            <a:ext cx="5608330"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Marine Protected Areas(MPA) WG virtual meetings</a:t>
            </a:r>
            <a:endParaRPr b="0" i="0" sz="1400" u="none" cap="none" strike="noStrike">
              <a:solidFill>
                <a:srgbClr val="000000"/>
              </a:solidFill>
              <a:latin typeface="Arial"/>
              <a:ea typeface="Arial"/>
              <a:cs typeface="Arial"/>
              <a:sym typeface="Arial"/>
            </a:endParaRPr>
          </a:p>
        </p:txBody>
      </p:sp>
      <p:sp>
        <p:nvSpPr>
          <p:cNvPr id="642" name="Google Shape;642;p10"/>
          <p:cNvSpPr txBox="1"/>
          <p:nvPr/>
        </p:nvSpPr>
        <p:spPr>
          <a:xfrm>
            <a:off x="820705" y="4117089"/>
            <a:ext cx="61621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55A11"/>
                </a:solidFill>
                <a:latin typeface="Bebas Neue"/>
                <a:ea typeface="Bebas Neue"/>
                <a:cs typeface="Bebas Neue"/>
                <a:sym typeface="Bebas Neue"/>
              </a:rPr>
              <a:t>2  </a:t>
            </a:r>
            <a:endParaRPr b="1" i="0" sz="4400" u="none" cap="none" strike="noStrike">
              <a:solidFill>
                <a:srgbClr val="C55A11"/>
              </a:solidFill>
              <a:latin typeface="Bebas Neue"/>
              <a:ea typeface="Bebas Neue"/>
              <a:cs typeface="Bebas Neue"/>
              <a:sym typeface="Bebas Neue"/>
            </a:endParaRPr>
          </a:p>
        </p:txBody>
      </p:sp>
      <p:sp>
        <p:nvSpPr>
          <p:cNvPr id="643" name="Google Shape;643;p10"/>
          <p:cNvSpPr txBox="1"/>
          <p:nvPr/>
        </p:nvSpPr>
        <p:spPr>
          <a:xfrm>
            <a:off x="1295398" y="4257858"/>
            <a:ext cx="597169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Climate Change Adaptation (CCA) WG virtual meetings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p:txBody>
      </p:sp>
      <p:sp>
        <p:nvSpPr>
          <p:cNvPr id="644" name="Google Shape;644;p10"/>
          <p:cNvSpPr txBox="1"/>
          <p:nvPr/>
        </p:nvSpPr>
        <p:spPr>
          <a:xfrm>
            <a:off x="820704" y="4846432"/>
            <a:ext cx="61621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55A11"/>
                </a:solidFill>
                <a:latin typeface="Bebas Neue"/>
                <a:ea typeface="Bebas Neue"/>
                <a:cs typeface="Bebas Neue"/>
                <a:sym typeface="Bebas Neue"/>
              </a:rPr>
              <a:t>3 </a:t>
            </a:r>
            <a:endParaRPr b="1" i="0" sz="4400" u="none" cap="none" strike="noStrike">
              <a:solidFill>
                <a:srgbClr val="C55A11"/>
              </a:solidFill>
              <a:latin typeface="Bebas Neue"/>
              <a:ea typeface="Bebas Neue"/>
              <a:cs typeface="Bebas Neue"/>
              <a:sym typeface="Bebas Neue"/>
            </a:endParaRPr>
          </a:p>
        </p:txBody>
      </p:sp>
      <p:sp>
        <p:nvSpPr>
          <p:cNvPr id="645" name="Google Shape;645;p10"/>
          <p:cNvSpPr txBox="1"/>
          <p:nvPr/>
        </p:nvSpPr>
        <p:spPr>
          <a:xfrm>
            <a:off x="1295397" y="4878341"/>
            <a:ext cx="4497898"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Threatened Species WG virtual meetings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p:txBody>
      </p:sp>
      <p:pic>
        <p:nvPicPr>
          <p:cNvPr id="646" name="Google Shape;646;p10"/>
          <p:cNvPicPr preferRelativeResize="0"/>
          <p:nvPr/>
        </p:nvPicPr>
        <p:blipFill rotWithShape="1">
          <a:blip r:embed="rId4">
            <a:alphaModFix/>
          </a:blip>
          <a:srcRect b="0" l="0" r="0" t="0"/>
          <a:stretch/>
        </p:blipFill>
        <p:spPr>
          <a:xfrm>
            <a:off x="7776536" y="1458785"/>
            <a:ext cx="4020288" cy="230772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647" name="Google Shape;647;p10"/>
          <p:cNvPicPr preferRelativeResize="0"/>
          <p:nvPr/>
        </p:nvPicPr>
        <p:blipFill rotWithShape="1">
          <a:blip r:embed="rId5">
            <a:alphaModFix/>
          </a:blip>
          <a:srcRect b="0" l="0" r="0" t="0"/>
          <a:stretch/>
        </p:blipFill>
        <p:spPr>
          <a:xfrm>
            <a:off x="7367534" y="3383544"/>
            <a:ext cx="3958936" cy="248480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648" name="Google Shape;648;p10"/>
          <p:cNvSpPr txBox="1"/>
          <p:nvPr/>
        </p:nvSpPr>
        <p:spPr>
          <a:xfrm>
            <a:off x="7994196" y="5957660"/>
            <a:ext cx="3551309" cy="430847"/>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Top: Screenshot of Seascape WG meeting participants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Bottom: Screenshot of CCA WG meeting participants</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5"/>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4" name="Google Shape;654;p35"/>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655" name="Google Shape;655;p35"/>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656" name="Google Shape;656;p35"/>
          <p:cNvSpPr txBox="1"/>
          <p:nvPr/>
        </p:nvSpPr>
        <p:spPr>
          <a:xfrm>
            <a:off x="322067" y="912094"/>
            <a:ext cx="870099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B. RS coordinated and/or facilitated meetings of </a:t>
            </a:r>
            <a:r>
              <a:rPr b="1" i="0" lang="en-US" sz="2000" u="none" cap="none" strike="noStrike">
                <a:solidFill>
                  <a:srgbClr val="C00000"/>
                </a:solidFill>
                <a:latin typeface="Calibri"/>
                <a:ea typeface="Calibri"/>
                <a:cs typeface="Calibri"/>
                <a:sym typeface="Calibri"/>
              </a:rPr>
              <a:t>Governance Working Groups:</a:t>
            </a:r>
            <a:endParaRPr b="1" i="0" sz="2000" u="none" cap="none" strike="noStrike">
              <a:solidFill>
                <a:srgbClr val="C00000"/>
              </a:solidFill>
              <a:latin typeface="Calibri"/>
              <a:ea typeface="Calibri"/>
              <a:cs typeface="Calibri"/>
              <a:sym typeface="Calibri"/>
            </a:endParaRPr>
          </a:p>
        </p:txBody>
      </p:sp>
      <p:sp>
        <p:nvSpPr>
          <p:cNvPr id="657" name="Google Shape;657;p35"/>
          <p:cNvSpPr txBox="1"/>
          <p:nvPr/>
        </p:nvSpPr>
        <p:spPr>
          <a:xfrm>
            <a:off x="651942" y="1478301"/>
            <a:ext cx="78377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400">
                <a:solidFill>
                  <a:srgbClr val="C00000"/>
                </a:solidFill>
                <a:latin typeface="Bebas Neue"/>
                <a:ea typeface="Bebas Neue"/>
                <a:cs typeface="Bebas Neue"/>
                <a:sym typeface="Bebas Neue"/>
              </a:rPr>
              <a:t>1</a:t>
            </a:r>
            <a:r>
              <a:rPr b="1" i="0" lang="en-US" sz="4400" u="none" cap="none" strike="noStrike">
                <a:solidFill>
                  <a:srgbClr val="C00000"/>
                </a:solidFill>
                <a:latin typeface="Bebas Neue"/>
                <a:ea typeface="Bebas Neue"/>
                <a:cs typeface="Bebas Neue"/>
                <a:sym typeface="Bebas Neue"/>
              </a:rPr>
              <a:t> </a:t>
            </a:r>
            <a:endParaRPr b="1" i="0" sz="4400" u="none" cap="none" strike="noStrike">
              <a:solidFill>
                <a:srgbClr val="C00000"/>
              </a:solidFill>
              <a:latin typeface="Bebas Neue"/>
              <a:ea typeface="Bebas Neue"/>
              <a:cs typeface="Bebas Neue"/>
              <a:sym typeface="Bebas Neue"/>
            </a:endParaRPr>
          </a:p>
        </p:txBody>
      </p:sp>
      <p:sp>
        <p:nvSpPr>
          <p:cNvPr id="658" name="Google Shape;658;p35"/>
          <p:cNvSpPr txBox="1"/>
          <p:nvPr/>
        </p:nvSpPr>
        <p:spPr>
          <a:xfrm>
            <a:off x="1337745" y="1606700"/>
            <a:ext cx="50802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Internal Resource Committee virtual meetings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a:t>
            </a:r>
            <a:endParaRPr b="0" i="0" sz="2000" u="none" cap="none" strike="noStrike">
              <a:solidFill>
                <a:srgbClr val="002060"/>
              </a:solidFill>
              <a:latin typeface="Calibri"/>
              <a:ea typeface="Calibri"/>
              <a:cs typeface="Calibri"/>
              <a:sym typeface="Calibri"/>
            </a:endParaRPr>
          </a:p>
        </p:txBody>
      </p:sp>
      <p:sp>
        <p:nvSpPr>
          <p:cNvPr id="659" name="Google Shape;659;p35"/>
          <p:cNvSpPr txBox="1"/>
          <p:nvPr/>
        </p:nvSpPr>
        <p:spPr>
          <a:xfrm>
            <a:off x="651942" y="2467420"/>
            <a:ext cx="78377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00000"/>
                </a:solidFill>
                <a:latin typeface="Bebas Neue"/>
                <a:ea typeface="Bebas Neue"/>
                <a:cs typeface="Bebas Neue"/>
                <a:sym typeface="Bebas Neue"/>
              </a:rPr>
              <a:t>1</a:t>
            </a:r>
            <a:r>
              <a:rPr b="1" i="0" lang="en-US" sz="4400" u="none" cap="none" strike="noStrike">
                <a:solidFill>
                  <a:srgbClr val="C55A11"/>
                </a:solidFill>
                <a:latin typeface="Bebas Neue"/>
                <a:ea typeface="Bebas Neue"/>
                <a:cs typeface="Bebas Neue"/>
                <a:sym typeface="Bebas Neue"/>
              </a:rPr>
              <a:t>  </a:t>
            </a:r>
            <a:endParaRPr b="1" i="0" sz="4400" u="none" cap="none" strike="noStrike">
              <a:solidFill>
                <a:srgbClr val="C55A11"/>
              </a:solidFill>
              <a:latin typeface="Bebas Neue"/>
              <a:ea typeface="Bebas Neue"/>
              <a:cs typeface="Bebas Neue"/>
              <a:sym typeface="Bebas Neue"/>
            </a:endParaRPr>
          </a:p>
        </p:txBody>
      </p:sp>
      <p:sp>
        <p:nvSpPr>
          <p:cNvPr id="660" name="Google Shape;660;p35"/>
          <p:cNvSpPr txBox="1"/>
          <p:nvPr/>
        </p:nvSpPr>
        <p:spPr>
          <a:xfrm>
            <a:off x="1337746" y="2477556"/>
            <a:ext cx="492603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Financial Resources WG virtual discussions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(quorum)</a:t>
            </a:r>
            <a:endParaRPr b="0" i="0" sz="2000" u="none" cap="none" strike="noStrike">
              <a:solidFill>
                <a:srgbClr val="002060"/>
              </a:solidFill>
              <a:latin typeface="Calibri"/>
              <a:ea typeface="Calibri"/>
              <a:cs typeface="Calibri"/>
              <a:sym typeface="Calibri"/>
            </a:endParaRPr>
          </a:p>
        </p:txBody>
      </p:sp>
      <p:sp>
        <p:nvSpPr>
          <p:cNvPr id="661" name="Google Shape;661;p35"/>
          <p:cNvSpPr txBox="1"/>
          <p:nvPr/>
        </p:nvSpPr>
        <p:spPr>
          <a:xfrm>
            <a:off x="651942" y="3557533"/>
            <a:ext cx="8665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400">
                <a:solidFill>
                  <a:srgbClr val="C00000"/>
                </a:solidFill>
                <a:latin typeface="Bebas Neue"/>
                <a:ea typeface="Bebas Neue"/>
                <a:cs typeface="Bebas Neue"/>
                <a:sym typeface="Bebas Neue"/>
              </a:rPr>
              <a:t>4</a:t>
            </a:r>
            <a:r>
              <a:rPr b="1" i="0" lang="en-US" sz="4400" u="none" cap="none" strike="noStrike">
                <a:solidFill>
                  <a:srgbClr val="C00000"/>
                </a:solidFill>
                <a:latin typeface="Bebas Neue"/>
                <a:ea typeface="Bebas Neue"/>
                <a:cs typeface="Bebas Neue"/>
                <a:sym typeface="Bebas Neue"/>
              </a:rPr>
              <a:t>  </a:t>
            </a:r>
            <a:endParaRPr b="1" i="0" sz="4400" u="none" cap="none" strike="noStrike">
              <a:solidFill>
                <a:srgbClr val="C00000"/>
              </a:solidFill>
              <a:latin typeface="Bebas Neue"/>
              <a:ea typeface="Bebas Neue"/>
              <a:cs typeface="Bebas Neue"/>
              <a:sym typeface="Bebas Neue"/>
            </a:endParaRPr>
          </a:p>
        </p:txBody>
      </p:sp>
      <p:sp>
        <p:nvSpPr>
          <p:cNvPr id="662" name="Google Shape;662;p35"/>
          <p:cNvSpPr txBox="1"/>
          <p:nvPr/>
        </p:nvSpPr>
        <p:spPr>
          <a:xfrm>
            <a:off x="1283314" y="3620555"/>
            <a:ext cx="498046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Monitoring &amp; Evaluation WG virtual meetings/writeshops</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(4 in-situ meetings conducted; 1 postponed)</a:t>
            </a:r>
            <a:endParaRPr b="0" i="0" sz="2000" u="none" cap="none" strike="noStrike">
              <a:solidFill>
                <a:srgbClr val="002060"/>
              </a:solidFill>
              <a:latin typeface="Calibri"/>
              <a:ea typeface="Calibri"/>
              <a:cs typeface="Calibri"/>
              <a:sym typeface="Calibri"/>
            </a:endParaRPr>
          </a:p>
        </p:txBody>
      </p:sp>
      <p:sp>
        <p:nvSpPr>
          <p:cNvPr id="663" name="Google Shape;663;p35"/>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664" name="Google Shape;664;p35"/>
          <p:cNvCxnSpPr/>
          <p:nvPr/>
        </p:nvCxnSpPr>
        <p:spPr>
          <a:xfrm>
            <a:off x="377695" y="636484"/>
            <a:ext cx="8428375" cy="0"/>
          </a:xfrm>
          <a:prstGeom prst="straightConnector1">
            <a:avLst/>
          </a:prstGeom>
          <a:noFill/>
          <a:ln cap="flat" cmpd="sng" w="57150">
            <a:solidFill>
              <a:srgbClr val="EC8C44"/>
            </a:solidFill>
            <a:prstDash val="solid"/>
            <a:miter lim="800000"/>
            <a:headEnd len="sm" w="sm" type="none"/>
            <a:tailEnd len="sm" w="sm" type="none"/>
          </a:ln>
        </p:spPr>
      </p:cxnSp>
      <p:pic>
        <p:nvPicPr>
          <p:cNvPr descr="A picture containing text, wall, indoor, display&#10;&#10;Description automatically generated" id="665" name="Google Shape;665;p35"/>
          <p:cNvPicPr preferRelativeResize="0"/>
          <p:nvPr/>
        </p:nvPicPr>
        <p:blipFill rotWithShape="1">
          <a:blip r:embed="rId4">
            <a:alphaModFix/>
          </a:blip>
          <a:srcRect b="0" l="0" r="0" t="0"/>
          <a:stretch/>
        </p:blipFill>
        <p:spPr>
          <a:xfrm>
            <a:off x="6417982" y="1960643"/>
            <a:ext cx="5387001" cy="303023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666" name="Google Shape;666;p35"/>
          <p:cNvSpPr txBox="1"/>
          <p:nvPr/>
        </p:nvSpPr>
        <p:spPr>
          <a:xfrm>
            <a:off x="8456372" y="5726973"/>
            <a:ext cx="3551309" cy="26157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Photo: Screenshot of MEWG writeshop participants</a:t>
            </a:r>
            <a:endParaRPr b="0" i="0" sz="1100" u="none" cap="none" strike="noStrike">
              <a:solidFill>
                <a:schemeClr val="dk1"/>
              </a:solidFill>
              <a:latin typeface="Calibri"/>
              <a:ea typeface="Calibri"/>
              <a:cs typeface="Calibri"/>
              <a:sym typeface="Calibri"/>
            </a:endParaRPr>
          </a:p>
        </p:txBody>
      </p:sp>
      <p:sp>
        <p:nvSpPr>
          <p:cNvPr id="667" name="Google Shape;667;p35"/>
          <p:cNvSpPr txBox="1"/>
          <p:nvPr/>
        </p:nvSpPr>
        <p:spPr>
          <a:xfrm>
            <a:off x="651942" y="4899054"/>
            <a:ext cx="78377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00000"/>
                </a:solidFill>
                <a:latin typeface="Bebas Neue"/>
                <a:ea typeface="Bebas Neue"/>
                <a:cs typeface="Bebas Neue"/>
                <a:sym typeface="Bebas Neue"/>
              </a:rPr>
              <a:t>4</a:t>
            </a:r>
            <a:r>
              <a:rPr b="1" i="0" lang="en-US" sz="4400" u="none" cap="none" strike="noStrike">
                <a:solidFill>
                  <a:srgbClr val="C55A11"/>
                </a:solidFill>
                <a:latin typeface="Bebas Neue"/>
                <a:ea typeface="Bebas Neue"/>
                <a:cs typeface="Bebas Neue"/>
                <a:sym typeface="Bebas Neue"/>
              </a:rPr>
              <a:t>  </a:t>
            </a:r>
            <a:endParaRPr b="1" i="0" sz="4400" u="none" cap="none" strike="noStrike">
              <a:solidFill>
                <a:srgbClr val="C55A11"/>
              </a:solidFill>
              <a:latin typeface="Bebas Neue"/>
              <a:ea typeface="Bebas Neue"/>
              <a:cs typeface="Bebas Neue"/>
              <a:sym typeface="Bebas Neue"/>
            </a:endParaRPr>
          </a:p>
        </p:txBody>
      </p:sp>
      <p:sp>
        <p:nvSpPr>
          <p:cNvPr id="668" name="Google Shape;668;p35"/>
          <p:cNvSpPr txBox="1"/>
          <p:nvPr/>
        </p:nvSpPr>
        <p:spPr>
          <a:xfrm>
            <a:off x="1337746" y="4909190"/>
            <a:ext cx="492603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Regional Trust Fund Steering Committee Meeting</a:t>
            </a:r>
            <a:endParaRPr b="0" i="0" sz="2000" u="none" cap="none" strike="noStrike">
              <a:solidFill>
                <a:srgbClr val="00206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36"/>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4" name="Google Shape;674;p36"/>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675" name="Google Shape;675;p36"/>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676" name="Google Shape;676;p36"/>
          <p:cNvSpPr txBox="1"/>
          <p:nvPr/>
        </p:nvSpPr>
        <p:spPr>
          <a:xfrm>
            <a:off x="341252" y="960235"/>
            <a:ext cx="870099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C. RS coordinated and/or facilitated meetings of </a:t>
            </a:r>
            <a:r>
              <a:rPr b="1" i="0" lang="en-US" sz="2000" u="none" cap="none" strike="noStrike">
                <a:solidFill>
                  <a:srgbClr val="7030A0"/>
                </a:solidFill>
                <a:latin typeface="Calibri"/>
                <a:ea typeface="Calibri"/>
                <a:cs typeface="Calibri"/>
                <a:sym typeface="Calibri"/>
              </a:rPr>
              <a:t>Cross Cutting Initiatives:</a:t>
            </a:r>
            <a:endParaRPr b="1" i="0" sz="2000" u="none" cap="none" strike="noStrike">
              <a:solidFill>
                <a:srgbClr val="7030A0"/>
              </a:solidFill>
              <a:latin typeface="Calibri"/>
              <a:ea typeface="Calibri"/>
              <a:cs typeface="Calibri"/>
              <a:sym typeface="Calibri"/>
            </a:endParaRPr>
          </a:p>
        </p:txBody>
      </p:sp>
      <p:sp>
        <p:nvSpPr>
          <p:cNvPr id="677" name="Google Shape;677;p36"/>
          <p:cNvSpPr txBox="1"/>
          <p:nvPr/>
        </p:nvSpPr>
        <p:spPr>
          <a:xfrm>
            <a:off x="819256" y="1526442"/>
            <a:ext cx="78377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7030A0"/>
                </a:solidFill>
                <a:latin typeface="Bebas Neue"/>
                <a:ea typeface="Bebas Neue"/>
                <a:cs typeface="Bebas Neue"/>
                <a:sym typeface="Bebas Neue"/>
              </a:rPr>
              <a:t>2 </a:t>
            </a:r>
            <a:endParaRPr b="1" i="0" sz="4400" u="none" cap="none" strike="noStrike">
              <a:solidFill>
                <a:srgbClr val="7030A0"/>
              </a:solidFill>
              <a:latin typeface="Bebas Neue"/>
              <a:ea typeface="Bebas Neue"/>
              <a:cs typeface="Bebas Neue"/>
              <a:sym typeface="Bebas Neue"/>
            </a:endParaRPr>
          </a:p>
        </p:txBody>
      </p:sp>
      <p:sp>
        <p:nvSpPr>
          <p:cNvPr id="678" name="Google Shape;678;p36"/>
          <p:cNvSpPr txBox="1"/>
          <p:nvPr/>
        </p:nvSpPr>
        <p:spPr>
          <a:xfrm>
            <a:off x="1356930" y="1654841"/>
            <a:ext cx="456047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Women Leaders’ Forum virtual meetings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(2 conducted)</a:t>
            </a:r>
            <a:endParaRPr b="0" i="0" sz="1400" u="none" cap="none" strike="noStrike">
              <a:solidFill>
                <a:srgbClr val="000000"/>
              </a:solidFill>
              <a:latin typeface="Arial"/>
              <a:ea typeface="Arial"/>
              <a:cs typeface="Arial"/>
              <a:sym typeface="Arial"/>
            </a:endParaRPr>
          </a:p>
        </p:txBody>
      </p:sp>
      <p:sp>
        <p:nvSpPr>
          <p:cNvPr id="679" name="Google Shape;679;p36"/>
          <p:cNvSpPr txBox="1"/>
          <p:nvPr/>
        </p:nvSpPr>
        <p:spPr>
          <a:xfrm>
            <a:off x="871347" y="2515561"/>
            <a:ext cx="5835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7030A0"/>
                </a:solidFill>
                <a:latin typeface="Bebas Neue"/>
                <a:ea typeface="Bebas Neue"/>
                <a:cs typeface="Bebas Neue"/>
                <a:sym typeface="Bebas Neue"/>
              </a:rPr>
              <a:t>-</a:t>
            </a:r>
            <a:r>
              <a:rPr b="1" i="0" lang="en-US" sz="4400" u="none" cap="none" strike="noStrike">
                <a:solidFill>
                  <a:srgbClr val="C55A11"/>
                </a:solidFill>
                <a:latin typeface="Bebas Neue"/>
                <a:ea typeface="Bebas Neue"/>
                <a:cs typeface="Bebas Neue"/>
                <a:sym typeface="Bebas Neue"/>
              </a:rPr>
              <a:t>  </a:t>
            </a:r>
            <a:endParaRPr b="1" i="0" sz="4400" u="none" cap="none" strike="noStrike">
              <a:solidFill>
                <a:srgbClr val="C55A11"/>
              </a:solidFill>
              <a:latin typeface="Bebas Neue"/>
              <a:ea typeface="Bebas Neue"/>
              <a:cs typeface="Bebas Neue"/>
              <a:sym typeface="Bebas Neue"/>
            </a:endParaRPr>
          </a:p>
        </p:txBody>
      </p:sp>
      <p:sp>
        <p:nvSpPr>
          <p:cNvPr id="680" name="Google Shape;680;p36"/>
          <p:cNvSpPr txBox="1"/>
          <p:nvPr/>
        </p:nvSpPr>
        <p:spPr>
          <a:xfrm>
            <a:off x="1356930" y="2525697"/>
            <a:ext cx="5900057"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Sustainable Business Forum discussion)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(No discussion so far, coordinated by WWF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and CTC)</a:t>
            </a:r>
            <a:endParaRPr b="0" i="0" sz="2000" u="none" cap="none" strike="noStrike">
              <a:solidFill>
                <a:srgbClr val="002060"/>
              </a:solidFill>
              <a:latin typeface="Calibri"/>
              <a:ea typeface="Calibri"/>
              <a:cs typeface="Calibri"/>
              <a:sym typeface="Calibri"/>
            </a:endParaRPr>
          </a:p>
        </p:txBody>
      </p:sp>
      <p:sp>
        <p:nvSpPr>
          <p:cNvPr id="681" name="Google Shape;681;p36"/>
          <p:cNvSpPr txBox="1"/>
          <p:nvPr/>
        </p:nvSpPr>
        <p:spPr>
          <a:xfrm>
            <a:off x="888841" y="3605674"/>
            <a:ext cx="8665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7030A0"/>
                </a:solidFill>
                <a:latin typeface="Bebas Neue"/>
                <a:ea typeface="Bebas Neue"/>
                <a:cs typeface="Bebas Neue"/>
                <a:sym typeface="Bebas Neue"/>
              </a:rPr>
              <a:t>1</a:t>
            </a:r>
            <a:r>
              <a:rPr b="1" i="0" lang="en-US" sz="4400" u="none" cap="none" strike="noStrike">
                <a:solidFill>
                  <a:srgbClr val="C00000"/>
                </a:solidFill>
                <a:latin typeface="Bebas Neue"/>
                <a:ea typeface="Bebas Neue"/>
                <a:cs typeface="Bebas Neue"/>
                <a:sym typeface="Bebas Neue"/>
              </a:rPr>
              <a:t>  </a:t>
            </a:r>
            <a:endParaRPr b="1" i="0" sz="4400" u="none" cap="none" strike="noStrike">
              <a:solidFill>
                <a:srgbClr val="C00000"/>
              </a:solidFill>
              <a:latin typeface="Bebas Neue"/>
              <a:ea typeface="Bebas Neue"/>
              <a:cs typeface="Bebas Neue"/>
              <a:sym typeface="Bebas Neue"/>
            </a:endParaRPr>
          </a:p>
        </p:txBody>
      </p:sp>
      <p:sp>
        <p:nvSpPr>
          <p:cNvPr id="682" name="Google Shape;682;p36"/>
          <p:cNvSpPr txBox="1"/>
          <p:nvPr/>
        </p:nvSpPr>
        <p:spPr>
          <a:xfrm>
            <a:off x="1302499" y="3668696"/>
            <a:ext cx="693420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University Partnership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(Note: 1 meeting with the coordinator)</a:t>
            </a:r>
            <a:endParaRPr b="0" i="0" sz="2000" u="none" cap="none" strike="noStrike">
              <a:solidFill>
                <a:srgbClr val="002060"/>
              </a:solidFill>
              <a:latin typeface="Calibri"/>
              <a:ea typeface="Calibri"/>
              <a:cs typeface="Calibri"/>
              <a:sym typeface="Calibri"/>
            </a:endParaRPr>
          </a:p>
        </p:txBody>
      </p:sp>
      <p:sp>
        <p:nvSpPr>
          <p:cNvPr id="683" name="Google Shape;683;p36"/>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684" name="Google Shape;684;p36"/>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pic>
        <p:nvPicPr>
          <p:cNvPr id="685" name="Google Shape;685;p36"/>
          <p:cNvPicPr preferRelativeResize="0"/>
          <p:nvPr/>
        </p:nvPicPr>
        <p:blipFill rotWithShape="1">
          <a:blip r:embed="rId4">
            <a:alphaModFix/>
          </a:blip>
          <a:srcRect b="0" l="0" r="0" t="0"/>
          <a:stretch/>
        </p:blipFill>
        <p:spPr>
          <a:xfrm>
            <a:off x="6466174" y="1750380"/>
            <a:ext cx="5270500" cy="240093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686" name="Google Shape;686;p36"/>
          <p:cNvSpPr txBox="1"/>
          <p:nvPr/>
        </p:nvSpPr>
        <p:spPr>
          <a:xfrm>
            <a:off x="8456372" y="5726973"/>
            <a:ext cx="3551309" cy="26157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Photo: Screenshot of WLF meeting participants</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7"/>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2" name="Google Shape;692;p37"/>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693" name="Google Shape;693;p37"/>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694" name="Google Shape;694;p37"/>
          <p:cNvSpPr txBox="1"/>
          <p:nvPr/>
        </p:nvSpPr>
        <p:spPr>
          <a:xfrm>
            <a:off x="732215" y="953221"/>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 CTI Partners</a:t>
            </a:r>
            <a:endParaRPr b="0" i="0" sz="1600" u="none" cap="none" strike="noStrike">
              <a:solidFill>
                <a:srgbClr val="000000"/>
              </a:solidFill>
              <a:latin typeface="Arial"/>
              <a:ea typeface="Arial"/>
              <a:cs typeface="Arial"/>
              <a:sym typeface="Arial"/>
            </a:endParaRPr>
          </a:p>
        </p:txBody>
      </p:sp>
      <p:sp>
        <p:nvSpPr>
          <p:cNvPr id="695" name="Google Shape;695;p37"/>
          <p:cNvSpPr txBox="1"/>
          <p:nvPr/>
        </p:nvSpPr>
        <p:spPr>
          <a:xfrm>
            <a:off x="750744" y="1407169"/>
            <a:ext cx="10688654"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USAID RDMA through SUFIA Project</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SUFIA Local Capacity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Public International Organization Grant (PIO)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SUFIA Technical Support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Wildlife Conservation Society (WCS) and Conservation Finance Alliance</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5663DA"/>
              </a:buClr>
              <a:buSzPts val="1800"/>
              <a:buFont typeface="Noto Sans"/>
              <a:buChar char="⮚"/>
            </a:pPr>
            <a:r>
              <a:rPr b="0" i="0" lang="en-US" sz="1800" u="none" cap="none" strike="noStrike">
                <a:solidFill>
                  <a:schemeClr val="dk1"/>
                </a:solidFill>
                <a:latin typeface="Calibri"/>
                <a:ea typeface="Calibri"/>
                <a:cs typeface="Calibri"/>
                <a:sym typeface="Calibri"/>
              </a:rPr>
              <a:t>Regional Conservation Trust Fund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World Wide Fund for Nature (WWF)</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MPA Regional Exchange through the Ocean Governance Project, a workshop in Kinabalu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Plastic Stocktake report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TRIPOD Targeting Regional Investigations for Policing Opportunities &amp;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SARRI Shark &amp; Ray Recovery Initiative (SARRI) project</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1" i="0" sz="1800" u="none" cap="none" strike="noStrike">
              <a:solidFill>
                <a:srgbClr val="5663DA"/>
              </a:solidFill>
              <a:latin typeface="Calibri"/>
              <a:ea typeface="Calibri"/>
              <a:cs typeface="Calibri"/>
              <a:sym typeface="Calibri"/>
            </a:endParaRPr>
          </a:p>
        </p:txBody>
      </p:sp>
      <p:sp>
        <p:nvSpPr>
          <p:cNvPr id="696" name="Google Shape;696;p37"/>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697" name="Google Shape;697;p37"/>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8"/>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3" name="Google Shape;703;p38"/>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04" name="Google Shape;704;p38"/>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05" name="Google Shape;705;p38"/>
          <p:cNvSpPr txBox="1"/>
          <p:nvPr/>
        </p:nvSpPr>
        <p:spPr>
          <a:xfrm>
            <a:off x="650520" y="1478195"/>
            <a:ext cx="7041552" cy="50167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Coral Triangle Center and The Nature Conservancy</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CT Day Intervention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Series of Women Leaders Forum Webinars (September and October 2022) in collaboration with TNC: </a:t>
            </a:r>
            <a:endParaRPr b="0" i="0" sz="1400" u="none" cap="none" strike="noStrike">
              <a:solidFill>
                <a:srgbClr val="000000"/>
              </a:solidFill>
              <a:latin typeface="Arial"/>
              <a:ea typeface="Arial"/>
              <a:cs typeface="Arial"/>
              <a:sym typeface="Arial"/>
            </a:endParaRPr>
          </a:p>
          <a:p>
            <a:pPr indent="-285750" lvl="8"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October: CTC-TNC: Conservation in the Frontlines: Women Leaders Protecting the Coral Triangle’s Endangered and Threatened Biodiversity</a:t>
            </a:r>
            <a:endParaRPr b="0" i="0" sz="1400" u="none" cap="none" strike="noStrike">
              <a:solidFill>
                <a:srgbClr val="000000"/>
              </a:solidFill>
              <a:latin typeface="Arial"/>
              <a:ea typeface="Arial"/>
              <a:cs typeface="Arial"/>
              <a:sym typeface="Arial"/>
            </a:endParaRPr>
          </a:p>
          <a:p>
            <a:pPr indent="-285750" lvl="8"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November: CTC-TNC: Coral Triangle Women Leaders, Kickstarting Climate Action and Ocean Protection Towards the 30 x 30 Goal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German Agency for International Cooperation (GIZ)</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Announced the German Government’s contribution commitment to SOMACORE Programme through the German Federal Ministry for the Environment, Nature Conservation, Nuclear Safety and Consumer Protection (BMUV) under the International Climate Initiative (IKI).</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a:buNone/>
            </a:pPr>
            <a:r>
              <a:t/>
            </a:r>
            <a:endParaRPr b="0" i="0" sz="1400" u="none" cap="none" strike="noStrike">
              <a:solidFill>
                <a:srgbClr val="000000"/>
              </a:solidFill>
              <a:latin typeface="Arial"/>
              <a:ea typeface="Arial"/>
              <a:cs typeface="Arial"/>
              <a:sym typeface="Arial"/>
            </a:endParaRPr>
          </a:p>
        </p:txBody>
      </p:sp>
      <p:sp>
        <p:nvSpPr>
          <p:cNvPr id="706" name="Google Shape;706;p38"/>
          <p:cNvSpPr txBox="1"/>
          <p:nvPr/>
        </p:nvSpPr>
        <p:spPr>
          <a:xfrm>
            <a:off x="670083" y="1278160"/>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 CTI Partners </a:t>
            </a:r>
            <a:r>
              <a:rPr b="0" i="0" lang="en-US" sz="2000" u="none" cap="none" strike="noStrike">
                <a:solidFill>
                  <a:schemeClr val="dk1"/>
                </a:solidFill>
                <a:latin typeface="Calibri"/>
                <a:ea typeface="Calibri"/>
                <a:cs typeface="Calibri"/>
                <a:sym typeface="Calibri"/>
              </a:rPr>
              <a:t>(Cont.)</a:t>
            </a:r>
            <a:endParaRPr b="0" i="0" sz="1600" u="none" cap="none" strike="noStrike">
              <a:solidFill>
                <a:srgbClr val="000000"/>
              </a:solidFill>
              <a:latin typeface="Arial"/>
              <a:ea typeface="Arial"/>
              <a:cs typeface="Arial"/>
              <a:sym typeface="Arial"/>
            </a:endParaRPr>
          </a:p>
        </p:txBody>
      </p:sp>
      <p:pic>
        <p:nvPicPr>
          <p:cNvPr descr="Graphical user interface, application&#10;&#10;Description automatically generated" id="707" name="Google Shape;707;p38"/>
          <p:cNvPicPr preferRelativeResize="0"/>
          <p:nvPr/>
        </p:nvPicPr>
        <p:blipFill rotWithShape="1">
          <a:blip r:embed="rId4">
            <a:alphaModFix/>
          </a:blip>
          <a:srcRect b="0" l="0" r="0" t="0"/>
          <a:stretch/>
        </p:blipFill>
        <p:spPr>
          <a:xfrm>
            <a:off x="7922096" y="1024773"/>
            <a:ext cx="3785754" cy="2128447"/>
          </a:xfrm>
          <a:prstGeom prst="rect">
            <a:avLst/>
          </a:prstGeom>
          <a:noFill/>
          <a:ln>
            <a:noFill/>
          </a:ln>
        </p:spPr>
      </p:pic>
      <p:sp>
        <p:nvSpPr>
          <p:cNvPr id="708" name="Google Shape;708;p38"/>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709" name="Google Shape;709;p38"/>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pic>
        <p:nvPicPr>
          <p:cNvPr descr="Graphical user interface, website&#10;&#10;Description automatically generated" id="710" name="Google Shape;710;p38"/>
          <p:cNvPicPr preferRelativeResize="0"/>
          <p:nvPr/>
        </p:nvPicPr>
        <p:blipFill rotWithShape="1">
          <a:blip r:embed="rId5">
            <a:alphaModFix/>
          </a:blip>
          <a:srcRect b="0" l="0" r="0" t="0"/>
          <a:stretch/>
        </p:blipFill>
        <p:spPr>
          <a:xfrm>
            <a:off x="8290973" y="3252923"/>
            <a:ext cx="3048000" cy="30449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9"/>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6" name="Google Shape;716;p39"/>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17" name="Google Shape;717;p39"/>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18" name="Google Shape;718;p39"/>
          <p:cNvSpPr txBox="1"/>
          <p:nvPr/>
        </p:nvSpPr>
        <p:spPr>
          <a:xfrm>
            <a:off x="649000" y="818150"/>
            <a:ext cx="10914300" cy="529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Allen Coral Atlas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Arizona State University and Allen Coral Atlas have performed a presentation during the MEWG meeting, and delivered a draft MOU to 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ASEAN Centre for Biodiversity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and MPA WG Chair was invited to an event in the Philippines, the MPA WG Chair joined.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The</a:t>
            </a:r>
            <a:r>
              <a:rPr b="1" i="0" lang="en-US" sz="1800" u="none" cap="none" strike="noStrike">
                <a:solidFill>
                  <a:srgbClr val="002060"/>
                </a:solidFill>
                <a:latin typeface="Calibri"/>
                <a:ea typeface="Calibri"/>
                <a:cs typeface="Calibri"/>
                <a:sym typeface="Calibri"/>
              </a:rPr>
              <a:t> </a:t>
            </a:r>
            <a:r>
              <a:rPr b="1" i="0" lang="en-US" sz="1800" u="none" cap="none" strike="noStrike">
                <a:solidFill>
                  <a:srgbClr val="5663DA"/>
                </a:solidFill>
                <a:latin typeface="Calibri"/>
                <a:ea typeface="Calibri"/>
                <a:cs typeface="Calibri"/>
                <a:sym typeface="Calibri"/>
              </a:rPr>
              <a:t>Maritime Institute of Malaysia (MIMA)</a:t>
            </a:r>
            <a:endParaRPr b="1" i="0" sz="1800" u="none" cap="none" strike="noStrike">
              <a:solidFill>
                <a:srgbClr val="5663DA"/>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become one of the speakers in the Seminar on Enhancing Resilience for Sustainable Ocean in the Indo-Pacific: Interventions and Opportunities, on September 2022.</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Calibri"/>
              <a:buChar char="⮚"/>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rgbClr val="5663DA"/>
                </a:solidFill>
                <a:latin typeface="Calibri"/>
                <a:ea typeface="Calibri"/>
                <a:cs typeface="Calibri"/>
                <a:sym typeface="Calibri"/>
              </a:rPr>
              <a:t>CTI-CFF RS-Partners Hybrid Meeting </a:t>
            </a:r>
            <a:endParaRPr>
              <a:solidFill>
                <a:srgbClr val="222222"/>
              </a:solidFill>
              <a:highlight>
                <a:schemeClr val="accent4"/>
              </a:highlight>
            </a:endParaRPr>
          </a:p>
          <a:p>
            <a:pPr indent="-285750" lvl="0" marL="285750" rtl="0" algn="l">
              <a:spcBef>
                <a:spcPts val="0"/>
              </a:spcBef>
              <a:spcAft>
                <a:spcPts val="0"/>
              </a:spcAft>
              <a:buClr>
                <a:schemeClr val="dk1"/>
              </a:buClr>
              <a:buSzPts val="1800"/>
              <a:buFont typeface="Noto Sans"/>
              <a:buChar char="⮚"/>
            </a:pPr>
            <a:r>
              <a:rPr lang="en-US" sz="1800">
                <a:solidFill>
                  <a:schemeClr val="dk1"/>
                </a:solidFill>
                <a:latin typeface="Calibri"/>
                <a:ea typeface="Calibri"/>
                <a:cs typeface="Calibri"/>
                <a:sym typeface="Calibri"/>
              </a:rPr>
              <a:t>In collaboration with CTC and WWF, RS held a meeting with partners (CTC, WWF, WCS, CFA, USAID) discussing the three strategic initiatives: Conservation Trust Fund, Capacity Building Roadmap, and International Policy Engagement.</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p:txBody>
      </p:sp>
      <p:sp>
        <p:nvSpPr>
          <p:cNvPr id="719" name="Google Shape;719;p39"/>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720" name="Google Shape;720;p39"/>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sp>
        <p:nvSpPr>
          <p:cNvPr id="721" name="Google Shape;721;p39"/>
          <p:cNvSpPr txBox="1"/>
          <p:nvPr/>
        </p:nvSpPr>
        <p:spPr>
          <a:xfrm>
            <a:off x="654485" y="818147"/>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 CTI Partners </a:t>
            </a:r>
            <a:r>
              <a:rPr b="0" i="0" lang="en-US" sz="2000" u="none" cap="none" strike="noStrike">
                <a:solidFill>
                  <a:schemeClr val="dk1"/>
                </a:solidFill>
                <a:latin typeface="Calibri"/>
                <a:ea typeface="Calibri"/>
                <a:cs typeface="Calibri"/>
                <a:sym typeface="Calibri"/>
              </a:rPr>
              <a:t>(Cont.)</a:t>
            </a:r>
            <a:endParaRPr b="0" i="0" sz="1600" u="none" cap="none" strike="noStrike">
              <a:solidFill>
                <a:srgbClr val="000000"/>
              </a:solidFill>
              <a:latin typeface="Arial"/>
              <a:ea typeface="Arial"/>
              <a:cs typeface="Arial"/>
              <a:sym typeface="Arial"/>
            </a:endParaRPr>
          </a:p>
        </p:txBody>
      </p:sp>
      <p:sp>
        <p:nvSpPr>
          <p:cNvPr id="722" name="Google Shape;722;p39"/>
          <p:cNvSpPr txBox="1"/>
          <p:nvPr/>
        </p:nvSpPr>
        <p:spPr>
          <a:xfrm>
            <a:off x="649011" y="5181980"/>
            <a:ext cx="61107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chemeClr val="dk1"/>
                </a:solidFill>
                <a:latin typeface="Calibri"/>
                <a:ea typeface="Calibri"/>
                <a:cs typeface="Calibri"/>
                <a:sym typeface="Calibri"/>
              </a:rPr>
              <a:t>E. CTI CFF Membership Expansion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Calibri"/>
                <a:ea typeface="Calibri"/>
                <a:cs typeface="Calibri"/>
                <a:sym typeface="Calibri"/>
              </a:rPr>
              <a:t>      - Brunei Darussalam (Follow up on the SOM-12 Decision)</a:t>
            </a:r>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Calibri"/>
                <a:ea typeface="Calibri"/>
                <a:cs typeface="Calibri"/>
                <a:sym typeface="Calibri"/>
              </a:rPr>
              <a:t>     - Singapore</a:t>
            </a:r>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Calibri"/>
                <a:ea typeface="Calibri"/>
                <a:cs typeface="Calibri"/>
                <a:sym typeface="Calibri"/>
              </a:rPr>
              <a:t>     - Thailand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40"/>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8" name="Google Shape;728;p40"/>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29" name="Google Shape;729;p40"/>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30" name="Google Shape;730;p40"/>
          <p:cNvSpPr txBox="1"/>
          <p:nvPr/>
        </p:nvSpPr>
        <p:spPr>
          <a:xfrm>
            <a:off x="6008678" y="149143"/>
            <a:ext cx="592372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5663DA"/>
                </a:solidFill>
                <a:latin typeface="Belleza"/>
                <a:ea typeface="Belleza"/>
                <a:cs typeface="Belleza"/>
                <a:sym typeface="Belleza"/>
              </a:rPr>
              <a:t>Highlights of 2022 Progress Report</a:t>
            </a:r>
            <a:endParaRPr b="1" i="0" sz="1400" u="none" cap="none" strike="noStrike">
              <a:solidFill>
                <a:srgbClr val="5663DA"/>
              </a:solidFill>
              <a:latin typeface="Belleza"/>
              <a:ea typeface="Belleza"/>
              <a:cs typeface="Belleza"/>
              <a:sym typeface="Belleza"/>
            </a:endParaRPr>
          </a:p>
        </p:txBody>
      </p:sp>
      <p:cxnSp>
        <p:nvCxnSpPr>
          <p:cNvPr id="731" name="Google Shape;731;p40"/>
          <p:cNvCxnSpPr/>
          <p:nvPr/>
        </p:nvCxnSpPr>
        <p:spPr>
          <a:xfrm>
            <a:off x="8029800" y="456920"/>
            <a:ext cx="3902600" cy="22166"/>
          </a:xfrm>
          <a:prstGeom prst="straightConnector1">
            <a:avLst/>
          </a:prstGeom>
          <a:noFill/>
          <a:ln cap="flat" cmpd="sng" w="57150">
            <a:solidFill>
              <a:srgbClr val="EC8C44"/>
            </a:solidFill>
            <a:prstDash val="solid"/>
            <a:miter lim="800000"/>
            <a:headEnd len="sm" w="sm" type="none"/>
            <a:tailEnd len="sm" w="sm" type="none"/>
          </a:ln>
        </p:spPr>
      </p:cxnSp>
      <p:sp>
        <p:nvSpPr>
          <p:cNvPr id="732" name="Google Shape;732;p40"/>
          <p:cNvSpPr txBox="1"/>
          <p:nvPr/>
        </p:nvSpPr>
        <p:spPr>
          <a:xfrm>
            <a:off x="422231" y="298538"/>
            <a:ext cx="667631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E. Participation in Other International/Regional Activities</a:t>
            </a:r>
            <a:endParaRPr b="0" i="0" sz="1600" u="none" cap="none" strike="noStrike">
              <a:solidFill>
                <a:srgbClr val="000000"/>
              </a:solidFill>
              <a:latin typeface="Arial"/>
              <a:ea typeface="Arial"/>
              <a:cs typeface="Arial"/>
              <a:sym typeface="Arial"/>
            </a:endParaRPr>
          </a:p>
        </p:txBody>
      </p:sp>
      <p:sp>
        <p:nvSpPr>
          <p:cNvPr id="733" name="Google Shape;733;p40"/>
          <p:cNvSpPr txBox="1"/>
          <p:nvPr/>
        </p:nvSpPr>
        <p:spPr>
          <a:xfrm>
            <a:off x="422231" y="788712"/>
            <a:ext cx="7607700" cy="591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Our Ocean Conference, Palau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attended the Our Ocean Conference 2022 in Palau and spoke at a side event about the CTI-CFF Regional Trust Fund and initiated communication with potential partners and donors among others the Conservation Finance Alliance.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UN Ocean Conference, Lisbon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attended the UN Ocean Conference in Lisbon, Portugal and was invited by the UN Secretary General's Special Envoy for the Ocean, Ambassador Peter Thomson to a high-level breakfast meeting with other head of organizations.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UN Biodiversity COP 15, Geneve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attended meetings of the Working Group on the Post 2020 Global Biodiversity Framework and the Subsidiary Body on Scientific, Technical, and Technological Advice earlier in March 2022 at the UN Biodiversity Conference (COP 15) in Geneva. RS participated in two ad-hoc meetings on reef restoration and Resilience Based Management.</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UNFCCC COP 27, Egypt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attended the UNFCCC COP 27 in Egypt</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p:txBody>
      </p:sp>
      <p:pic>
        <p:nvPicPr>
          <p:cNvPr id="734" name="Google Shape;734;p40"/>
          <p:cNvPicPr preferRelativeResize="0"/>
          <p:nvPr/>
        </p:nvPicPr>
        <p:blipFill rotWithShape="1">
          <a:blip r:embed="rId4">
            <a:alphaModFix/>
          </a:blip>
          <a:srcRect b="14547" l="0" r="0" t="18744"/>
          <a:stretch/>
        </p:blipFill>
        <p:spPr>
          <a:xfrm>
            <a:off x="8164501" y="848266"/>
            <a:ext cx="3638671" cy="1820491"/>
          </a:xfrm>
          <a:prstGeom prst="rect">
            <a:avLst/>
          </a:prstGeom>
          <a:noFill/>
          <a:ln>
            <a:noFill/>
          </a:ln>
          <a:effectLst>
            <a:outerShdw blurRad="292100" rotWithShape="0" algn="tl" dir="2700000" dist="139700">
              <a:srgbClr val="333333">
                <a:alpha val="64313"/>
              </a:srgbClr>
            </a:outerShdw>
          </a:effectLst>
        </p:spPr>
      </p:pic>
      <p:pic>
        <p:nvPicPr>
          <p:cNvPr id="735" name="Google Shape;735;p40"/>
          <p:cNvPicPr preferRelativeResize="0"/>
          <p:nvPr/>
        </p:nvPicPr>
        <p:blipFill rotWithShape="1">
          <a:blip r:embed="rId5">
            <a:alphaModFix/>
          </a:blip>
          <a:srcRect b="35342" l="0" r="0" t="39860"/>
          <a:stretch/>
        </p:blipFill>
        <p:spPr>
          <a:xfrm>
            <a:off x="8164501" y="2837133"/>
            <a:ext cx="3638671" cy="1953486"/>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1"/>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1" name="Google Shape;741;p41"/>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42" name="Google Shape;742;p41"/>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43" name="Google Shape;743;p41"/>
          <p:cNvSpPr txBox="1"/>
          <p:nvPr/>
        </p:nvSpPr>
        <p:spPr>
          <a:xfrm>
            <a:off x="6008678" y="149143"/>
            <a:ext cx="592372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5663DA"/>
                </a:solidFill>
                <a:latin typeface="Belleza"/>
                <a:ea typeface="Belleza"/>
                <a:cs typeface="Belleza"/>
                <a:sym typeface="Belleza"/>
              </a:rPr>
              <a:t>Highlights of 2022 Progress Report</a:t>
            </a:r>
            <a:endParaRPr b="1" i="0" sz="1400" u="none" cap="none" strike="noStrike">
              <a:solidFill>
                <a:srgbClr val="5663DA"/>
              </a:solidFill>
              <a:latin typeface="Belleza"/>
              <a:ea typeface="Belleza"/>
              <a:cs typeface="Belleza"/>
              <a:sym typeface="Belleza"/>
            </a:endParaRPr>
          </a:p>
        </p:txBody>
      </p:sp>
      <p:cxnSp>
        <p:nvCxnSpPr>
          <p:cNvPr id="744" name="Google Shape;744;p41"/>
          <p:cNvCxnSpPr/>
          <p:nvPr/>
        </p:nvCxnSpPr>
        <p:spPr>
          <a:xfrm>
            <a:off x="8029800" y="456920"/>
            <a:ext cx="3902600" cy="22166"/>
          </a:xfrm>
          <a:prstGeom prst="straightConnector1">
            <a:avLst/>
          </a:prstGeom>
          <a:noFill/>
          <a:ln cap="flat" cmpd="sng" w="57150">
            <a:solidFill>
              <a:srgbClr val="EC8C44"/>
            </a:solidFill>
            <a:prstDash val="solid"/>
            <a:miter lim="800000"/>
            <a:headEnd len="sm" w="sm" type="none"/>
            <a:tailEnd len="sm" w="sm" type="none"/>
          </a:ln>
        </p:spPr>
      </p:cxnSp>
      <p:sp>
        <p:nvSpPr>
          <p:cNvPr id="745" name="Google Shape;745;p41"/>
          <p:cNvSpPr txBox="1"/>
          <p:nvPr/>
        </p:nvSpPr>
        <p:spPr>
          <a:xfrm>
            <a:off x="604128" y="316426"/>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Other Activities</a:t>
            </a:r>
            <a:endParaRPr b="0" i="0" sz="1600" u="none" cap="none" strike="noStrike">
              <a:solidFill>
                <a:srgbClr val="000000"/>
              </a:solidFill>
              <a:latin typeface="Arial"/>
              <a:ea typeface="Arial"/>
              <a:cs typeface="Arial"/>
              <a:sym typeface="Arial"/>
            </a:endParaRPr>
          </a:p>
        </p:txBody>
      </p:sp>
      <p:sp>
        <p:nvSpPr>
          <p:cNvPr id="746" name="Google Shape;746;p41"/>
          <p:cNvSpPr txBox="1"/>
          <p:nvPr/>
        </p:nvSpPr>
        <p:spPr>
          <a:xfrm>
            <a:off x="609601" y="576000"/>
            <a:ext cx="73491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Malaysian Embassy Visit the CTI-CFF RS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The Ambassador of Malaysia and his team paid a friendly visit to RS</a:t>
            </a:r>
            <a:endParaRPr b="1"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The Philippines Consulate General in Manado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was invited to the Philippines independent day celebration in Manado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was visited by the new Consul General, HE. Angelica C. Escalona of the Philippines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visited the Consulate General office in Manado to pay respect to the passing of former President Ramos.</a:t>
            </a:r>
            <a:endParaRPr b="1"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USAID RDMA and SUFIA 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a:buChar char="⮚"/>
            </a:pPr>
            <a:r>
              <a:rPr b="0" i="0" lang="en-US" sz="1800" u="none" cap="none" strike="noStrike">
                <a:solidFill>
                  <a:schemeClr val="dk1"/>
                </a:solidFill>
                <a:latin typeface="Calibri"/>
                <a:ea typeface="Calibri"/>
                <a:cs typeface="Calibri"/>
                <a:sym typeface="Calibri"/>
              </a:rPr>
              <a:t>RS received a visit by USAID RDMA and SUFIA TS to discuss of new projects and activities.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a:buChar char="⮚"/>
            </a:pPr>
            <a:r>
              <a:rPr b="0" i="0" lang="en-US" sz="1800" u="none" cap="none" strike="noStrike">
                <a:solidFill>
                  <a:schemeClr val="dk1"/>
                </a:solidFill>
                <a:latin typeface="Calibri"/>
                <a:ea typeface="Calibri"/>
                <a:cs typeface="Calibri"/>
                <a:sym typeface="Calibri"/>
              </a:rPr>
              <a:t>RS visited the USAID RDMA office in Bangkok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5663D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Visit to Asian Institute of Technology (AIT)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RS visited AIT to discuss of areas of collaboration including knowledge sharing, capacity building, projects and internships</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a:buNone/>
            </a:pPr>
            <a:r>
              <a:t/>
            </a:r>
            <a:endParaRPr b="1" i="0" sz="1800" u="none" cap="none" strike="noStrike">
              <a:solidFill>
                <a:srgbClr val="5663DA"/>
              </a:solidFill>
              <a:latin typeface="Calibri"/>
              <a:ea typeface="Calibri"/>
              <a:cs typeface="Calibri"/>
              <a:sym typeface="Calibri"/>
            </a:endParaRPr>
          </a:p>
        </p:txBody>
      </p:sp>
      <p:pic>
        <p:nvPicPr>
          <p:cNvPr id="747" name="Google Shape;747;p41"/>
          <p:cNvPicPr preferRelativeResize="0"/>
          <p:nvPr/>
        </p:nvPicPr>
        <p:blipFill rotWithShape="1">
          <a:blip r:embed="rId4">
            <a:alphaModFix/>
          </a:blip>
          <a:srcRect b="0" l="0" r="0" t="0"/>
          <a:stretch/>
        </p:blipFill>
        <p:spPr>
          <a:xfrm>
            <a:off x="7537999" y="3367220"/>
            <a:ext cx="3643172" cy="270391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748" name="Google Shape;748;p41"/>
          <p:cNvPicPr preferRelativeResize="0"/>
          <p:nvPr/>
        </p:nvPicPr>
        <p:blipFill rotWithShape="1">
          <a:blip r:embed="rId5">
            <a:alphaModFix/>
          </a:blip>
          <a:srcRect b="0" l="0" r="0" t="0"/>
          <a:stretch/>
        </p:blipFill>
        <p:spPr>
          <a:xfrm>
            <a:off x="8179291" y="786863"/>
            <a:ext cx="3643172" cy="204989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42"/>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4" name="Google Shape;754;p42"/>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55" name="Google Shape;755;p42"/>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56" name="Google Shape;756;p42"/>
          <p:cNvSpPr txBox="1"/>
          <p:nvPr/>
        </p:nvSpPr>
        <p:spPr>
          <a:xfrm>
            <a:off x="745213" y="1001986"/>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F. Management of Prime Activities</a:t>
            </a:r>
            <a:endParaRPr b="0" i="0" sz="1600" u="none" cap="none" strike="noStrike">
              <a:solidFill>
                <a:srgbClr val="000000"/>
              </a:solidFill>
              <a:latin typeface="Arial"/>
              <a:ea typeface="Arial"/>
              <a:cs typeface="Arial"/>
              <a:sym typeface="Arial"/>
            </a:endParaRPr>
          </a:p>
        </p:txBody>
      </p:sp>
      <p:sp>
        <p:nvSpPr>
          <p:cNvPr id="757" name="Google Shape;757;p42"/>
          <p:cNvSpPr txBox="1"/>
          <p:nvPr/>
        </p:nvSpPr>
        <p:spPr>
          <a:xfrm>
            <a:off x="745213" y="1643014"/>
            <a:ext cx="6473734"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Host Country Agreement</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Organized and facilitated series of virtual meetings for negotiation with the host country</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RPOA 2.0</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Organized and facilitated the writeshop to finalized the RPOA 2.0 and implementation strategy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Fine-tuned the data collection and information sharing mechanism and finalize the M&amp;E plan framework</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63DA"/>
                </a:solidFill>
                <a:latin typeface="Calibri"/>
                <a:ea typeface="Calibri"/>
                <a:cs typeface="Calibri"/>
                <a:sym typeface="Calibri"/>
              </a:rPr>
              <a:t>CTI-CFF Regional Conservation Trust Fund</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Spanning from April to October, the RS coordinated and organized 4 Steering Committee meetings.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Circulated the nomination form for Board of Directors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8" name="Google Shape;758;p42"/>
          <p:cNvSpPr txBox="1"/>
          <p:nvPr/>
        </p:nvSpPr>
        <p:spPr>
          <a:xfrm>
            <a:off x="8498205" y="6095645"/>
            <a:ext cx="3551309" cy="26161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Screenshot of Participants of Day 2 Special SOM. </a:t>
            </a:r>
            <a:endParaRPr b="0" i="0" sz="1400" u="none" cap="none" strike="noStrike">
              <a:solidFill>
                <a:srgbClr val="000000"/>
              </a:solidFill>
              <a:latin typeface="Arial"/>
              <a:ea typeface="Arial"/>
              <a:cs typeface="Arial"/>
              <a:sym typeface="Arial"/>
            </a:endParaRPr>
          </a:p>
        </p:txBody>
      </p:sp>
      <p:sp>
        <p:nvSpPr>
          <p:cNvPr id="759" name="Google Shape;759;p42"/>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760" name="Google Shape;760;p42"/>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43"/>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6" name="Google Shape;766;p43"/>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67" name="Google Shape;767;p43"/>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68" name="Google Shape;768;p43"/>
          <p:cNvSpPr txBox="1"/>
          <p:nvPr/>
        </p:nvSpPr>
        <p:spPr>
          <a:xfrm>
            <a:off x="6008678" y="149143"/>
            <a:ext cx="592372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5663DA"/>
                </a:solidFill>
                <a:latin typeface="Belleza"/>
                <a:ea typeface="Belleza"/>
                <a:cs typeface="Belleza"/>
                <a:sym typeface="Belleza"/>
              </a:rPr>
              <a:t>Highlights of 2022 Progress Report</a:t>
            </a:r>
            <a:endParaRPr b="1" i="0" sz="1400" u="none" cap="none" strike="noStrike">
              <a:solidFill>
                <a:srgbClr val="5663DA"/>
              </a:solidFill>
              <a:latin typeface="Belleza"/>
              <a:ea typeface="Belleza"/>
              <a:cs typeface="Belleza"/>
              <a:sym typeface="Belleza"/>
            </a:endParaRPr>
          </a:p>
        </p:txBody>
      </p:sp>
      <p:cxnSp>
        <p:nvCxnSpPr>
          <p:cNvPr id="769" name="Google Shape;769;p43"/>
          <p:cNvCxnSpPr/>
          <p:nvPr/>
        </p:nvCxnSpPr>
        <p:spPr>
          <a:xfrm>
            <a:off x="8029800" y="456920"/>
            <a:ext cx="3902600" cy="22166"/>
          </a:xfrm>
          <a:prstGeom prst="straightConnector1">
            <a:avLst/>
          </a:prstGeom>
          <a:noFill/>
          <a:ln cap="flat" cmpd="sng" w="57150">
            <a:solidFill>
              <a:srgbClr val="EC8C44"/>
            </a:solidFill>
            <a:prstDash val="solid"/>
            <a:miter lim="800000"/>
            <a:headEnd len="sm" w="sm" type="none"/>
            <a:tailEnd len="sm" w="sm" type="none"/>
          </a:ln>
        </p:spPr>
      </p:cxnSp>
      <p:sp>
        <p:nvSpPr>
          <p:cNvPr id="770" name="Google Shape;770;p43"/>
          <p:cNvSpPr txBox="1"/>
          <p:nvPr/>
        </p:nvSpPr>
        <p:spPr>
          <a:xfrm>
            <a:off x="636294" y="850015"/>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G. Corporate &amp; Financial Management</a:t>
            </a:r>
            <a:endParaRPr b="0" i="0" sz="1600" u="none" cap="none" strike="noStrike">
              <a:solidFill>
                <a:srgbClr val="000000"/>
              </a:solidFill>
              <a:latin typeface="Arial"/>
              <a:ea typeface="Arial"/>
              <a:cs typeface="Arial"/>
              <a:sym typeface="Arial"/>
            </a:endParaRPr>
          </a:p>
        </p:txBody>
      </p:sp>
      <p:sp>
        <p:nvSpPr>
          <p:cNvPr id="771" name="Google Shape;771;p43"/>
          <p:cNvSpPr txBox="1"/>
          <p:nvPr/>
        </p:nvSpPr>
        <p:spPr>
          <a:xfrm>
            <a:off x="636294" y="1599620"/>
            <a:ext cx="6177300" cy="4802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Facilitated and coordinated the conduct the auditing of the 2021 CTI-CFF RS financial statement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Continuous implementation of the COVID-19 Prevention Measures and Response </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Some repair works on the 5th floor regarding the leakage, re-painting of the building top of the CTI-CFF RS premises as performed by the MMAF</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Coordinated the selection and recruitment process of new DEDPS through the Appointment Committee</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Coordinated and facilitated the hiring process for the new CIM, 3 officers (DCDO, Operation Officer, NPPO) and Technical Program Manager (TPM)</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p:txBody>
      </p:sp>
      <p:pic>
        <p:nvPicPr>
          <p:cNvPr id="772" name="Google Shape;772;p43"/>
          <p:cNvPicPr preferRelativeResize="0"/>
          <p:nvPr/>
        </p:nvPicPr>
        <p:blipFill rotWithShape="1">
          <a:blip r:embed="rId4">
            <a:alphaModFix/>
          </a:blip>
          <a:srcRect b="87399" l="12023" r="7959" t="4679"/>
          <a:stretch/>
        </p:blipFill>
        <p:spPr>
          <a:xfrm>
            <a:off x="7010846" y="1436138"/>
            <a:ext cx="4844527" cy="769896"/>
          </a:xfrm>
          <a:prstGeom prst="rect">
            <a:avLst/>
          </a:prstGeom>
          <a:noFill/>
          <a:ln>
            <a:noFill/>
          </a:ln>
          <a:effectLst>
            <a:outerShdw blurRad="50800" rotWithShape="0" algn="t" dir="5400000" dist="38100">
              <a:srgbClr val="000000">
                <a:alpha val="40000"/>
              </a:srgbClr>
            </a:outerShdw>
          </a:effectLst>
        </p:spPr>
      </p:pic>
      <p:sp>
        <p:nvSpPr>
          <p:cNvPr id="773" name="Google Shape;773;p43"/>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774" name="Google Shape;774;p43"/>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C7687"/>
            </a:gs>
            <a:gs pos="69000">
              <a:srgbClr val="8EC73E"/>
            </a:gs>
            <a:gs pos="83000">
              <a:srgbClr val="8EC73E"/>
            </a:gs>
            <a:gs pos="100000">
              <a:srgbClr val="8EC73E"/>
            </a:gs>
          </a:gsLst>
          <a:lin ang="5400000" scaled="0"/>
        </a:gradFill>
      </p:bgPr>
    </p:bg>
    <p:spTree>
      <p:nvGrpSpPr>
        <p:cNvPr id="517" name="Shape 517"/>
        <p:cNvGrpSpPr/>
        <p:nvPr/>
      </p:nvGrpSpPr>
      <p:grpSpPr>
        <a:xfrm>
          <a:off x="0" y="0"/>
          <a:ext cx="0" cy="0"/>
          <a:chOff x="0" y="0"/>
          <a:chExt cx="0" cy="0"/>
        </a:xfrm>
      </p:grpSpPr>
      <p:sp>
        <p:nvSpPr>
          <p:cNvPr id="518" name="Google Shape;518;p2"/>
          <p:cNvSpPr txBox="1"/>
          <p:nvPr>
            <p:ph type="title"/>
          </p:nvPr>
        </p:nvSpPr>
        <p:spPr>
          <a:xfrm>
            <a:off x="1220284" y="136525"/>
            <a:ext cx="2597737" cy="12882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sz="4400">
                <a:solidFill>
                  <a:schemeClr val="lt1"/>
                </a:solidFill>
                <a:latin typeface="Belleza"/>
                <a:ea typeface="Belleza"/>
                <a:cs typeface="Belleza"/>
                <a:sym typeface="Belleza"/>
              </a:rPr>
              <a:t>Outline</a:t>
            </a:r>
            <a:endParaRPr>
              <a:latin typeface="Belleza"/>
              <a:ea typeface="Belleza"/>
              <a:cs typeface="Belleza"/>
              <a:sym typeface="Belleza"/>
            </a:endParaRPr>
          </a:p>
        </p:txBody>
      </p:sp>
      <p:sp>
        <p:nvSpPr>
          <p:cNvPr id="519" name="Google Shape;519;p2"/>
          <p:cNvSpPr txBox="1"/>
          <p:nvPr>
            <p:ph idx="1" type="body"/>
          </p:nvPr>
        </p:nvSpPr>
        <p:spPr>
          <a:xfrm>
            <a:off x="1623393" y="1411922"/>
            <a:ext cx="9176100" cy="51873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2400"/>
              <a:buFont typeface="Noto Sans"/>
              <a:buChar char="▪"/>
            </a:pPr>
            <a:r>
              <a:rPr lang="en-US" sz="2400"/>
              <a:t>Update of IRC Focal Points</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Presentation of HCA Status</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Presentation of 2022 Annual Report and 2022 Progress Report</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Update of 2022 Country Contribution</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Financial: 2021 Audit Report</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2022 Financial Utilization</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Proposed 2023 Budget and 2024 &amp; 2025 Forecasted Budget</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Proposed Country Contribution</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RS Governance: Alignment of CTI-CFF Documents</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RS Governance: New Staff of the Regional Secretariat</a:t>
            </a:r>
            <a:endParaRPr/>
          </a:p>
          <a:p>
            <a:pPr indent="-342900" lvl="0" marL="342900" rtl="0" algn="l">
              <a:lnSpc>
                <a:spcPct val="90000"/>
              </a:lnSpc>
              <a:spcBef>
                <a:spcPts val="1000"/>
              </a:spcBef>
              <a:spcAft>
                <a:spcPts val="0"/>
              </a:spcAft>
              <a:buClr>
                <a:schemeClr val="lt1"/>
              </a:buClr>
              <a:buSzPts val="2400"/>
              <a:buFont typeface="Noto Sans"/>
              <a:buChar char="▪"/>
            </a:pPr>
            <a:r>
              <a:rPr lang="en-US" sz="2400"/>
              <a:t>International Events in 2023</a:t>
            </a:r>
            <a:endParaRPr/>
          </a:p>
        </p:txBody>
      </p:sp>
      <p:sp>
        <p:nvSpPr>
          <p:cNvPr id="520" name="Google Shape;5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521" name="Google Shape;5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522" name="Google Shape;522;p2"/>
          <p:cNvSpPr txBox="1"/>
          <p:nvPr>
            <p:ph idx="12" type="sldNum"/>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descr="Graphical user interface, application&#10;&#10;Description automatically generated" id="779" name="Google Shape;779;p44"/>
          <p:cNvPicPr preferRelativeResize="0"/>
          <p:nvPr/>
        </p:nvPicPr>
        <p:blipFill rotWithShape="1">
          <a:blip r:embed="rId3">
            <a:alphaModFix/>
          </a:blip>
          <a:srcRect b="0" l="0" r="0" t="0"/>
          <a:stretch/>
        </p:blipFill>
        <p:spPr>
          <a:xfrm>
            <a:off x="8930282" y="936145"/>
            <a:ext cx="2198844" cy="3118928"/>
          </a:xfrm>
          <a:prstGeom prst="rect">
            <a:avLst/>
          </a:prstGeom>
          <a:solidFill>
            <a:srgbClr val="ECECEC"/>
          </a:solidFill>
          <a:ln cap="rnd" cmpd="sng" w="190500">
            <a:solidFill>
              <a:srgbClr val="FFFFFF"/>
            </a:solidFill>
            <a:prstDash val="solid"/>
            <a:round/>
            <a:headEnd len="sm" w="sm" type="none"/>
            <a:tailEnd len="sm" w="sm" type="none"/>
          </a:ln>
          <a:effectLst>
            <a:outerShdw blurRad="36195" rotWithShape="0" algn="tl" dir="11400000" dist="12700">
              <a:srgbClr val="000000">
                <a:alpha val="32549"/>
              </a:srgbClr>
            </a:outerShdw>
          </a:effectLst>
        </p:spPr>
      </p:pic>
      <p:sp>
        <p:nvSpPr>
          <p:cNvPr id="780" name="Google Shape;780;p44"/>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1" name="Google Shape;781;p44"/>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82" name="Google Shape;782;p44"/>
          <p:cNvPicPr preferRelativeResize="0"/>
          <p:nvPr/>
        </p:nvPicPr>
        <p:blipFill rotWithShape="1">
          <a:blip r:embed="rId4">
            <a:alphaModFix/>
          </a:blip>
          <a:srcRect b="20694" l="0" r="32904" t="0"/>
          <a:stretch/>
        </p:blipFill>
        <p:spPr>
          <a:xfrm>
            <a:off x="10760495" y="5181964"/>
            <a:ext cx="1431505" cy="1692068"/>
          </a:xfrm>
          <a:prstGeom prst="rect">
            <a:avLst/>
          </a:prstGeom>
          <a:noFill/>
          <a:ln>
            <a:noFill/>
          </a:ln>
        </p:spPr>
      </p:pic>
      <p:sp>
        <p:nvSpPr>
          <p:cNvPr id="783" name="Google Shape;783;p44"/>
          <p:cNvSpPr txBox="1"/>
          <p:nvPr/>
        </p:nvSpPr>
        <p:spPr>
          <a:xfrm>
            <a:off x="644420" y="936145"/>
            <a:ext cx="666489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H. Communication and Outreach</a:t>
            </a:r>
            <a:endParaRPr b="0" i="0" sz="1600" u="none" cap="none" strike="noStrike">
              <a:solidFill>
                <a:srgbClr val="000000"/>
              </a:solidFill>
              <a:latin typeface="Arial"/>
              <a:ea typeface="Arial"/>
              <a:cs typeface="Arial"/>
              <a:sym typeface="Arial"/>
            </a:endParaRPr>
          </a:p>
        </p:txBody>
      </p:sp>
      <p:sp>
        <p:nvSpPr>
          <p:cNvPr id="784" name="Google Shape;784;p44"/>
          <p:cNvSpPr txBox="1"/>
          <p:nvPr/>
        </p:nvSpPr>
        <p:spPr>
          <a:xfrm>
            <a:off x="742392" y="1460294"/>
            <a:ext cx="6664800" cy="4802400"/>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Involvement of RS in Coral Triangle Day celebration within countries and participated in CT Day event in Perancak, Bali with MMAF and WWF</a:t>
            </a:r>
            <a:endParaRPr b="0" i="0" sz="18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Assisting the promotion of CT6 activities on CTI-CFF social media platforms</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1"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Regular Maintenance of CTI website and social Media platforms</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1"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Issuance of Quarterly e-Newsletter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Production and circulation of Annual Report 2021</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Publish one article authored by the Executive Director of RS in “A Better World” in conjunction with COP 26.</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tree, outdoor&#10;&#10;Description automatically generated" id="785" name="Google Shape;785;p44"/>
          <p:cNvPicPr preferRelativeResize="0"/>
          <p:nvPr/>
        </p:nvPicPr>
        <p:blipFill rotWithShape="1">
          <a:blip r:embed="rId5">
            <a:alphaModFix/>
          </a:blip>
          <a:srcRect b="0" l="0" r="0" t="0"/>
          <a:stretch/>
        </p:blipFill>
        <p:spPr>
          <a:xfrm>
            <a:off x="9543397" y="3512662"/>
            <a:ext cx="1910373" cy="2409193"/>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pic>
        <p:nvPicPr>
          <p:cNvPr descr="Graphical user interface, website&#10;&#10;Description automatically generated" id="786" name="Google Shape;786;p44"/>
          <p:cNvPicPr preferRelativeResize="0"/>
          <p:nvPr/>
        </p:nvPicPr>
        <p:blipFill rotWithShape="1">
          <a:blip r:embed="rId6">
            <a:alphaModFix/>
          </a:blip>
          <a:srcRect b="0" l="0" r="0" t="0"/>
          <a:stretch/>
        </p:blipFill>
        <p:spPr>
          <a:xfrm>
            <a:off x="7519858" y="2422773"/>
            <a:ext cx="2207733" cy="2650114"/>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411"/>
              </a:srgbClr>
            </a:outerShdw>
          </a:effectLst>
        </p:spPr>
      </p:pic>
      <p:sp>
        <p:nvSpPr>
          <p:cNvPr id="787" name="Google Shape;787;p44"/>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788" name="Google Shape;788;p44"/>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45"/>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4" name="Google Shape;794;p45"/>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795" name="Google Shape;795;p45"/>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796" name="Google Shape;796;p45"/>
          <p:cNvSpPr txBox="1"/>
          <p:nvPr/>
        </p:nvSpPr>
        <p:spPr>
          <a:xfrm>
            <a:off x="904363" y="761720"/>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I. Challenges</a:t>
            </a:r>
            <a:endParaRPr b="0" i="0" sz="2000" u="none" cap="none" strike="noStrike">
              <a:solidFill>
                <a:srgbClr val="000000"/>
              </a:solidFill>
              <a:latin typeface="Arial"/>
              <a:ea typeface="Arial"/>
              <a:cs typeface="Arial"/>
              <a:sym typeface="Arial"/>
            </a:endParaRPr>
          </a:p>
        </p:txBody>
      </p:sp>
      <p:sp>
        <p:nvSpPr>
          <p:cNvPr id="797" name="Google Shape;797;p45"/>
          <p:cNvSpPr txBox="1"/>
          <p:nvPr/>
        </p:nvSpPr>
        <p:spPr>
          <a:xfrm>
            <a:off x="1033507" y="1161789"/>
            <a:ext cx="10462933" cy="14772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Virtual meeting</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Postponement of meetings due to absence of quorum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Internet connection in countries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Meeting representation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Schedule of country contribution</a:t>
            </a:r>
            <a:endParaRPr b="0" i="0" sz="1400" u="none" cap="none" strike="noStrike">
              <a:solidFill>
                <a:srgbClr val="000000"/>
              </a:solidFill>
              <a:latin typeface="Arial"/>
              <a:ea typeface="Arial"/>
              <a:cs typeface="Arial"/>
              <a:sym typeface="Arial"/>
            </a:endParaRPr>
          </a:p>
        </p:txBody>
      </p:sp>
      <p:sp>
        <p:nvSpPr>
          <p:cNvPr id="798" name="Google Shape;798;p45"/>
          <p:cNvSpPr txBox="1"/>
          <p:nvPr/>
        </p:nvSpPr>
        <p:spPr>
          <a:xfrm>
            <a:off x="1901478" y="3028931"/>
            <a:ext cx="6177168"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J. Way Forward</a:t>
            </a:r>
            <a:endParaRPr b="0" i="0" sz="2000" u="none" cap="none" strike="noStrike">
              <a:solidFill>
                <a:srgbClr val="000000"/>
              </a:solidFill>
              <a:latin typeface="Arial"/>
              <a:ea typeface="Arial"/>
              <a:cs typeface="Arial"/>
              <a:sym typeface="Arial"/>
            </a:endParaRPr>
          </a:p>
        </p:txBody>
      </p:sp>
      <p:sp>
        <p:nvSpPr>
          <p:cNvPr id="799" name="Google Shape;799;p45"/>
          <p:cNvSpPr txBox="1"/>
          <p:nvPr/>
        </p:nvSpPr>
        <p:spPr>
          <a:xfrm>
            <a:off x="1901478" y="3489158"/>
            <a:ext cx="9039300" cy="3140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Socialization of the CTI Regional Plan of Action 2.0</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Compilation of CT6 data for M&amp;E plan framework</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MOU with Allen Coral Atlas</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Finalizing the completion of the governance structure of the CTI-CFF Regional Conservation Trust Fund</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Activate the Sustainable Business Forum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International engagement to increase the visibility of CTI globally</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Noto Sans"/>
              <a:buChar char="⮚"/>
            </a:pPr>
            <a:r>
              <a:rPr b="0" i="0" lang="en-US" sz="1800" u="none" cap="none" strike="noStrike">
                <a:solidFill>
                  <a:schemeClr val="dk1"/>
                </a:solidFill>
                <a:latin typeface="Calibri"/>
                <a:ea typeface="Calibri"/>
                <a:cs typeface="Calibri"/>
                <a:sym typeface="Calibri"/>
              </a:rPr>
              <a:t>Conducting of 2nd Leaders’ Summit</a:t>
            </a:r>
            <a:endParaRPr b="0" i="0" sz="18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0"/>
              </a:spcBef>
              <a:spcAft>
                <a:spcPts val="0"/>
              </a:spcAft>
              <a:buClr>
                <a:schemeClr val="dk1"/>
              </a:buClr>
              <a:buSzPts val="1800"/>
              <a:buFont typeface="Noto Sans"/>
              <a:buNone/>
            </a:pPr>
            <a:r>
              <a:t/>
            </a:r>
            <a:endParaRPr b="0" i="0" sz="1800" u="none" cap="none" strike="noStrike">
              <a:solidFill>
                <a:schemeClr val="dk1"/>
              </a:solidFill>
              <a:latin typeface="Calibri"/>
              <a:ea typeface="Calibri"/>
              <a:cs typeface="Calibri"/>
              <a:sym typeface="Calibri"/>
            </a:endParaRPr>
          </a:p>
        </p:txBody>
      </p:sp>
      <p:sp>
        <p:nvSpPr>
          <p:cNvPr id="800" name="Google Shape;800;p45"/>
          <p:cNvSpPr txBox="1"/>
          <p:nvPr/>
        </p:nvSpPr>
        <p:spPr>
          <a:xfrm>
            <a:off x="341252" y="167030"/>
            <a:ext cx="59237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663DA"/>
                </a:solidFill>
                <a:latin typeface="Belleza"/>
                <a:ea typeface="Belleza"/>
                <a:cs typeface="Belleza"/>
                <a:sym typeface="Belleza"/>
              </a:rPr>
              <a:t>Highlights of 2022 Progress Report</a:t>
            </a:r>
            <a:endParaRPr b="1" i="0" sz="2000" u="none" cap="none" strike="noStrike">
              <a:solidFill>
                <a:srgbClr val="5663DA"/>
              </a:solidFill>
              <a:latin typeface="Belleza"/>
              <a:ea typeface="Belleza"/>
              <a:cs typeface="Belleza"/>
              <a:sym typeface="Belleza"/>
            </a:endParaRPr>
          </a:p>
        </p:txBody>
      </p:sp>
      <p:cxnSp>
        <p:nvCxnSpPr>
          <p:cNvPr id="801" name="Google Shape;801;p45"/>
          <p:cNvCxnSpPr/>
          <p:nvPr/>
        </p:nvCxnSpPr>
        <p:spPr>
          <a:xfrm>
            <a:off x="466304" y="560125"/>
            <a:ext cx="8428375" cy="0"/>
          </a:xfrm>
          <a:prstGeom prst="straightConnector1">
            <a:avLst/>
          </a:prstGeom>
          <a:noFill/>
          <a:ln cap="flat" cmpd="sng" w="57150">
            <a:solidFill>
              <a:srgbClr val="EC8C44"/>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805" name="Shape 805"/>
        <p:cNvGrpSpPr/>
        <p:nvPr/>
      </p:nvGrpSpPr>
      <p:grpSpPr>
        <a:xfrm>
          <a:off x="0" y="0"/>
          <a:ext cx="0" cy="0"/>
          <a:chOff x="0" y="0"/>
          <a:chExt cx="0" cy="0"/>
        </a:xfrm>
      </p:grpSpPr>
      <p:sp>
        <p:nvSpPr>
          <p:cNvPr id="806" name="Google Shape;806;p46"/>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a:solidFill>
                  <a:schemeClr val="lt1"/>
                </a:solidFill>
                <a:latin typeface="Belleza"/>
                <a:ea typeface="Belleza"/>
                <a:cs typeface="Belleza"/>
                <a:sym typeface="Belleza"/>
              </a:rPr>
              <a:t>UPDATE OF 2022 COUNTRY CONTRIBUTION</a:t>
            </a:r>
            <a:endParaRPr b="1">
              <a:latin typeface="Belleza"/>
              <a:ea typeface="Belleza"/>
              <a:cs typeface="Belleza"/>
              <a:sym typeface="Belleza"/>
            </a:endParaRPr>
          </a:p>
        </p:txBody>
      </p:sp>
      <p:pic>
        <p:nvPicPr>
          <p:cNvPr descr="photo of turtle swimming in the water&#10;" id="807" name="Google Shape;807;p46"/>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808" name="Google Shape;80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809" name="Google Shape;80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810" name="Google Shape;810;p46"/>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7"/>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6" name="Google Shape;816;p47"/>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17" name="Google Shape;817;p47"/>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18" name="Google Shape;818;p47"/>
          <p:cNvSpPr txBox="1"/>
          <p:nvPr/>
        </p:nvSpPr>
        <p:spPr>
          <a:xfrm>
            <a:off x="1860885" y="414952"/>
            <a:ext cx="847023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Belleza"/>
                <a:ea typeface="Belleza"/>
                <a:cs typeface="Belleza"/>
                <a:sym typeface="Belleza"/>
              </a:rPr>
              <a:t>UPDATE ON 2022 COUNTRY CONTRIBUTION</a:t>
            </a:r>
            <a:endParaRPr b="1" i="0" sz="2800" u="none" cap="none" strike="noStrike">
              <a:solidFill>
                <a:srgbClr val="000000"/>
              </a:solidFill>
              <a:latin typeface="Belleza"/>
              <a:ea typeface="Belleza"/>
              <a:cs typeface="Belleza"/>
              <a:sym typeface="Belleza"/>
            </a:endParaRPr>
          </a:p>
        </p:txBody>
      </p:sp>
      <p:pic>
        <p:nvPicPr>
          <p:cNvPr id="819" name="Google Shape;819;p47"/>
          <p:cNvPicPr preferRelativeResize="0"/>
          <p:nvPr/>
        </p:nvPicPr>
        <p:blipFill rotWithShape="1">
          <a:blip r:embed="rId4">
            <a:alphaModFix/>
          </a:blip>
          <a:srcRect b="0" l="0" r="0" t="0"/>
          <a:stretch/>
        </p:blipFill>
        <p:spPr>
          <a:xfrm>
            <a:off x="1392590" y="1329936"/>
            <a:ext cx="9595869" cy="53081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823" name="Shape 823"/>
        <p:cNvGrpSpPr/>
        <p:nvPr/>
      </p:nvGrpSpPr>
      <p:grpSpPr>
        <a:xfrm>
          <a:off x="0" y="0"/>
          <a:ext cx="0" cy="0"/>
          <a:chOff x="0" y="0"/>
          <a:chExt cx="0" cy="0"/>
        </a:xfrm>
      </p:grpSpPr>
      <p:sp>
        <p:nvSpPr>
          <p:cNvPr id="824" name="Google Shape;824;p48"/>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a:solidFill>
                  <a:schemeClr val="lt1"/>
                </a:solidFill>
                <a:latin typeface="Belleza"/>
                <a:ea typeface="Belleza"/>
                <a:cs typeface="Belleza"/>
                <a:sym typeface="Belleza"/>
              </a:rPr>
              <a:t>FINANCIAL: 2021 AUDIT REPORT</a:t>
            </a:r>
            <a:endParaRPr b="1">
              <a:latin typeface="Belleza"/>
              <a:ea typeface="Belleza"/>
              <a:cs typeface="Belleza"/>
              <a:sym typeface="Belleza"/>
            </a:endParaRPr>
          </a:p>
        </p:txBody>
      </p:sp>
      <p:pic>
        <p:nvPicPr>
          <p:cNvPr descr="photo of turtle swimming in the water&#10;" id="825" name="Google Shape;825;p48"/>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826" name="Google Shape;82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827" name="Google Shape;82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828" name="Google Shape;828;p48"/>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49"/>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4" name="Google Shape;834;p49"/>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35" name="Google Shape;835;p49"/>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pic>
        <p:nvPicPr>
          <p:cNvPr id="836" name="Google Shape;836;p49"/>
          <p:cNvPicPr preferRelativeResize="0"/>
          <p:nvPr/>
        </p:nvPicPr>
        <p:blipFill rotWithShape="1">
          <a:blip r:embed="rId4">
            <a:alphaModFix/>
          </a:blip>
          <a:srcRect b="87399" l="12023" r="7959" t="4679"/>
          <a:stretch/>
        </p:blipFill>
        <p:spPr>
          <a:xfrm>
            <a:off x="2801178" y="2199706"/>
            <a:ext cx="6589643" cy="1047231"/>
          </a:xfrm>
          <a:prstGeom prst="rect">
            <a:avLst/>
          </a:prstGeom>
          <a:noFill/>
          <a:ln>
            <a:noFill/>
          </a:ln>
        </p:spPr>
      </p:pic>
      <p:pic>
        <p:nvPicPr>
          <p:cNvPr id="837" name="Google Shape;837;p49"/>
          <p:cNvPicPr preferRelativeResize="0"/>
          <p:nvPr/>
        </p:nvPicPr>
        <p:blipFill rotWithShape="1">
          <a:blip r:embed="rId4">
            <a:alphaModFix/>
          </a:blip>
          <a:srcRect b="69639" l="12023" r="7959" t="19937"/>
          <a:stretch/>
        </p:blipFill>
        <p:spPr>
          <a:xfrm>
            <a:off x="2801178" y="3429000"/>
            <a:ext cx="6589643" cy="1377917"/>
          </a:xfrm>
          <a:prstGeom prst="rect">
            <a:avLst/>
          </a:prstGeom>
          <a:noFill/>
          <a:ln>
            <a:noFill/>
          </a:ln>
        </p:spPr>
      </p:pic>
      <p:sp>
        <p:nvSpPr>
          <p:cNvPr id="838" name="Google Shape;838;p49"/>
          <p:cNvSpPr txBox="1"/>
          <p:nvPr/>
        </p:nvSpPr>
        <p:spPr>
          <a:xfrm>
            <a:off x="1407048" y="688958"/>
            <a:ext cx="32106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a:t>
            </a:r>
            <a:endParaRPr b="1" i="0" sz="2400" u="none" cap="none" strike="noStrike">
              <a:solidFill>
                <a:srgbClr val="000000"/>
              </a:solidFill>
              <a:latin typeface="Belleza"/>
              <a:ea typeface="Belleza"/>
              <a:cs typeface="Belleza"/>
              <a:sym typeface="Bellez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0"/>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4" name="Google Shape;844;p50"/>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45" name="Google Shape;845;p50"/>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46" name="Google Shape;846;p50"/>
          <p:cNvSpPr txBox="1"/>
          <p:nvPr/>
        </p:nvSpPr>
        <p:spPr>
          <a:xfrm>
            <a:off x="717237" y="416242"/>
            <a:ext cx="59562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pic>
        <p:nvPicPr>
          <p:cNvPr id="847" name="Google Shape;847;p50"/>
          <p:cNvPicPr preferRelativeResize="0"/>
          <p:nvPr/>
        </p:nvPicPr>
        <p:blipFill rotWithShape="1">
          <a:blip r:embed="rId4">
            <a:alphaModFix/>
          </a:blip>
          <a:srcRect b="32146" l="7016" r="0" t="6460"/>
          <a:stretch/>
        </p:blipFill>
        <p:spPr>
          <a:xfrm>
            <a:off x="4251157" y="159778"/>
            <a:ext cx="6970342" cy="65384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51"/>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3" name="Google Shape;853;p51"/>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54" name="Google Shape;854;p51"/>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55" name="Google Shape;855;p51"/>
          <p:cNvSpPr txBox="1"/>
          <p:nvPr/>
        </p:nvSpPr>
        <p:spPr>
          <a:xfrm>
            <a:off x="717237" y="416242"/>
            <a:ext cx="59562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pic>
        <p:nvPicPr>
          <p:cNvPr id="856" name="Google Shape;856;p51"/>
          <p:cNvPicPr preferRelativeResize="0"/>
          <p:nvPr/>
        </p:nvPicPr>
        <p:blipFill rotWithShape="1">
          <a:blip r:embed="rId4">
            <a:alphaModFix/>
          </a:blip>
          <a:srcRect b="5415" l="3257" r="2517" t="8408"/>
          <a:stretch/>
        </p:blipFill>
        <p:spPr>
          <a:xfrm>
            <a:off x="994611" y="877907"/>
            <a:ext cx="10480152" cy="58032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52"/>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2" name="Google Shape;862;p52"/>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63" name="Google Shape;863;p52"/>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64" name="Google Shape;864;p52"/>
          <p:cNvSpPr txBox="1"/>
          <p:nvPr/>
        </p:nvSpPr>
        <p:spPr>
          <a:xfrm>
            <a:off x="717237" y="416242"/>
            <a:ext cx="59562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pic>
        <p:nvPicPr>
          <p:cNvPr id="865" name="Google Shape;865;p52"/>
          <p:cNvPicPr preferRelativeResize="0"/>
          <p:nvPr/>
        </p:nvPicPr>
        <p:blipFill rotWithShape="1">
          <a:blip r:embed="rId4">
            <a:alphaModFix/>
          </a:blip>
          <a:srcRect b="13935" l="10455" r="5140" t="7337"/>
          <a:stretch/>
        </p:blipFill>
        <p:spPr>
          <a:xfrm>
            <a:off x="3936101" y="67235"/>
            <a:ext cx="6824394" cy="65395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53"/>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1" name="Google Shape;871;p53"/>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72" name="Google Shape;872;p53"/>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73" name="Google Shape;873;p53"/>
          <p:cNvSpPr txBox="1"/>
          <p:nvPr/>
        </p:nvSpPr>
        <p:spPr>
          <a:xfrm>
            <a:off x="717237" y="416242"/>
            <a:ext cx="59562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pic>
        <p:nvPicPr>
          <p:cNvPr id="874" name="Google Shape;874;p53"/>
          <p:cNvPicPr preferRelativeResize="0"/>
          <p:nvPr/>
        </p:nvPicPr>
        <p:blipFill rotWithShape="1">
          <a:blip r:embed="rId4">
            <a:alphaModFix/>
          </a:blip>
          <a:srcRect b="6731" l="6093" r="5717" t="5574"/>
          <a:stretch/>
        </p:blipFill>
        <p:spPr>
          <a:xfrm>
            <a:off x="3887758" y="159402"/>
            <a:ext cx="7421926" cy="64116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2"/>
          <p:cNvSpPr txBox="1"/>
          <p:nvPr>
            <p:ph type="title"/>
          </p:nvPr>
        </p:nvSpPr>
        <p:spPr>
          <a:xfrm>
            <a:off x="762000" y="-36566"/>
            <a:ext cx="10972800" cy="5111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b="1" lang="en-US" sz="2400">
                <a:latin typeface="Belleza"/>
                <a:ea typeface="Belleza"/>
                <a:cs typeface="Belleza"/>
                <a:sym typeface="Belleza"/>
              </a:rPr>
              <a:t>UPDATE OF IRC FOCAL POINTS</a:t>
            </a:r>
            <a:endParaRPr b="1" sz="2400">
              <a:latin typeface="Belleza"/>
              <a:ea typeface="Belleza"/>
              <a:cs typeface="Belleza"/>
              <a:sym typeface="Belleza"/>
            </a:endParaRPr>
          </a:p>
        </p:txBody>
      </p:sp>
      <p:sp>
        <p:nvSpPr>
          <p:cNvPr id="528" name="Google Shape;52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9" name="Google Shape;529;p32"/>
          <p:cNvSpPr/>
          <p:nvPr/>
        </p:nvSpPr>
        <p:spPr>
          <a:xfrm>
            <a:off x="11917180" y="-1905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0" name="Google Shape;530;p32"/>
          <p:cNvSpPr/>
          <p:nvPr/>
        </p:nvSpPr>
        <p:spPr>
          <a:xfrm>
            <a:off x="54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531" name="Google Shape;531;p32"/>
          <p:cNvPicPr preferRelativeResize="0"/>
          <p:nvPr/>
        </p:nvPicPr>
        <p:blipFill rotWithShape="1">
          <a:blip r:embed="rId3">
            <a:alphaModFix/>
          </a:blip>
          <a:srcRect b="20694" l="0" r="32904" t="0"/>
          <a:stretch/>
        </p:blipFill>
        <p:spPr>
          <a:xfrm>
            <a:off x="10735971" y="5184982"/>
            <a:ext cx="1431505" cy="1692068"/>
          </a:xfrm>
          <a:prstGeom prst="rect">
            <a:avLst/>
          </a:prstGeom>
          <a:noFill/>
          <a:ln>
            <a:noFill/>
          </a:ln>
        </p:spPr>
      </p:pic>
      <p:graphicFrame>
        <p:nvGraphicFramePr>
          <p:cNvPr id="532" name="Google Shape;532;p32"/>
          <p:cNvGraphicFramePr/>
          <p:nvPr/>
        </p:nvGraphicFramePr>
        <p:xfrm>
          <a:off x="751431" y="343961"/>
          <a:ext cx="3000000" cy="3000000"/>
        </p:xfrm>
        <a:graphic>
          <a:graphicData uri="http://schemas.openxmlformats.org/drawingml/2006/table">
            <a:tbl>
              <a:tblPr bandRow="1" firstRow="1">
                <a:noFill/>
                <a:tableStyleId>{AA88F605-5D1C-422F-9106-F3F3205FD6D9}</a:tableStyleId>
              </a:tblPr>
              <a:tblGrid>
                <a:gridCol w="1170900"/>
                <a:gridCol w="4315500"/>
                <a:gridCol w="1235075"/>
                <a:gridCol w="4251325"/>
              </a:tblGrid>
              <a:tr h="1407425">
                <a:tc gridSpan="4">
                  <a:txBody>
                    <a:bodyPr/>
                    <a:lstStyle/>
                    <a:p>
                      <a:pPr indent="0" lvl="0" marL="0" marR="0" rtl="0" algn="ctr">
                        <a:lnSpc>
                          <a:spcPct val="100000"/>
                        </a:lnSpc>
                        <a:spcBef>
                          <a:spcPts val="0"/>
                        </a:spcBef>
                        <a:spcAft>
                          <a:spcPts val="0"/>
                        </a:spcAft>
                        <a:buClr>
                          <a:srgbClr val="000000"/>
                        </a:buClr>
                        <a:buSzPts val="1200"/>
                        <a:buFont typeface="Arial"/>
                        <a:buNone/>
                      </a:pPr>
                      <a:r>
                        <a:rPr lang="en-US" sz="1200" u="sng" cap="none" strike="noStrike">
                          <a:solidFill>
                            <a:schemeClr val="lt1"/>
                          </a:solidFill>
                        </a:rPr>
                        <a:t>CHAIR:</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H.E. DR. MELCHIOR MATAKI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PERMANENT SECRETARY</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MINISTRY OF ENVIRONMENT, CLIMATE CHANGE, DISASTER MANAGEMENT AND METEOROLOGY</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HONIARA, THE SOLOMON ISLANDS</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lt1"/>
                        </a:solidFill>
                      </a:endParaRPr>
                    </a:p>
                    <a:p>
                      <a:pPr indent="0" lvl="0" marL="0" marR="0" rtl="0" algn="ctr">
                        <a:lnSpc>
                          <a:spcPct val="100000"/>
                        </a:lnSpc>
                        <a:spcBef>
                          <a:spcPts val="0"/>
                        </a:spcBef>
                        <a:spcAft>
                          <a:spcPts val="0"/>
                        </a:spcAft>
                        <a:buClr>
                          <a:srgbClr val="000000"/>
                        </a:buClr>
                        <a:buSzPts val="1200"/>
                        <a:buFont typeface="Arial"/>
                        <a:buNone/>
                      </a:pPr>
                      <a:r>
                        <a:rPr lang="en-US" sz="1200" u="sng" cap="none" strike="noStrike">
                          <a:solidFill>
                            <a:schemeClr val="lt1"/>
                          </a:solidFill>
                        </a:rPr>
                        <a:t>VICE-CHAIR:</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H.E. ACACIO GUTERRES</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DIRECTOR GENERAL FOR FISHERIES</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MINISTRY OF AGRICULTURE AND FISHERIES</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rPr>
                        <a:t>DILI, TIMOR-LESTE</a:t>
                      </a:r>
                      <a:endParaRPr sz="1200" u="none" cap="none" strike="noStrike"/>
                    </a:p>
                  </a:txBody>
                  <a:tcPr marT="45725" marB="45725" marR="91450" marL="91450">
                    <a:solidFill>
                      <a:schemeClr val="dk1"/>
                    </a:solidFill>
                  </a:tcPr>
                </a:tc>
                <a:tc hMerge="1"/>
                <a:tc hMerge="1"/>
                <a:tc hMerge="1"/>
              </a:tr>
              <a:tr h="3549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COUNTRY</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FOCAL POINTS</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COUNTRY</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FOCAL POINTS</a:t>
                      </a:r>
                      <a:endParaRPr b="1" sz="1200" u="none" cap="none" strike="noStrike"/>
                    </a:p>
                  </a:txBody>
                  <a:tcPr marT="45725" marB="45725" marR="91450" marL="91450"/>
                </a:tc>
              </a:tr>
              <a:tr h="836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INDONESIA</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chemeClr val="dk1"/>
                          </a:solidFill>
                          <a:latin typeface="Arial"/>
                          <a:ea typeface="Arial"/>
                          <a:cs typeface="Arial"/>
                          <a:sym typeface="Arial"/>
                        </a:rPr>
                        <a:t>DR. HENDRA YUSRAN SIRY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lang="en-US" sz="1200" u="none" cap="none" strike="noStrike">
                          <a:solidFill>
                            <a:schemeClr val="dk1"/>
                          </a:solidFill>
                          <a:latin typeface="Arial"/>
                          <a:ea typeface="Arial"/>
                          <a:cs typeface="Arial"/>
                          <a:sym typeface="Arial"/>
                        </a:rPr>
                        <a:t>SECRETARY, DIRECTORATE GENERAL FOR MARINE SPATIAL MANAGEMENT</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lang="en-US" sz="1200" u="none" cap="none" strike="noStrike">
                          <a:solidFill>
                            <a:schemeClr val="dk1"/>
                          </a:solidFill>
                          <a:latin typeface="Arial"/>
                          <a:ea typeface="Arial"/>
                          <a:cs typeface="Arial"/>
                          <a:sym typeface="Arial"/>
                        </a:rPr>
                        <a:t>MINISTRY OF MARINE AFFAIRS AND FISHERIES, JAKARTA</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PHILIPPINES</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MR. ANGELITO FONTANILLA</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DIRECTOR, FINANCIAL AND MANAGEMENT SERVICE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DEPARTMENT OF ENVIRONMENT AND NATURAL RESOURCES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QUEZON CITY</a:t>
                      </a:r>
                      <a:endParaRPr sz="1200" u="none" cap="none" strike="noStrike">
                        <a:latin typeface="Arial"/>
                        <a:ea typeface="Arial"/>
                        <a:cs typeface="Arial"/>
                        <a:sym typeface="Arial"/>
                      </a:endParaRPr>
                    </a:p>
                  </a:txBody>
                  <a:tcPr marT="45725" marB="45725" marR="91450" marL="91450"/>
                </a:tc>
              </a:tr>
              <a:tr h="8733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MALAYSIA</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MR. JAMALULAIL ABU BAKAR</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UNDERSECRETARY, ENVIRONMENTAL MANAGEMENT DIVISION</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MINISTRY OF ENVIRONMENT AND WATER</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PUTRAJAYA</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SOLOMON ISLANDS</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Mr. JACOB AKAO</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FINANCE CONTROLLER – CHIEF ACCOUNTANT</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MINISTRY OF FISHERIES AND MARINE RESOURCES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HONIARA</a:t>
                      </a:r>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Alternate : Ms. Ronnelle Panda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Deputy Director, Policy and Planning Division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Ministry of Fisheries and Marine Resources</a:t>
                      </a:r>
                      <a:endParaRPr sz="1200" u="none" cap="none" strike="noStrike">
                        <a:latin typeface="Arial"/>
                        <a:ea typeface="Arial"/>
                        <a:cs typeface="Arial"/>
                        <a:sym typeface="Arial"/>
                      </a:endParaRPr>
                    </a:p>
                  </a:txBody>
                  <a:tcPr marT="45725" marB="45725" marR="91450" marL="91450"/>
                </a:tc>
              </a:tr>
              <a:tr h="10525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PAPUA NEW GUINEA</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Mr. JUNIOR HASU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Senior Analyst, Renewable Resources Branch, Sectoral Policy Division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Department of Treasury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Port Moresby, Papua New Guinea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Alternate	: Ms. Nancy Kavu</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Manageress, Finance and Revenue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Conservation and Environment Conservation Protection Authority</a:t>
                      </a:r>
                      <a:endParaRPr b="0" i="0" sz="105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TIMOR LESTE</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MR. CELESTINO DA CHUNA BARRETO</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DIRECTOR OF NATIONAL FISHERIES AND MARINE RESOURCE MANAGEMENT</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MINISTRY OF AGRICULTURE AND FISHERIES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DILI</a:t>
                      </a:r>
                      <a:endParaRPr sz="1200" u="none" cap="none" strike="noStrike">
                        <a:latin typeface="Arial"/>
                        <a:ea typeface="Arial"/>
                        <a:cs typeface="Arial"/>
                        <a:sym typeface="Arial"/>
                      </a:endParaRPr>
                    </a:p>
                  </a:txBody>
                  <a:tcPr marT="45725" marB="45725" marR="91450" marL="91450"/>
                </a:tc>
              </a:tr>
            </a:tbl>
          </a:graphicData>
        </a:graphic>
      </p:graphicFrame>
      <p:sp>
        <p:nvSpPr>
          <p:cNvPr id="533" name="Google Shape;533;p32"/>
          <p:cNvSpPr txBox="1"/>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54"/>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0" name="Google Shape;880;p54"/>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81" name="Google Shape;881;p54"/>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82" name="Google Shape;882;p54"/>
          <p:cNvSpPr txBox="1"/>
          <p:nvPr/>
        </p:nvSpPr>
        <p:spPr>
          <a:xfrm>
            <a:off x="717237" y="416242"/>
            <a:ext cx="59562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pic>
        <p:nvPicPr>
          <p:cNvPr id="883" name="Google Shape;883;p54"/>
          <p:cNvPicPr preferRelativeResize="0"/>
          <p:nvPr/>
        </p:nvPicPr>
        <p:blipFill rotWithShape="1">
          <a:blip r:embed="rId4">
            <a:alphaModFix/>
          </a:blip>
          <a:srcRect b="3845" l="3715" r="4418" t="3921"/>
          <a:stretch/>
        </p:blipFill>
        <p:spPr>
          <a:xfrm>
            <a:off x="3929443" y="130778"/>
            <a:ext cx="6825577" cy="660927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55"/>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9" name="Google Shape;889;p55"/>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890" name="Google Shape;890;p55"/>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891" name="Google Shape;891;p55"/>
          <p:cNvSpPr txBox="1"/>
          <p:nvPr/>
        </p:nvSpPr>
        <p:spPr>
          <a:xfrm>
            <a:off x="717237" y="416242"/>
            <a:ext cx="59562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2021 AUDIT REPORT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pic>
        <p:nvPicPr>
          <p:cNvPr id="892" name="Google Shape;892;p55"/>
          <p:cNvPicPr preferRelativeResize="0"/>
          <p:nvPr/>
        </p:nvPicPr>
        <p:blipFill rotWithShape="1">
          <a:blip r:embed="rId4">
            <a:alphaModFix/>
          </a:blip>
          <a:srcRect b="2831" l="0" r="0" t="2548"/>
          <a:stretch/>
        </p:blipFill>
        <p:spPr>
          <a:xfrm>
            <a:off x="717237" y="877907"/>
            <a:ext cx="10891633" cy="57415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896" name="Shape 896"/>
        <p:cNvGrpSpPr/>
        <p:nvPr/>
      </p:nvGrpSpPr>
      <p:grpSpPr>
        <a:xfrm>
          <a:off x="0" y="0"/>
          <a:ext cx="0" cy="0"/>
          <a:chOff x="0" y="0"/>
          <a:chExt cx="0" cy="0"/>
        </a:xfrm>
      </p:grpSpPr>
      <p:sp>
        <p:nvSpPr>
          <p:cNvPr id="897" name="Google Shape;897;p56"/>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a:solidFill>
                  <a:schemeClr val="lt1"/>
                </a:solidFill>
                <a:latin typeface="Belleza"/>
                <a:ea typeface="Belleza"/>
                <a:cs typeface="Belleza"/>
                <a:sym typeface="Belleza"/>
              </a:rPr>
              <a:t>2022 FINANCIAL UTILIZATION</a:t>
            </a:r>
            <a:endParaRPr b="1">
              <a:latin typeface="Belleza"/>
              <a:ea typeface="Belleza"/>
              <a:cs typeface="Belleza"/>
              <a:sym typeface="Belleza"/>
            </a:endParaRPr>
          </a:p>
        </p:txBody>
      </p:sp>
      <p:pic>
        <p:nvPicPr>
          <p:cNvPr descr="photo of turtle swimming in the water&#10;" id="898" name="Google Shape;898;p56"/>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899" name="Google Shape;89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900" name="Google Shape;90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901" name="Google Shape;901;p56"/>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7"/>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7" name="Google Shape;907;p57"/>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08" name="Google Shape;908;p57"/>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09" name="Google Shape;909;p57"/>
          <p:cNvSpPr txBox="1"/>
          <p:nvPr/>
        </p:nvSpPr>
        <p:spPr>
          <a:xfrm>
            <a:off x="717237" y="416242"/>
            <a:ext cx="59562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2022 FINANCIAL UTILIZATION</a:t>
            </a:r>
            <a:endParaRPr b="0" i="0" sz="2400" u="none" cap="none" strike="noStrike">
              <a:solidFill>
                <a:srgbClr val="000000"/>
              </a:solidFill>
              <a:latin typeface="Belleza"/>
              <a:ea typeface="Belleza"/>
              <a:cs typeface="Belleza"/>
              <a:sym typeface="Belleza"/>
            </a:endParaRPr>
          </a:p>
        </p:txBody>
      </p:sp>
      <p:pic>
        <p:nvPicPr>
          <p:cNvPr id="910" name="Google Shape;910;p57"/>
          <p:cNvPicPr preferRelativeResize="0"/>
          <p:nvPr/>
        </p:nvPicPr>
        <p:blipFill rotWithShape="1">
          <a:blip r:embed="rId4">
            <a:alphaModFix/>
          </a:blip>
          <a:srcRect b="0" l="0" r="0" t="0"/>
          <a:stretch/>
        </p:blipFill>
        <p:spPr>
          <a:xfrm>
            <a:off x="1068193" y="1012231"/>
            <a:ext cx="9692302" cy="57326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914" name="Shape 914"/>
        <p:cNvGrpSpPr/>
        <p:nvPr/>
      </p:nvGrpSpPr>
      <p:grpSpPr>
        <a:xfrm>
          <a:off x="0" y="0"/>
          <a:ext cx="0" cy="0"/>
          <a:chOff x="0" y="0"/>
          <a:chExt cx="0" cy="0"/>
        </a:xfrm>
      </p:grpSpPr>
      <p:sp>
        <p:nvSpPr>
          <p:cNvPr id="915" name="Google Shape;915;p58"/>
          <p:cNvSpPr txBox="1"/>
          <p:nvPr>
            <p:ph type="title"/>
          </p:nvPr>
        </p:nvSpPr>
        <p:spPr>
          <a:xfrm>
            <a:off x="634628" y="5082095"/>
            <a:ext cx="10922744" cy="6035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b="1" lang="en-US">
                <a:solidFill>
                  <a:schemeClr val="lt1"/>
                </a:solidFill>
                <a:latin typeface="Belleza"/>
                <a:ea typeface="Belleza"/>
                <a:cs typeface="Belleza"/>
                <a:sym typeface="Belleza"/>
              </a:rPr>
              <a:t>PROPOSED 2023 BUDGET AND 2024 &amp; 2025 FORECASTED BUDGET</a:t>
            </a:r>
            <a:endParaRPr b="1">
              <a:latin typeface="Belleza"/>
              <a:ea typeface="Belleza"/>
              <a:cs typeface="Belleza"/>
              <a:sym typeface="Belleza"/>
            </a:endParaRPr>
          </a:p>
        </p:txBody>
      </p:sp>
      <p:pic>
        <p:nvPicPr>
          <p:cNvPr descr="photo of turtle swimming in the water&#10;" id="916" name="Google Shape;916;p58"/>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917" name="Google Shape;917;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918" name="Google Shape;918;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919" name="Google Shape;919;p58"/>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59"/>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5" name="Google Shape;925;p59"/>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26" name="Google Shape;926;p59"/>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27" name="Google Shape;927;p59"/>
          <p:cNvSpPr txBox="1"/>
          <p:nvPr/>
        </p:nvSpPr>
        <p:spPr>
          <a:xfrm>
            <a:off x="717237" y="416242"/>
            <a:ext cx="980638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PROPOSED 2023 BUDGET</a:t>
            </a:r>
            <a:endParaRPr b="0" i="0" sz="2400" u="none" cap="none" strike="noStrike">
              <a:solidFill>
                <a:srgbClr val="000000"/>
              </a:solidFill>
              <a:latin typeface="Belleza"/>
              <a:ea typeface="Belleza"/>
              <a:cs typeface="Belleza"/>
              <a:sym typeface="Belleza"/>
            </a:endParaRPr>
          </a:p>
        </p:txBody>
      </p:sp>
      <p:pic>
        <p:nvPicPr>
          <p:cNvPr id="928" name="Google Shape;928;p59"/>
          <p:cNvPicPr preferRelativeResize="0"/>
          <p:nvPr/>
        </p:nvPicPr>
        <p:blipFill rotWithShape="1">
          <a:blip r:embed="rId4">
            <a:alphaModFix/>
          </a:blip>
          <a:srcRect b="0" l="0" r="0" t="0"/>
          <a:stretch/>
        </p:blipFill>
        <p:spPr>
          <a:xfrm>
            <a:off x="825509" y="877907"/>
            <a:ext cx="10119672" cy="58409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8"/>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4" name="Google Shape;934;p8"/>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35" name="Google Shape;935;p8"/>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36" name="Google Shape;936;p8"/>
          <p:cNvSpPr txBox="1"/>
          <p:nvPr/>
        </p:nvSpPr>
        <p:spPr>
          <a:xfrm>
            <a:off x="717237" y="-68950"/>
            <a:ext cx="9806384"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PROGRAM SERVICES</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OUTSORCING BUDGET IN SUPPORT COUNTRY CONTRIBUTION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FOR THE IMPLEMENTATION OF RPOA 2.0</a:t>
            </a:r>
            <a:endParaRPr/>
          </a:p>
        </p:txBody>
      </p:sp>
      <p:pic>
        <p:nvPicPr>
          <p:cNvPr id="937" name="Google Shape;937;p8"/>
          <p:cNvPicPr preferRelativeResize="0"/>
          <p:nvPr/>
        </p:nvPicPr>
        <p:blipFill rotWithShape="1">
          <a:blip r:embed="rId4">
            <a:alphaModFix/>
          </a:blip>
          <a:srcRect b="0" l="0" r="0" t="0"/>
          <a:stretch/>
        </p:blipFill>
        <p:spPr>
          <a:xfrm>
            <a:off x="1073020" y="1222311"/>
            <a:ext cx="9367935" cy="55330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941" name="Shape 941"/>
        <p:cNvGrpSpPr/>
        <p:nvPr/>
      </p:nvGrpSpPr>
      <p:grpSpPr>
        <a:xfrm>
          <a:off x="0" y="0"/>
          <a:ext cx="0" cy="0"/>
          <a:chOff x="0" y="0"/>
          <a:chExt cx="0" cy="0"/>
        </a:xfrm>
      </p:grpSpPr>
      <p:sp>
        <p:nvSpPr>
          <p:cNvPr id="942" name="Google Shape;942;p68"/>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a:solidFill>
                  <a:schemeClr val="lt1"/>
                </a:solidFill>
                <a:latin typeface="Belleza"/>
                <a:ea typeface="Belleza"/>
                <a:cs typeface="Belleza"/>
                <a:sym typeface="Belleza"/>
              </a:rPr>
              <a:t>PROPOSED 2023 COUNTRY CONTRIBUTION</a:t>
            </a:r>
            <a:endParaRPr b="1">
              <a:latin typeface="Belleza"/>
              <a:ea typeface="Belleza"/>
              <a:cs typeface="Belleza"/>
              <a:sym typeface="Belleza"/>
            </a:endParaRPr>
          </a:p>
        </p:txBody>
      </p:sp>
      <p:pic>
        <p:nvPicPr>
          <p:cNvPr descr="photo of turtle swimming in the water&#10;" id="943" name="Google Shape;943;p68"/>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944" name="Google Shape;94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945" name="Google Shape;94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946" name="Google Shape;946;p68"/>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69"/>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2" name="Google Shape;952;p69"/>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53" name="Google Shape;953;p69"/>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54" name="Google Shape;954;p69"/>
          <p:cNvSpPr txBox="1"/>
          <p:nvPr/>
        </p:nvSpPr>
        <p:spPr>
          <a:xfrm>
            <a:off x="717236" y="416242"/>
            <a:ext cx="112151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PROPOSED 2023 COUNTRY CONTRIBUTION</a:t>
            </a:r>
            <a:endParaRPr b="0" i="0" sz="2400" u="none" cap="none" strike="noStrike">
              <a:solidFill>
                <a:srgbClr val="000000"/>
              </a:solidFill>
              <a:latin typeface="Belleza"/>
              <a:ea typeface="Belleza"/>
              <a:cs typeface="Belleza"/>
              <a:sym typeface="Belleza"/>
            </a:endParaRPr>
          </a:p>
        </p:txBody>
      </p:sp>
      <p:pic>
        <p:nvPicPr>
          <p:cNvPr id="955" name="Google Shape;955;p69"/>
          <p:cNvPicPr preferRelativeResize="0"/>
          <p:nvPr/>
        </p:nvPicPr>
        <p:blipFill rotWithShape="1">
          <a:blip r:embed="rId4">
            <a:alphaModFix/>
          </a:blip>
          <a:srcRect b="0" l="0" r="0" t="0"/>
          <a:stretch/>
        </p:blipFill>
        <p:spPr>
          <a:xfrm>
            <a:off x="500356" y="1376516"/>
            <a:ext cx="11215163" cy="486696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959" name="Shape 959"/>
        <p:cNvGrpSpPr/>
        <p:nvPr/>
      </p:nvGrpSpPr>
      <p:grpSpPr>
        <a:xfrm>
          <a:off x="0" y="0"/>
          <a:ext cx="0" cy="0"/>
          <a:chOff x="0" y="0"/>
          <a:chExt cx="0" cy="0"/>
        </a:xfrm>
      </p:grpSpPr>
      <p:sp>
        <p:nvSpPr>
          <p:cNvPr id="960" name="Google Shape;960;p70"/>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a:solidFill>
                  <a:schemeClr val="lt1"/>
                </a:solidFill>
                <a:latin typeface="Belleza"/>
                <a:ea typeface="Belleza"/>
                <a:cs typeface="Belleza"/>
                <a:sym typeface="Belleza"/>
              </a:rPr>
              <a:t>RS GOVERNANCE: ALIGNMENT OF CTI-CFF DOCUMENTS</a:t>
            </a:r>
            <a:endParaRPr b="1">
              <a:latin typeface="Belleza"/>
              <a:ea typeface="Belleza"/>
              <a:cs typeface="Belleza"/>
              <a:sym typeface="Belleza"/>
            </a:endParaRPr>
          </a:p>
        </p:txBody>
      </p:sp>
      <p:pic>
        <p:nvPicPr>
          <p:cNvPr descr="photo of turtle swimming in the water&#10;" id="961" name="Google Shape;961;p70"/>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962" name="Google Shape;962;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963" name="Google Shape;963;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964" name="Google Shape;964;p70"/>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C7687"/>
            </a:gs>
            <a:gs pos="16000">
              <a:srgbClr val="0C7687"/>
            </a:gs>
            <a:gs pos="49000">
              <a:srgbClr val="0C7687"/>
            </a:gs>
            <a:gs pos="68000">
              <a:srgbClr val="0C7687"/>
            </a:gs>
            <a:gs pos="100000">
              <a:srgbClr val="8EC73E"/>
            </a:gs>
          </a:gsLst>
          <a:lin ang="5400000" scaled="0"/>
        </a:gradFill>
      </p:bgPr>
    </p:bg>
    <p:spTree>
      <p:nvGrpSpPr>
        <p:cNvPr id="537" name="Shape 537"/>
        <p:cNvGrpSpPr/>
        <p:nvPr/>
      </p:nvGrpSpPr>
      <p:grpSpPr>
        <a:xfrm>
          <a:off x="0" y="0"/>
          <a:ext cx="0" cy="0"/>
          <a:chOff x="0" y="0"/>
          <a:chExt cx="0" cy="0"/>
        </a:xfrm>
      </p:grpSpPr>
      <p:sp>
        <p:nvSpPr>
          <p:cNvPr id="538" name="Google Shape;53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latin typeface="Belleza"/>
                <a:ea typeface="Belleza"/>
                <a:cs typeface="Belleza"/>
                <a:sym typeface="Belleza"/>
              </a:rPr>
              <a:t>Presentation of HCA Status </a:t>
            </a:r>
            <a:endParaRPr b="1">
              <a:solidFill>
                <a:schemeClr val="lt1"/>
              </a:solidFill>
              <a:latin typeface="Belleza"/>
              <a:ea typeface="Belleza"/>
              <a:cs typeface="Belleza"/>
              <a:sym typeface="Belleza"/>
            </a:endParaRPr>
          </a:p>
        </p:txBody>
      </p:sp>
      <p:sp>
        <p:nvSpPr>
          <p:cNvPr id="539" name="Google Shape;53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solidFill>
                  <a:schemeClr val="lt1"/>
                </a:solidFill>
              </a:rPr>
              <a:t>Referring to the meeting between Government of Indonesia and the Regional Secretariat on 16 November 2022, there are 2 outstanding articles:</a:t>
            </a:r>
            <a:endParaRPr/>
          </a:p>
          <a:p>
            <a:pPr indent="0" lvl="0" marL="0" rtl="0" algn="l">
              <a:lnSpc>
                <a:spcPct val="90000"/>
              </a:lnSpc>
              <a:spcBef>
                <a:spcPts val="0"/>
              </a:spcBef>
              <a:spcAft>
                <a:spcPts val="0"/>
              </a:spcAft>
              <a:buClr>
                <a:schemeClr val="lt1"/>
              </a:buClr>
              <a:buSzPts val="2800"/>
              <a:buNone/>
            </a:pPr>
            <a:r>
              <a:t/>
            </a:r>
            <a:endParaRPr>
              <a:solidFill>
                <a:schemeClr val="lt1"/>
              </a:solidFill>
            </a:endParaRPr>
          </a:p>
          <a:p>
            <a:pPr indent="-514350" lvl="0" marL="514350" rtl="0" algn="l">
              <a:lnSpc>
                <a:spcPct val="90000"/>
              </a:lnSpc>
              <a:spcBef>
                <a:spcPts val="0"/>
              </a:spcBef>
              <a:spcAft>
                <a:spcPts val="0"/>
              </a:spcAft>
              <a:buClr>
                <a:schemeClr val="lt1"/>
              </a:buClr>
              <a:buSzPts val="2800"/>
              <a:buAutoNum type="arabicPeriod"/>
            </a:pPr>
            <a:r>
              <a:rPr b="1" lang="en-US">
                <a:solidFill>
                  <a:schemeClr val="lt1"/>
                </a:solidFill>
              </a:rPr>
              <a:t>Article 10 : Privileges and Immunities </a:t>
            </a:r>
            <a:endParaRPr/>
          </a:p>
          <a:p>
            <a:pPr indent="-514350" lvl="0" marL="514350" rtl="0" algn="l">
              <a:lnSpc>
                <a:spcPct val="90000"/>
              </a:lnSpc>
              <a:spcBef>
                <a:spcPts val="0"/>
              </a:spcBef>
              <a:spcAft>
                <a:spcPts val="0"/>
              </a:spcAft>
              <a:buClr>
                <a:schemeClr val="lt1"/>
              </a:buClr>
              <a:buSzPts val="2800"/>
              <a:buFont typeface="Arial"/>
              <a:buAutoNum type="arabicPeriod"/>
            </a:pPr>
            <a:r>
              <a:rPr b="1" lang="en-US">
                <a:solidFill>
                  <a:schemeClr val="lt1"/>
                </a:solidFill>
                <a:latin typeface="Calibri"/>
                <a:ea typeface="Calibri"/>
                <a:cs typeface="Calibri"/>
                <a:sym typeface="Calibri"/>
              </a:rPr>
              <a:t>Article 19 : Entry into force, Duration and Termination</a:t>
            </a:r>
            <a:endParaRPr b="1">
              <a:solidFill>
                <a:schemeClr val="lt1"/>
              </a:solidFill>
              <a:latin typeface="Calibri"/>
              <a:ea typeface="Calibri"/>
              <a:cs typeface="Calibri"/>
              <a:sym typeface="Calibri"/>
            </a:endParaRPr>
          </a:p>
          <a:p>
            <a:pPr indent="-336550" lvl="0" marL="514350" rtl="0" algn="l">
              <a:lnSpc>
                <a:spcPct val="90000"/>
              </a:lnSpc>
              <a:spcBef>
                <a:spcPts val="0"/>
              </a:spcBef>
              <a:spcAft>
                <a:spcPts val="0"/>
              </a:spcAft>
              <a:buClr>
                <a:schemeClr val="lt1"/>
              </a:buClr>
              <a:buSzPts val="2800"/>
              <a:buNone/>
            </a:pPr>
            <a:r>
              <a:t/>
            </a:r>
            <a:endParaRPr/>
          </a:p>
        </p:txBody>
      </p:sp>
      <p:sp>
        <p:nvSpPr>
          <p:cNvPr id="540" name="Google Shape;54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541" name="Google Shape;54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542" name="Google Shape;542;p3"/>
          <p:cNvSpPr txBox="1"/>
          <p:nvPr>
            <p:ph idx="12" type="sldNum"/>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71"/>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0" name="Google Shape;970;p71"/>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71" name="Google Shape;971;p71"/>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72" name="Google Shape;972;p71"/>
          <p:cNvSpPr txBox="1"/>
          <p:nvPr/>
        </p:nvSpPr>
        <p:spPr>
          <a:xfrm>
            <a:off x="717236" y="416242"/>
            <a:ext cx="1121516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ALIGNMENT OF SOM-15 APPROVED STAFF REGULATION AND FPPM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TO SOM-16 APPROVED SPPM</a:t>
            </a:r>
            <a:endParaRPr b="0" i="0" sz="2400" u="none" cap="none" strike="noStrike">
              <a:solidFill>
                <a:srgbClr val="000000"/>
              </a:solidFill>
              <a:latin typeface="Belleza"/>
              <a:ea typeface="Belleza"/>
              <a:cs typeface="Belleza"/>
              <a:sym typeface="Belleza"/>
            </a:endParaRPr>
          </a:p>
        </p:txBody>
      </p:sp>
      <p:graphicFrame>
        <p:nvGraphicFramePr>
          <p:cNvPr id="973" name="Google Shape;973;p71"/>
          <p:cNvGraphicFramePr/>
          <p:nvPr/>
        </p:nvGraphicFramePr>
        <p:xfrm>
          <a:off x="525042" y="1663481"/>
          <a:ext cx="3000000" cy="3000000"/>
        </p:xfrm>
        <a:graphic>
          <a:graphicData uri="http://schemas.openxmlformats.org/drawingml/2006/table">
            <a:tbl>
              <a:tblPr>
                <a:noFill/>
                <a:tableStyleId>{AA88F605-5D1C-422F-9106-F3F3205FD6D9}</a:tableStyleId>
              </a:tblPr>
              <a:tblGrid>
                <a:gridCol w="5591925"/>
                <a:gridCol w="5623225"/>
              </a:tblGrid>
              <a:tr h="644575">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ORIGINAL TEXTS FROM THE APPROVED</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SOM-15 STAFF REGULATION</a:t>
                      </a:r>
                      <a:endParaRPr sz="1800" u="none" cap="none" strike="noStrike"/>
                    </a:p>
                  </a:txBody>
                  <a:tcPr marT="45725" marB="45725" marR="91450" marL="91450">
                    <a:solidFill>
                      <a:srgbClr val="2E75B5"/>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SUGGESTED AMENDMENTS TO BE ALIGNED </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TO THE SOM-16 APPROVED SPPM</a:t>
                      </a:r>
                      <a:endParaRPr sz="1800" u="none" cap="none" strike="noStrike"/>
                    </a:p>
                  </a:txBody>
                  <a:tcPr marT="45725" marB="45725" marR="91450" marL="91450">
                    <a:solidFill>
                      <a:srgbClr val="2E75B5"/>
                    </a:solidFill>
                  </a:tcPr>
                </a:tc>
              </a:tr>
              <a:tr h="327700">
                <a:tc gridSpan="2">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REGULATION 3 DEFINITION</a:t>
                      </a:r>
                      <a:endParaRPr sz="1400" u="none" cap="none" strike="noStrike"/>
                    </a:p>
                  </a:txBody>
                  <a:tcPr marT="45725" marB="45725" marR="91450" marL="91450">
                    <a:solidFill>
                      <a:srgbClr val="002060"/>
                    </a:solidFill>
                  </a:tcPr>
                </a:tc>
                <a:tc hMerge="1"/>
              </a:tr>
              <a:tr h="10742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t>
                      </a:r>
                      <a:r>
                        <a:rPr b="1" i="0" lang="en-US" sz="1400" u="none" cap="none" strike="noStrike">
                          <a:solidFill>
                            <a:schemeClr val="dk1"/>
                          </a:solidFill>
                          <a:latin typeface="Calibri"/>
                          <a:ea typeface="Calibri"/>
                          <a:cs typeface="Calibri"/>
                          <a:sym typeface="Calibri"/>
                        </a:rPr>
                        <a:t>Staff</a:t>
                      </a:r>
                      <a:r>
                        <a:rPr b="0" i="0" lang="en-US" sz="1400" u="none" cap="none" strike="noStrike">
                          <a:solidFill>
                            <a:schemeClr val="dk1"/>
                          </a:solidFill>
                          <a:latin typeface="Calibri"/>
                          <a:ea typeface="Calibri"/>
                          <a:cs typeface="Calibri"/>
                          <a:sym typeface="Calibri"/>
                        </a:rPr>
                        <a:t>” means the Executive Director, Deputy Executive Directors, Professional and Support Staff holding a working agreement with the Secretariat. Persons engaged for specific tasks under short-term contract shall not be considered as Staff; and</a:t>
                      </a:r>
                      <a:endParaRPr sz="1800" u="none" cap="none" strike="noStrike"/>
                    </a:p>
                  </a:txBody>
                  <a:tcPr marT="45725" marB="45725" marR="91450" marL="91450">
                    <a:solidFill>
                      <a:srgbClr val="D5DB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“Staff” are the Executive Director, Deputy Executive Directors, Professional and Support Staff holding a Working Agreement with the Secretariat, regardless of their nationality. Persons engaged for specific tasks and/or deliverables under short-term service contract shall not be considered as Staff.</a:t>
                      </a:r>
                      <a:endParaRPr b="0" i="0" sz="1400" u="none" cap="none" strike="noStrike">
                        <a:solidFill>
                          <a:schemeClr val="dk1"/>
                        </a:solidFill>
                        <a:latin typeface="Calibri"/>
                        <a:ea typeface="Calibri"/>
                        <a:cs typeface="Calibri"/>
                        <a:sym typeface="Calibri"/>
                      </a:endParaRPr>
                    </a:p>
                  </a:txBody>
                  <a:tcPr marT="0" marB="0" marR="68575" marL="68575">
                    <a:solidFill>
                      <a:srgbClr val="D5DBE5"/>
                    </a:solidFill>
                  </a:tcPr>
                </a:tc>
              </a:tr>
              <a:tr h="245547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“Working Agreement” </a:t>
                      </a:r>
                      <a:r>
                        <a:rPr b="0" i="0" lang="en-US" sz="1400" u="none" cap="none" strike="noStrike">
                          <a:solidFill>
                            <a:schemeClr val="dk1"/>
                          </a:solidFill>
                          <a:latin typeface="Calibri"/>
                          <a:ea typeface="Calibri"/>
                          <a:cs typeface="Calibri"/>
                          <a:sym typeface="Calibri"/>
                        </a:rPr>
                        <a:t>is an agreement made between the Secretariat and staff that specifies work requirements, rights and obligations of the parties. Based on the relationship of the work, working agreement can be distinguish as follow:</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 Working agreement for specified time is an agreement made between the Secretariat and staff for specified time (with a maximum period of three (3) years) or for completion of a specified work or completion of a temporary work.</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ii. Working agreement for unspecified time is an agreement made between the Secretariat with Staff for a permanent working relationship that is not limited within specified time or specified work.</a:t>
                      </a:r>
                      <a:endParaRPr sz="1400" u="none" cap="none" strike="noStrike"/>
                    </a:p>
                  </a:txBody>
                  <a:tcPr marT="45725" marB="45725" marR="91450" marL="91450">
                    <a:solidFill>
                      <a:srgbClr val="D8E2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“Working Agreement” means a written contract between the Secretariat and Staff, which includes work requirements, rights and obligations, both for the Secretariat and Staff and having an expiration date specified in the Working Agreement unless an agreement for a permanent working relationship as per the CTI-CFF Staff Regulations. </a:t>
                      </a:r>
                      <a:endParaRPr b="0" i="0" sz="1400" u="none" cap="none" strike="noStrike">
                        <a:solidFill>
                          <a:schemeClr val="dk1"/>
                        </a:solidFill>
                        <a:latin typeface="Calibri"/>
                        <a:ea typeface="Calibri"/>
                        <a:cs typeface="Calibri"/>
                        <a:sym typeface="Calibri"/>
                      </a:endParaRPr>
                    </a:p>
                  </a:txBody>
                  <a:tcPr marT="0" marB="0" marR="68575" marL="68575">
                    <a:solidFill>
                      <a:srgbClr val="D8E2F3"/>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72"/>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9" name="Google Shape;979;p72"/>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80" name="Google Shape;980;p72"/>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81" name="Google Shape;981;p72"/>
          <p:cNvSpPr txBox="1"/>
          <p:nvPr/>
        </p:nvSpPr>
        <p:spPr>
          <a:xfrm>
            <a:off x="717236" y="416242"/>
            <a:ext cx="1075252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ALIGNMENT OF SOM-15 APPROVED STAFF REGULATION AND FPPM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TO SOM-16 APPROVED SPPM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982" name="Google Shape;982;p72"/>
          <p:cNvGraphicFramePr/>
          <p:nvPr/>
        </p:nvGraphicFramePr>
        <p:xfrm>
          <a:off x="525042" y="1586271"/>
          <a:ext cx="3000000" cy="3000000"/>
        </p:xfrm>
        <a:graphic>
          <a:graphicData uri="http://schemas.openxmlformats.org/drawingml/2006/table">
            <a:tbl>
              <a:tblPr>
                <a:noFill/>
                <a:tableStyleId>{AA88F605-5D1C-422F-9106-F3F3205FD6D9}</a:tableStyleId>
              </a:tblPr>
              <a:tblGrid>
                <a:gridCol w="5457100"/>
                <a:gridCol w="5487625"/>
              </a:tblGrid>
              <a:tr h="590675">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ORIGINAL TEXTS FROM THE APPROVED </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SOM-15 STAFF REGULATION</a:t>
                      </a:r>
                      <a:endParaRPr sz="1800" u="none" cap="none" strike="noStrike"/>
                    </a:p>
                  </a:txBody>
                  <a:tcPr marT="45725" marB="45725" marR="91450" marL="91450">
                    <a:solidFill>
                      <a:srgbClr val="2E75B5"/>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SUGGESTED AMENDMENTS TO BE ALIGNED</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TO THE SOM-16 APPROVED SPPM</a:t>
                      </a:r>
                      <a:endParaRPr sz="1800" u="none" cap="none" strike="noStrike"/>
                    </a:p>
                  </a:txBody>
                  <a:tcPr marT="45725" marB="45725" marR="91450" marL="91450">
                    <a:solidFill>
                      <a:srgbClr val="2E75B5"/>
                    </a:solidFill>
                  </a:tcPr>
                </a:tc>
              </a:tr>
              <a:tr h="309400">
                <a:tc gridSpan="2">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REGULATION 3 DEFINITION</a:t>
                      </a:r>
                      <a:endParaRPr sz="1400" u="none" cap="none" strike="noStrike"/>
                    </a:p>
                  </a:txBody>
                  <a:tcPr marT="45725" marB="45725" marR="91450" marL="91450">
                    <a:solidFill>
                      <a:srgbClr val="002060"/>
                    </a:solidFill>
                  </a:tcPr>
                </a:tc>
                <a:tc hMerge="1"/>
              </a:tr>
              <a:tr h="265795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t>
                      </a:r>
                      <a:r>
                        <a:rPr b="1" i="0" lang="en-US" sz="1400" u="none" cap="none" strike="noStrike">
                          <a:solidFill>
                            <a:schemeClr val="dk1"/>
                          </a:solidFill>
                          <a:latin typeface="Calibri"/>
                          <a:ea typeface="Calibri"/>
                          <a:cs typeface="Calibri"/>
                          <a:sym typeface="Calibri"/>
                        </a:rPr>
                        <a:t>Dependent</a:t>
                      </a:r>
                      <a:r>
                        <a:rPr b="0" i="0" lang="en-US" sz="1400" u="none" cap="none" strike="noStrike">
                          <a:solidFill>
                            <a:schemeClr val="dk1"/>
                          </a:solidFill>
                          <a:latin typeface="Calibri"/>
                          <a:ea typeface="Calibri"/>
                          <a:cs typeface="Calibri"/>
                          <a:sym typeface="Calibri"/>
                        </a:rPr>
                        <a:t>” includes: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 Any child of a Staff or his or her spouse who is below eighteen (18) years old and who is dependent on a Staff or her or his spouse for their main and continuing support;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ii. Any other child who is mentally or physically impaired and is dependent on a Staff or her or his spouse for their main and continuing support;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iii. Any other child who is given a home by, and is dependent on, a Staff or her or his spouse for their main and continuing support; and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iv. Any person related by blood or marriage for whose main and continuing</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support a Staff or her or his spouse is legally responsible;</a:t>
                      </a:r>
                      <a:endParaRPr b="0" sz="1500" u="none" cap="none" strike="noStrike"/>
                    </a:p>
                  </a:txBody>
                  <a:tcPr marT="45725" marB="45725" marR="91450" marL="91450">
                    <a:solidFill>
                      <a:srgbClr val="D5DB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Dependent” means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Any child of a Staff or his or her spouse who is (i) below eighteen (18) years old and is dependent on a Staff or her or his spouse for their main and continuing support; and/or (ii) between eighteen (18) and twenty-five (25) years of age, and is attending school or university or vocational training;</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Any other child, regardless of age, who is mentally or physically impaired and is dependent on a Staff or her or his spouse for their main and continuing support;</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Any other child, regardless of age, who is given a home by, and is dependent on, a Staff or her or his spouse for their main and continuing support; and</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Any person related by blood or marriage for whose main and continuing support a Staff or her or his spouse is legally responsible</a:t>
                      </a:r>
                      <a:endParaRPr b="0" i="0" sz="1400" u="none" cap="none" strike="noStrike">
                        <a:solidFill>
                          <a:schemeClr val="dk1"/>
                        </a:solidFill>
                        <a:latin typeface="Calibri"/>
                        <a:ea typeface="Calibri"/>
                        <a:cs typeface="Calibri"/>
                        <a:sym typeface="Calibri"/>
                      </a:endParaRPr>
                    </a:p>
                  </a:txBody>
                  <a:tcPr marT="45725" marB="45725" marR="91450" marL="91450">
                    <a:solidFill>
                      <a:srgbClr val="D5DBE5"/>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73"/>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8" name="Google Shape;988;p73"/>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89" name="Google Shape;989;p73"/>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990" name="Google Shape;990;p73"/>
          <p:cNvSpPr txBox="1"/>
          <p:nvPr/>
        </p:nvSpPr>
        <p:spPr>
          <a:xfrm>
            <a:off x="717236" y="416242"/>
            <a:ext cx="1075252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ALIGNMENT OF SOM-15 APPROVED STAFF REGULATION AND FPPM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TO SOM-16 APPROVED SPPM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991" name="Google Shape;991;p73"/>
          <p:cNvGraphicFramePr/>
          <p:nvPr/>
        </p:nvGraphicFramePr>
        <p:xfrm>
          <a:off x="525042" y="1555726"/>
          <a:ext cx="3000000" cy="3000000"/>
        </p:xfrm>
        <a:graphic>
          <a:graphicData uri="http://schemas.openxmlformats.org/drawingml/2006/table">
            <a:tbl>
              <a:tblPr>
                <a:noFill/>
                <a:tableStyleId>{AA88F605-5D1C-422F-9106-F3F3205FD6D9}</a:tableStyleId>
              </a:tblPr>
              <a:tblGrid>
                <a:gridCol w="5547525"/>
                <a:gridCol w="5578575"/>
              </a:tblGrid>
              <a:tr h="567150">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ORIGINAL TEXTS FROM THE APPROVED</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SOM-15 STAFF REGULATION</a:t>
                      </a:r>
                      <a:endParaRPr sz="1800" u="none" cap="none" strike="noStrike"/>
                    </a:p>
                  </a:txBody>
                  <a:tcPr marT="45725" marB="45725" marR="91450" marL="91450">
                    <a:solidFill>
                      <a:srgbClr val="2F549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SUGGESTED AMENDMENTS ALIGNMENT </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TO THE SOM-16 APPROVED SPPM</a:t>
                      </a:r>
                      <a:endParaRPr sz="1800" u="none" cap="none" strike="noStrike"/>
                    </a:p>
                  </a:txBody>
                  <a:tcPr marT="45725" marB="45725" marR="91450" marL="91450">
                    <a:solidFill>
                      <a:srgbClr val="2F5496"/>
                    </a:solidFill>
                  </a:tcPr>
                </a:tc>
              </a:tr>
              <a:tr h="532750">
                <a:tc grid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Calibri"/>
                          <a:ea typeface="Calibri"/>
                          <a:cs typeface="Calibri"/>
                          <a:sym typeface="Calibri"/>
                        </a:rPr>
                        <a:t>REGULATION 12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Calibri"/>
                          <a:ea typeface="Calibri"/>
                          <a:cs typeface="Calibri"/>
                          <a:sym typeface="Calibri"/>
                        </a:rPr>
                        <a:t>OVERTIME</a:t>
                      </a:r>
                      <a:endParaRPr sz="1400" u="none" cap="none" strike="noStrike">
                        <a:solidFill>
                          <a:schemeClr val="lt1"/>
                        </a:solidFill>
                        <a:latin typeface="Calibri"/>
                        <a:ea typeface="Calibri"/>
                        <a:cs typeface="Calibri"/>
                        <a:sym typeface="Calibri"/>
                      </a:endParaRPr>
                    </a:p>
                  </a:txBody>
                  <a:tcPr marT="45725" marB="45725" marR="91450" marL="91450">
                    <a:solidFill>
                      <a:srgbClr val="002060"/>
                    </a:solidFill>
                  </a:tcPr>
                </a:tc>
                <a:tc hMerge="1"/>
              </a:tr>
              <a:tr h="165430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The rates of pay for overtime are: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1. For working day, one and half (1.5) times the normal hourly rate for the first hour and double (2 times for) the next hour; and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2. For Saturday and Sundays or public holidays, double (2 times) the normal hourly rate for the first eight (8) hour, triple (3 times) for the ninth hour, quadruple (4 times) for the tenth and eleventh hour.and</a:t>
                      </a:r>
                      <a:endParaRPr sz="1400" u="none" cap="none" strike="noStrike"/>
                    </a:p>
                  </a:txBody>
                  <a:tcPr marT="45725" marB="45725" marR="91450" marL="91450">
                    <a:solidFill>
                      <a:srgbClr val="D5DB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6.The calculation of overtime payment (hourly = 1/173 x a month salary)</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If overtime is carried out during an office day:</a:t>
                      </a:r>
                      <a:endParaRPr b="0" i="0" sz="1400" u="none" cap="none" strike="noStrike">
                        <a:solidFill>
                          <a:schemeClr val="dk1"/>
                        </a:solidFill>
                        <a:latin typeface="Calibri"/>
                        <a:ea typeface="Calibri"/>
                        <a:cs typeface="Calibri"/>
                        <a:sym typeface="Calibri"/>
                      </a:endParaRPr>
                    </a:p>
                    <a:p>
                      <a:pPr indent="0" lvl="2"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For the first hour of overtime, the payment is 1.5 times of an hour salary</a:t>
                      </a:r>
                      <a:endParaRPr b="0" i="0" sz="1400" u="none" cap="none" strike="noStrike">
                        <a:solidFill>
                          <a:schemeClr val="dk1"/>
                        </a:solidFill>
                        <a:latin typeface="Calibri"/>
                        <a:ea typeface="Calibri"/>
                        <a:cs typeface="Calibri"/>
                        <a:sym typeface="Calibri"/>
                      </a:endParaRPr>
                    </a:p>
                    <a:p>
                      <a:pPr indent="0" lvl="2"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For the following hour to maximum of 4 hours, the payment is two (2) times the hourly salary</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Overtime carried out during weekends (Saturday and Sunday) and/or during official holidays not exceeding 8 hours, the payment is two (2) times of hourly salary.  </a:t>
                      </a:r>
                      <a:endParaRPr b="0" i="0" sz="1400" u="none" cap="none" strike="noStrike">
                        <a:solidFill>
                          <a:schemeClr val="dk1"/>
                        </a:solidFill>
                        <a:latin typeface="Calibri"/>
                        <a:ea typeface="Calibri"/>
                        <a:cs typeface="Calibri"/>
                        <a:sym typeface="Calibri"/>
                      </a:endParaRPr>
                    </a:p>
                  </a:txBody>
                  <a:tcPr marT="0" marB="0" marR="68575" marL="68575">
                    <a:solidFill>
                      <a:srgbClr val="D5DBE5"/>
                    </a:solidFill>
                  </a:tcPr>
                </a:tc>
              </a:tr>
              <a:tr h="476675">
                <a:tc gridSpan="2">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REGULATION 14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ENTITLEMENTS FOR FIRST REPORTING OF DUTY, RELOCATION AND TERMINATION</a:t>
                      </a:r>
                      <a:endParaRPr b="0" sz="1500" u="none" cap="none" strike="noStrike">
                        <a:solidFill>
                          <a:schemeClr val="lt1"/>
                        </a:solidFill>
                      </a:endParaRPr>
                    </a:p>
                  </a:txBody>
                  <a:tcPr marT="45725" marB="45725" marR="91450" marL="91450">
                    <a:solidFill>
                      <a:srgbClr val="002060"/>
                    </a:solidFill>
                  </a:tcPr>
                </a:tc>
                <a:tc hMerge="1"/>
              </a:tr>
              <a:tr h="12617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The Executive Director shall be entitled to business class travel for international flights exceeding eight (8) hours from his/her last point of residences. All other Staff including the Deputy Executive Directors, and all dependents including the Executive Director’s dependents, will fly economy class unless provided for through arrangements not funded by the Secretariat.</a:t>
                      </a:r>
                      <a:endParaRPr sz="1400" u="none" cap="none" strike="noStrike"/>
                    </a:p>
                  </a:txBody>
                  <a:tcPr marT="45725" marB="45725" marR="91450" marL="91450">
                    <a:solidFill>
                      <a:srgbClr val="D5DB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Air travel entitlement for Staff is divided into following domestic and international routes: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txBody>
                  <a:tcPr marT="0" marB="0" marR="68575" marL="68575">
                    <a:solidFill>
                      <a:srgbClr val="D5DBE5"/>
                    </a:solidFill>
                  </a:tcPr>
                </a:tc>
              </a:tr>
            </a:tbl>
          </a:graphicData>
        </a:graphic>
      </p:graphicFrame>
      <p:pic>
        <p:nvPicPr>
          <p:cNvPr id="992" name="Google Shape;992;p73"/>
          <p:cNvPicPr preferRelativeResize="0"/>
          <p:nvPr/>
        </p:nvPicPr>
        <p:blipFill rotWithShape="1">
          <a:blip r:embed="rId4">
            <a:alphaModFix/>
          </a:blip>
          <a:srcRect b="0" l="0" r="0" t="0"/>
          <a:stretch/>
        </p:blipFill>
        <p:spPr>
          <a:xfrm>
            <a:off x="5803868" y="5396950"/>
            <a:ext cx="6538943" cy="96674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74"/>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8" name="Google Shape;998;p74"/>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999" name="Google Shape;999;p74"/>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000" name="Google Shape;1000;p74"/>
          <p:cNvSpPr txBox="1"/>
          <p:nvPr/>
        </p:nvSpPr>
        <p:spPr>
          <a:xfrm>
            <a:off x="717236" y="416242"/>
            <a:ext cx="1075252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ALIGNMENT OF SOM-15 APPROVED STAFF REGULATION AND FPPM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TO SOM-16 APPROVED SPPM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1001" name="Google Shape;1001;p74"/>
          <p:cNvGraphicFramePr/>
          <p:nvPr/>
        </p:nvGraphicFramePr>
        <p:xfrm>
          <a:off x="525042" y="1528571"/>
          <a:ext cx="3000000" cy="3000000"/>
        </p:xfrm>
        <a:graphic>
          <a:graphicData uri="http://schemas.openxmlformats.org/drawingml/2006/table">
            <a:tbl>
              <a:tblPr>
                <a:noFill/>
                <a:tableStyleId>{AA88F605-5D1C-422F-9106-F3F3205FD6D9}</a:tableStyleId>
              </a:tblPr>
              <a:tblGrid>
                <a:gridCol w="4772525"/>
                <a:gridCol w="6420675"/>
              </a:tblGrid>
              <a:tr h="566275">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ORIGINAL TEXTS FROM THE APPROVED</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SOM-15 STAFF REGULATION</a:t>
                      </a:r>
                      <a:endParaRPr sz="1800" u="none" cap="none" strike="noStrike"/>
                    </a:p>
                  </a:txBody>
                  <a:tcPr marT="45725" marB="45725" marR="91450" marL="91450">
                    <a:solidFill>
                      <a:srgbClr val="2F549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SUGGESTED AMENDMENTS TO BE ALIGNED</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TO THE SOM-16 APPROVED SPPM</a:t>
                      </a:r>
                      <a:endParaRPr sz="1800" u="none" cap="none" strike="noStrike"/>
                    </a:p>
                  </a:txBody>
                  <a:tcPr marT="45725" marB="45725" marR="91450" marL="91450">
                    <a:solidFill>
                      <a:srgbClr val="2F5496"/>
                    </a:solidFill>
                  </a:tcPr>
                </a:tc>
              </a:tr>
              <a:tr h="485375">
                <a:tc gridSpan="2">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REGULATION 18</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SICK LEAVE AND MATERNITY LEAVE</a:t>
                      </a:r>
                      <a:endParaRPr sz="1400" u="none" cap="none" strike="noStrike">
                        <a:solidFill>
                          <a:schemeClr val="lt1"/>
                        </a:solidFill>
                        <a:latin typeface="Calibri"/>
                        <a:ea typeface="Calibri"/>
                        <a:cs typeface="Calibri"/>
                        <a:sym typeface="Calibri"/>
                      </a:endParaRPr>
                    </a:p>
                  </a:txBody>
                  <a:tcPr marT="45725" marB="45725" marR="91450" marL="91450">
                    <a:solidFill>
                      <a:srgbClr val="002060"/>
                    </a:solidFill>
                  </a:tcPr>
                </a:tc>
                <a:tc hMerge="1"/>
              </a:tr>
              <a:tr h="386950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2. Host Country Staff shall receive salary during sick leave as according the prevailing regulations. Non-Host Country Staff shall receive full salary during paid sick leave as follows the regulation: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 A Staff who has worked less than one year shall be granted paid sick leave up to two (2) months.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b. A Staff who has worked for one year or more shall be granted paid sick leave up to four (4) months on full salary.</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 A Staff who is absent from duty because of sickness for a period of more than three (3) consecutive working days, shall produce a certificate from a duly qualified medical practitioner stating the probable duration of his/her incapacity.</a:t>
                      </a:r>
                      <a:endParaRPr b="0" sz="1500" u="none" cap="none" strike="noStrike"/>
                    </a:p>
                  </a:txBody>
                  <a:tcPr marT="45725" marB="45725" marR="91450" marL="91450">
                    <a:solidFill>
                      <a:srgbClr val="D5DB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Staff who works less than 3 years and who is ill (as proven by physician’s statement) is entitled to 3 months full paid and 3 months half paid.</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Staff who works over 3 years, in continuous service and does not work due to illness for over twelve (12) months consecutively, is entitled for the next six (6) months full paid and the second six (6) months half paid. This is applicable to all staff despite their nationalities.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If the Staff who does not work due to illness for over twelve (12) months consecutively, the Secretariat may terminate the Staff employment at the thirteenth (13</a:t>
                      </a:r>
                      <a:r>
                        <a:rPr b="0" baseline="30000" i="0" lang="en-US" sz="1400" u="none" cap="none" strike="noStrike">
                          <a:solidFill>
                            <a:schemeClr val="dk1"/>
                          </a:solidFill>
                          <a:latin typeface="Calibri"/>
                          <a:ea typeface="Calibri"/>
                          <a:cs typeface="Calibri"/>
                          <a:sym typeface="Calibri"/>
                        </a:rPr>
                        <a:t>th</a:t>
                      </a:r>
                      <a:r>
                        <a:rPr b="0" i="0" lang="en-US" sz="1400" u="none" cap="none" strike="noStrike">
                          <a:solidFill>
                            <a:schemeClr val="dk1"/>
                          </a:solidFill>
                          <a:latin typeface="Calibri"/>
                          <a:ea typeface="Calibri"/>
                          <a:cs typeface="Calibri"/>
                          <a:sym typeface="Calibri"/>
                        </a:rPr>
                        <a:t>) month.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If the foreign staff is in grave health condition (as proven by physician’s statement), the Secretariat shall cover the repatriation of the said staff.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This article has been agreed by CT6 considering that RS is an international organization. Complying the rules and regulation of the host country if such article is absent.</a:t>
                      </a:r>
                      <a:endParaRPr b="0" sz="1500" u="none" cap="none" strike="noStrike"/>
                    </a:p>
                  </a:txBody>
                  <a:tcPr marT="45725" marB="45725" marR="91450" marL="91450">
                    <a:solidFill>
                      <a:srgbClr val="D5DBE5"/>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75"/>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7" name="Google Shape;1007;p75"/>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08" name="Google Shape;1008;p75"/>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009" name="Google Shape;1009;p75"/>
          <p:cNvSpPr txBox="1"/>
          <p:nvPr/>
        </p:nvSpPr>
        <p:spPr>
          <a:xfrm>
            <a:off x="717236" y="416242"/>
            <a:ext cx="1075252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ALIGNMENT OF SOM-15 APPROVED STAFF REGULATION AND FPPM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TO SOM-16 APPROVED SPPM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1010" name="Google Shape;1010;p75"/>
          <p:cNvGraphicFramePr/>
          <p:nvPr/>
        </p:nvGraphicFramePr>
        <p:xfrm>
          <a:off x="525042" y="1683897"/>
          <a:ext cx="3000000" cy="3000000"/>
        </p:xfrm>
        <a:graphic>
          <a:graphicData uri="http://schemas.openxmlformats.org/drawingml/2006/table">
            <a:tbl>
              <a:tblPr>
                <a:noFill/>
                <a:tableStyleId>{AA88F605-5D1C-422F-9106-F3F3205FD6D9}</a:tableStyleId>
              </a:tblPr>
              <a:tblGrid>
                <a:gridCol w="5563975"/>
                <a:gridCol w="5595125"/>
              </a:tblGrid>
              <a:tr h="623175">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ORIGINAL TEXTS FROM THE APPROVED SOM-15 </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FINANCIAL POLICIES AND PROCEDURE MANUAL</a:t>
                      </a:r>
                      <a:endParaRPr sz="1800" u="none" cap="none" strike="noStrike"/>
                    </a:p>
                  </a:txBody>
                  <a:tcPr marT="45725" marB="45725" marR="91450" marL="91450">
                    <a:solidFill>
                      <a:srgbClr val="2F549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SUGGESTED AMENDMENTS TO BE ALIGNED</a:t>
                      </a:r>
                      <a:endParaRPr sz="1400" u="none" cap="none" strike="noStrike"/>
                    </a:p>
                    <a:p>
                      <a:pPr indent="0" lvl="0" marL="0" marR="0" rtl="0" algn="ctr">
                        <a:lnSpc>
                          <a:spcPct val="100000"/>
                        </a:lnSpc>
                        <a:spcBef>
                          <a:spcPts val="0"/>
                        </a:spcBef>
                        <a:spcAft>
                          <a:spcPts val="0"/>
                        </a:spcAft>
                        <a:buClr>
                          <a:schemeClr val="lt1"/>
                        </a:buClr>
                        <a:buSzPts val="1800"/>
                        <a:buFont typeface="Calibri"/>
                        <a:buNone/>
                      </a:pPr>
                      <a:r>
                        <a:rPr b="1" lang="en-US" sz="1800" u="none" cap="none" strike="noStrike">
                          <a:solidFill>
                            <a:schemeClr val="lt1"/>
                          </a:solidFill>
                          <a:latin typeface="Calibri"/>
                          <a:ea typeface="Calibri"/>
                          <a:cs typeface="Calibri"/>
                          <a:sym typeface="Calibri"/>
                        </a:rPr>
                        <a:t>TO THE SOM-16 APPROVED SPPM</a:t>
                      </a:r>
                      <a:endParaRPr sz="1800" u="none" cap="none" strike="noStrike"/>
                    </a:p>
                  </a:txBody>
                  <a:tcPr marT="45725" marB="45725" marR="91450" marL="91450">
                    <a:solidFill>
                      <a:srgbClr val="2F5496"/>
                    </a:solidFill>
                  </a:tcPr>
                </a:tc>
              </a:tr>
              <a:tr h="449025">
                <a:tc gridSpan="2">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APPENDIX 11.1</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PER DIEM ALLOWANCE </a:t>
                      </a:r>
                      <a:endParaRPr sz="1400" u="none" cap="none" strike="noStrike">
                        <a:solidFill>
                          <a:schemeClr val="lt1"/>
                        </a:solidFill>
                        <a:latin typeface="Calibri"/>
                        <a:ea typeface="Calibri"/>
                        <a:cs typeface="Calibri"/>
                        <a:sym typeface="Calibri"/>
                      </a:endParaRPr>
                    </a:p>
                  </a:txBody>
                  <a:tcPr marT="45725" marB="45725" marR="91450" marL="91450">
                    <a:solidFill>
                      <a:srgbClr val="002060"/>
                    </a:solidFill>
                  </a:tcPr>
                </a:tc>
                <a:tc hMerge="1"/>
              </a:tr>
              <a:tr h="3152225">
                <a:tc gridSpan="2">
                  <a:txBody>
                    <a:bodyPr/>
                    <a:lstStyle/>
                    <a:p>
                      <a:pPr indent="0" lvl="0" marL="0" marR="0" rtl="0" algn="l">
                        <a:lnSpc>
                          <a:spcPct val="100000"/>
                        </a:lnSpc>
                        <a:spcBef>
                          <a:spcPts val="0"/>
                        </a:spcBef>
                        <a:spcAft>
                          <a:spcPts val="0"/>
                        </a:spcAft>
                        <a:buClr>
                          <a:srgbClr val="000000"/>
                        </a:buClr>
                        <a:buSzPts val="1500"/>
                        <a:buFont typeface="Arial"/>
                        <a:buNone/>
                      </a:pPr>
                      <a:r>
                        <a:t/>
                      </a:r>
                      <a:endParaRPr b="0" sz="1500" u="none" cap="none" strike="noStrike"/>
                    </a:p>
                  </a:txBody>
                  <a:tcPr marT="45725" marB="45725" marR="91450" marL="91450">
                    <a:solidFill>
                      <a:srgbClr val="D5DBE5"/>
                    </a:solidFill>
                  </a:tcPr>
                </a:tc>
                <a:tc hMerge="1"/>
              </a:tr>
            </a:tbl>
          </a:graphicData>
        </a:graphic>
      </p:graphicFrame>
      <p:pic>
        <p:nvPicPr>
          <p:cNvPr id="1011" name="Google Shape;1011;p75"/>
          <p:cNvPicPr preferRelativeResize="0"/>
          <p:nvPr/>
        </p:nvPicPr>
        <p:blipFill rotWithShape="1">
          <a:blip r:embed="rId4">
            <a:alphaModFix/>
          </a:blip>
          <a:srcRect b="19283" l="13789" r="12339" t="20932"/>
          <a:stretch/>
        </p:blipFill>
        <p:spPr>
          <a:xfrm>
            <a:off x="719393" y="3102303"/>
            <a:ext cx="5376518" cy="2665200"/>
          </a:xfrm>
          <a:prstGeom prst="rect">
            <a:avLst/>
          </a:prstGeom>
          <a:noFill/>
          <a:ln>
            <a:noFill/>
          </a:ln>
        </p:spPr>
      </p:pic>
      <p:pic>
        <p:nvPicPr>
          <p:cNvPr id="1012" name="Google Shape;1012;p75"/>
          <p:cNvPicPr preferRelativeResize="0"/>
          <p:nvPr/>
        </p:nvPicPr>
        <p:blipFill rotWithShape="1">
          <a:blip r:embed="rId5">
            <a:alphaModFix/>
          </a:blip>
          <a:srcRect b="17602" l="5403" r="52659" t="48459"/>
          <a:stretch/>
        </p:blipFill>
        <p:spPr>
          <a:xfrm>
            <a:off x="6251998" y="3102303"/>
            <a:ext cx="5276067" cy="2665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1016" name="Shape 1016"/>
        <p:cNvGrpSpPr/>
        <p:nvPr/>
      </p:nvGrpSpPr>
      <p:grpSpPr>
        <a:xfrm>
          <a:off x="0" y="0"/>
          <a:ext cx="0" cy="0"/>
          <a:chOff x="0" y="0"/>
          <a:chExt cx="0" cy="0"/>
        </a:xfrm>
      </p:grpSpPr>
      <p:sp>
        <p:nvSpPr>
          <p:cNvPr id="1017" name="Google Shape;1017;p76"/>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b="1" lang="en-US">
                <a:solidFill>
                  <a:schemeClr val="lt1"/>
                </a:solidFill>
                <a:latin typeface="Belleza"/>
                <a:ea typeface="Belleza"/>
                <a:cs typeface="Belleza"/>
                <a:sym typeface="Belleza"/>
              </a:rPr>
              <a:t>RS GOVERNANCE: NEW STAFF OF THE REGIONAL SECRETARIAT</a:t>
            </a:r>
            <a:endParaRPr b="1">
              <a:latin typeface="Belleza"/>
              <a:ea typeface="Belleza"/>
              <a:cs typeface="Belleza"/>
              <a:sym typeface="Belleza"/>
            </a:endParaRPr>
          </a:p>
        </p:txBody>
      </p:sp>
      <p:pic>
        <p:nvPicPr>
          <p:cNvPr descr="photo of turtle swimming in the water&#10;" id="1018" name="Google Shape;1018;p76"/>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1019" name="Google Shape;1019;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1020" name="Google Shape;1020;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1021" name="Google Shape;1021;p76"/>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77"/>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7" name="Google Shape;1027;p77"/>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28" name="Google Shape;1028;p77"/>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029" name="Google Shape;1029;p77"/>
          <p:cNvSpPr txBox="1"/>
          <p:nvPr/>
        </p:nvSpPr>
        <p:spPr>
          <a:xfrm>
            <a:off x="717236" y="416242"/>
            <a:ext cx="112151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NEW STAFF OF THE REGIONAL SECRETARIAT</a:t>
            </a:r>
            <a:endParaRPr b="0" i="0" sz="2400" u="none" cap="none" strike="noStrike">
              <a:solidFill>
                <a:srgbClr val="000000"/>
              </a:solidFill>
              <a:latin typeface="Belleza"/>
              <a:ea typeface="Belleza"/>
              <a:cs typeface="Belleza"/>
              <a:sym typeface="Belleza"/>
            </a:endParaRPr>
          </a:p>
        </p:txBody>
      </p:sp>
      <p:pic>
        <p:nvPicPr>
          <p:cNvPr id="1030" name="Google Shape;1030;p77"/>
          <p:cNvPicPr preferRelativeResize="0"/>
          <p:nvPr/>
        </p:nvPicPr>
        <p:blipFill rotWithShape="1">
          <a:blip r:embed="rId4">
            <a:alphaModFix/>
          </a:blip>
          <a:srcRect b="0" l="0" r="0" t="0"/>
          <a:stretch/>
        </p:blipFill>
        <p:spPr>
          <a:xfrm>
            <a:off x="1128361" y="877899"/>
            <a:ext cx="10392900" cy="584600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78"/>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6" name="Google Shape;1036;p78"/>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37" name="Google Shape;1037;p78"/>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038" name="Google Shape;1038;p78"/>
          <p:cNvSpPr txBox="1"/>
          <p:nvPr/>
        </p:nvSpPr>
        <p:spPr>
          <a:xfrm>
            <a:off x="717236" y="416242"/>
            <a:ext cx="112151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NEW STAFF OF THE REGIONAL SECRETARIAT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1039" name="Google Shape;1039;p78"/>
          <p:cNvGraphicFramePr/>
          <p:nvPr/>
        </p:nvGraphicFramePr>
        <p:xfrm>
          <a:off x="401053" y="1138988"/>
          <a:ext cx="3000000" cy="3000000"/>
        </p:xfrm>
        <a:graphic>
          <a:graphicData uri="http://schemas.openxmlformats.org/drawingml/2006/table">
            <a:tbl>
              <a:tblPr bandRow="1" firstRow="1">
                <a:noFill/>
                <a:tableStyleId>{AA88F605-5D1C-422F-9106-F3F3205FD6D9}</a:tableStyleId>
              </a:tblPr>
              <a:tblGrid>
                <a:gridCol w="1364300"/>
                <a:gridCol w="3829000"/>
                <a:gridCol w="4336925"/>
                <a:gridCol w="1836350"/>
              </a:tblGrid>
              <a:tr h="402175">
                <a:tc gridSpan="4">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CONTINUATION OF DEPUTY EXECUTIVE DIRECTOR OF PROGRAM SERVICES (DED-PS) RECRUITMENT IN 2022</a:t>
                      </a:r>
                      <a:endParaRPr sz="1800" u="none" cap="none" strike="noStrike">
                        <a:latin typeface="Calibri"/>
                        <a:ea typeface="Calibri"/>
                        <a:cs typeface="Calibri"/>
                        <a:sym typeface="Calibri"/>
                      </a:endParaRPr>
                    </a:p>
                  </a:txBody>
                  <a:tcPr marT="45725" marB="45725" marR="91450" marL="91450" anchor="ctr"/>
                </a:tc>
                <a:tc hMerge="1"/>
                <a:tc hMerge="1"/>
                <a:tc hMerge="1"/>
              </a:tr>
              <a:tr h="8043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DATE</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SCHEDULED TIMELINE FOR DED-PS SELECTION (AS AGREED BY APPOINTMENT COMMITTEE ON 16 AUGUST 2021)</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ACTUAL ACTIVITIES</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REMARKS</a:t>
                      </a:r>
                      <a:endParaRPr b="1" sz="1400" u="none" cap="none" strike="noStrike">
                        <a:latin typeface="Calibri"/>
                        <a:ea typeface="Calibri"/>
                        <a:cs typeface="Calibri"/>
                        <a:sym typeface="Calibri"/>
                      </a:endParaRPr>
                    </a:p>
                  </a:txBody>
                  <a:tcPr marT="45725" marB="45725" marR="91450" marL="91450" anchor="ctr"/>
                </a:tc>
              </a:tr>
              <a:tr h="584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NOV 2021 – JAN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RS TO ARRANGE WORK PERMIT OF NEW DED-PS AND OTHER RELEVANT WORK DOCUMENTATIONS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5655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9 FEB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INVITATION FOR THE NEW DATE OF THE 2</a:t>
                      </a:r>
                      <a:r>
                        <a:rPr baseline="30000" lang="en-US" sz="1200" u="none" cap="none" strike="noStrike">
                          <a:latin typeface="Calibri"/>
                          <a:ea typeface="Calibri"/>
                          <a:cs typeface="Calibri"/>
                          <a:sym typeface="Calibri"/>
                        </a:rPr>
                        <a:t>ND</a:t>
                      </a:r>
                      <a:r>
                        <a:rPr lang="en-US" sz="1200" u="none" cap="none" strike="noStrike">
                          <a:latin typeface="Calibri"/>
                          <a:ea typeface="Calibri"/>
                          <a:cs typeface="Calibri"/>
                          <a:sym typeface="Calibri"/>
                        </a:rPr>
                        <a:t> MEETING OF THE APPOINTMENT COMMITTEE ON 22 FEBRUARY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513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17 FEB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FOLLOWED UP WITH PG, PH AND TL ON THEIR SUBMISSION OF SHORTLIST CANDIDATES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3979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20 FEB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FOLLOW UP AND LINK TO MEETING</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ONLY MY CONFIRMED</a:t>
                      </a:r>
                      <a:endParaRPr sz="1200" u="none" cap="none" strike="noStrike">
                        <a:latin typeface="Calibri"/>
                        <a:ea typeface="Calibri"/>
                        <a:cs typeface="Calibri"/>
                        <a:sym typeface="Calibri"/>
                      </a:endParaRPr>
                    </a:p>
                  </a:txBody>
                  <a:tcPr marT="0" marB="0" marR="68575" marL="68575" anchor="ctr"/>
                </a:tc>
              </a:tr>
              <a:tr h="6807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21 FEB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INFORMED POSTPONEMENT OF THE MEETING AS NO CONFIRMATION AND NO SHORTLIST OF CANDIDATES FROM PH, PG, TL</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5655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21 FEB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PG INFORMED THEY WILL SOON SEND THE SHORTLIST OF CANDIDATES AS PER NEW DEADLINE</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513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9 MAR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PH SENT ITS SHORTLISTED CANDIDATES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5236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25 MAR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TL SENT ITS SHORTLISTED CANDIDATES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79"/>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5" name="Google Shape;1045;p79"/>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46" name="Google Shape;1046;p79"/>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047" name="Google Shape;1047;p79"/>
          <p:cNvSpPr txBox="1"/>
          <p:nvPr/>
        </p:nvSpPr>
        <p:spPr>
          <a:xfrm>
            <a:off x="717236" y="416242"/>
            <a:ext cx="112151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NEW STAFF OF THE REGIONAL SECRETARIAT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1048" name="Google Shape;1048;p79"/>
          <p:cNvGraphicFramePr/>
          <p:nvPr/>
        </p:nvGraphicFramePr>
        <p:xfrm>
          <a:off x="417095" y="1010653"/>
          <a:ext cx="3000000" cy="3000000"/>
        </p:xfrm>
        <a:graphic>
          <a:graphicData uri="http://schemas.openxmlformats.org/drawingml/2006/table">
            <a:tbl>
              <a:tblPr bandRow="1" firstRow="1">
                <a:noFill/>
                <a:tableStyleId>{AA88F605-5D1C-422F-9106-F3F3205FD6D9}</a:tableStyleId>
              </a:tblPr>
              <a:tblGrid>
                <a:gridCol w="1362375"/>
                <a:gridCol w="3823600"/>
                <a:gridCol w="4330800"/>
                <a:gridCol w="1833775"/>
              </a:tblGrid>
              <a:tr h="385500">
                <a:tc gridSpan="4">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CONTINUATION OF DEPUTY EXECUTIVE DIRECTOR OF PROGRAM SERVICES (DED-PS) RECRUITMENT IN 2022</a:t>
                      </a:r>
                      <a:endParaRPr sz="1800" u="none" cap="none" strike="noStrike">
                        <a:latin typeface="Calibri"/>
                        <a:ea typeface="Calibri"/>
                        <a:cs typeface="Calibri"/>
                        <a:sym typeface="Calibri"/>
                      </a:endParaRPr>
                    </a:p>
                  </a:txBody>
                  <a:tcPr marT="45725" marB="45725" marR="91450" marL="91450" anchor="ctr"/>
                </a:tc>
                <a:tc hMerge="1"/>
                <a:tc hMerge="1"/>
                <a:tc hMerge="1"/>
              </a:tr>
              <a:tr h="7710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DATE</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SCHEDULED TIMELINE FOR DED-PS SELECTION (AS AGREED BY APPOINTMENT COMMITTEE ON 16 AUGUST 2021)</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ACTUAL ACTIVITIES</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REMARKS</a:t>
                      </a:r>
                      <a:endParaRPr b="1" sz="1400" u="none" cap="none" strike="noStrike">
                        <a:latin typeface="Calibri"/>
                        <a:ea typeface="Calibri"/>
                        <a:cs typeface="Calibri"/>
                        <a:sym typeface="Calibri"/>
                      </a:endParaRPr>
                    </a:p>
                  </a:txBody>
                  <a:tcPr marT="45725" marB="45725" marR="91450" marL="91450" anchor="ctr"/>
                </a:tc>
              </a:tr>
              <a:tr h="493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25 MAY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INVITATION FOR THE 2</a:t>
                      </a:r>
                      <a:r>
                        <a:rPr baseline="30000" lang="en-US" sz="1200" u="none" cap="none" strike="noStrike">
                          <a:latin typeface="Calibri"/>
                          <a:ea typeface="Calibri"/>
                          <a:cs typeface="Calibri"/>
                          <a:sym typeface="Calibri"/>
                        </a:rPr>
                        <a:t>ND</a:t>
                      </a:r>
                      <a:r>
                        <a:rPr lang="en-US" sz="1200" u="none" cap="none" strike="noStrike">
                          <a:latin typeface="Calibri"/>
                          <a:ea typeface="Calibri"/>
                          <a:cs typeface="Calibri"/>
                          <a:sym typeface="Calibri"/>
                        </a:rPr>
                        <a:t> MEETING OF THE APPOINTMENT COMMITTEE ON 2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4660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26 MAY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MY INFORMED THAT ITS REPRESENTATIVE WON’T BE AVAILABLE ON 2 JUNE AND ASKED FOR NEW DATES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485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31 MAY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MY INFORMED THAT ITS REPRESENTATIVES WILL BE AVAILABLE ON 14 OR 17 JUNE</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1150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342900" lvl="0" marL="342900" marR="0" rtl="0" algn="l">
                        <a:lnSpc>
                          <a:spcPct val="107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PH INFORMED (THROUGH WA) THAT ITS REPRESENTATIVE HAS A CONFLICTING SCHEDULE TO ATTEND THE 2</a:t>
                      </a:r>
                      <a:r>
                        <a:rPr baseline="30000" lang="en-US" sz="1200" u="none" cap="none" strike="noStrike">
                          <a:latin typeface="Calibri"/>
                          <a:ea typeface="Calibri"/>
                          <a:cs typeface="Calibri"/>
                          <a:sym typeface="Calibri"/>
                        </a:rPr>
                        <a:t>ND</a:t>
                      </a:r>
                      <a:r>
                        <a:rPr lang="en-US" sz="1200" u="none" cap="none" strike="noStrike">
                          <a:latin typeface="Calibri"/>
                          <a:ea typeface="Calibri"/>
                          <a:cs typeface="Calibri"/>
                          <a:sym typeface="Calibri"/>
                        </a:rPr>
                        <a:t> MEETING ON 2 JUNE</a:t>
                      </a:r>
                      <a:endParaRPr sz="12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200"/>
                        <a:buFont typeface="Arial"/>
                        <a:buChar char="-"/>
                      </a:pPr>
                      <a:r>
                        <a:rPr lang="en-US" sz="1200" u="none" cap="none" strike="noStrike">
                          <a:latin typeface="Calibri"/>
                          <a:ea typeface="Calibri"/>
                          <a:cs typeface="Calibri"/>
                          <a:sym typeface="Calibri"/>
                        </a:rPr>
                        <a:t>RS SENT AN ANNOUNCEMENT TO POSTPONE THE MEETING SINCE 3 COUNTRIES (MY,PG,PH) HAD OTHER COMMITMENT</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535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A LETTER TO AC ASKING PREFERRED DATE AMONG NEWLY PROPOSED DATES, BETWEEN 17, 20, OR 21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6246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8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PH OPTED TO HAVE THE MEETING EITHER ON 17 OR 21 JUNE 2022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6246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10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MY REPLIED SAYING ITS REPRESENTATIVES WILL ONLY BE AVAILABLE ON 21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80"/>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4" name="Google Shape;1054;p80"/>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55" name="Google Shape;1055;p80"/>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056" name="Google Shape;1056;p80"/>
          <p:cNvSpPr txBox="1"/>
          <p:nvPr/>
        </p:nvSpPr>
        <p:spPr>
          <a:xfrm>
            <a:off x="717236" y="416242"/>
            <a:ext cx="112151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Belleza"/>
                <a:ea typeface="Belleza"/>
                <a:cs typeface="Belleza"/>
                <a:sym typeface="Belleza"/>
              </a:rPr>
              <a:t>NEW STAFF OF THE REGIONAL SECRETARIAT </a:t>
            </a:r>
            <a:r>
              <a:rPr b="0" i="0" lang="en-US" sz="2400" u="none" cap="none" strike="noStrike">
                <a:solidFill>
                  <a:srgbClr val="000000"/>
                </a:solidFill>
                <a:latin typeface="Belleza"/>
                <a:ea typeface="Belleza"/>
                <a:cs typeface="Belleza"/>
                <a:sym typeface="Belleza"/>
              </a:rPr>
              <a:t>(CONTINUATION)</a:t>
            </a:r>
            <a:endParaRPr b="0" i="0" sz="2400" u="none" cap="none" strike="noStrike">
              <a:solidFill>
                <a:srgbClr val="000000"/>
              </a:solidFill>
              <a:latin typeface="Belleza"/>
              <a:ea typeface="Belleza"/>
              <a:cs typeface="Belleza"/>
              <a:sym typeface="Belleza"/>
            </a:endParaRPr>
          </a:p>
        </p:txBody>
      </p:sp>
      <p:graphicFrame>
        <p:nvGraphicFramePr>
          <p:cNvPr id="1057" name="Google Shape;1057;p80"/>
          <p:cNvGraphicFramePr/>
          <p:nvPr/>
        </p:nvGraphicFramePr>
        <p:xfrm>
          <a:off x="385011" y="1090863"/>
          <a:ext cx="3000000" cy="3000000"/>
        </p:xfrm>
        <a:graphic>
          <a:graphicData uri="http://schemas.openxmlformats.org/drawingml/2006/table">
            <a:tbl>
              <a:tblPr bandRow="1" firstRow="1">
                <a:noFill/>
                <a:tableStyleId>{AA88F605-5D1C-422F-9106-F3F3205FD6D9}</a:tableStyleId>
              </a:tblPr>
              <a:tblGrid>
                <a:gridCol w="1366225"/>
                <a:gridCol w="3834400"/>
                <a:gridCol w="4343050"/>
                <a:gridCol w="1838950"/>
              </a:tblGrid>
              <a:tr h="381275">
                <a:tc gridSpan="4">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CONTINUATION OF DEPUTY EXECUTIVE DIRECTOR OF PROGRAM SERVICES (DED-PS) RECRUITMENT IN 2022</a:t>
                      </a:r>
                      <a:endParaRPr sz="1800" u="none" cap="none" strike="noStrike">
                        <a:latin typeface="Calibri"/>
                        <a:ea typeface="Calibri"/>
                        <a:cs typeface="Calibri"/>
                        <a:sym typeface="Calibri"/>
                      </a:endParaRPr>
                    </a:p>
                  </a:txBody>
                  <a:tcPr marT="45725" marB="45725" marR="91450" marL="91450" anchor="ctr"/>
                </a:tc>
                <a:tc hMerge="1"/>
                <a:tc hMerge="1"/>
                <a:tc hMerge="1"/>
              </a:tr>
              <a:tr h="7625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DATE</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SCHEDULED TIMELINE FOR DED-PS SELECTION (AS AGREED BY APPOINTMENT COMMITTEE ON 16 AUGUST 2021)</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ACTUAL ACTIVITIES</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REMARKS</a:t>
                      </a:r>
                      <a:endParaRPr b="1" sz="1400" u="none" cap="none" strike="noStrike">
                        <a:latin typeface="Calibri"/>
                        <a:ea typeface="Calibri"/>
                        <a:cs typeface="Calibri"/>
                        <a:sym typeface="Calibri"/>
                      </a:endParaRPr>
                    </a:p>
                  </a:txBody>
                  <a:tcPr marT="45725" marB="45725" marR="91450" marL="91450" anchor="ctr"/>
                </a:tc>
              </a:tr>
              <a:tr h="340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13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SB REPLIED STATING IT GOES ALONG WITH ANY DATES CHOSEN</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r>
              <a:tr h="6856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13 JUN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INVITATION FOR THE 2</a:t>
                      </a:r>
                      <a:r>
                        <a:rPr baseline="30000" lang="en-US" sz="1200" u="none" cap="none" strike="noStrike">
                          <a:latin typeface="Calibri"/>
                          <a:ea typeface="Calibri"/>
                          <a:cs typeface="Calibri"/>
                          <a:sym typeface="Calibri"/>
                        </a:rPr>
                        <a:t>ND</a:t>
                      </a:r>
                      <a:r>
                        <a:rPr lang="en-US" sz="1200" u="none" cap="none" strike="noStrike">
                          <a:latin typeface="Calibri"/>
                          <a:ea typeface="Calibri"/>
                          <a:cs typeface="Calibri"/>
                          <a:sym typeface="Calibri"/>
                        </a:rPr>
                        <a:t> MEETING OF THE APPOINTMENT COMMITTEE ON 22 FEBRUARY 2022 WITH A NEW DATE, 17 JUNE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571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17 JUN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THE 2</a:t>
                      </a:r>
                      <a:r>
                        <a:rPr baseline="30000" lang="en-US" sz="1200" u="none" cap="none" strike="noStrike">
                          <a:latin typeface="Calibri"/>
                          <a:ea typeface="Calibri"/>
                          <a:cs typeface="Calibri"/>
                          <a:sym typeface="Calibri"/>
                        </a:rPr>
                        <a:t>ND</a:t>
                      </a:r>
                      <a:r>
                        <a:rPr lang="en-US" sz="1200" u="none" cap="none" strike="noStrike">
                          <a:latin typeface="Calibri"/>
                          <a:ea typeface="Calibri"/>
                          <a:cs typeface="Calibri"/>
                          <a:sym typeface="Calibri"/>
                        </a:rPr>
                        <a:t> MEETING OF THE APPOINTMENT COMMITTEE</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FIVE (5) CANDIDATES TO BE INTERVIEWED DECIDED</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5583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7 JUL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AN INVITATION FOR INTERVIEW ON 21/22 JULY 2022 TO THE SELECTED FIVE (5) CANDIDATES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7640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19-20 JUL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TWO (2) DAY INTERVIEW OF 5 CANDIDATES OF DED-PS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AC RANKED AND MADE RECOMMENDATION OF THE CHOSEN CANDIDATES</a:t>
                      </a:r>
                      <a:endParaRPr sz="1200" u="none" cap="none" strike="noStrike">
                        <a:latin typeface="Calibri"/>
                        <a:ea typeface="Calibri"/>
                        <a:cs typeface="Calibri"/>
                        <a:sym typeface="Calibri"/>
                      </a:endParaRPr>
                    </a:p>
                  </a:txBody>
                  <a:tcPr marT="0" marB="0" marR="68575" marL="68575" anchor="ctr"/>
                </a:tc>
              </a:tr>
              <a:tr h="929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21 JUL 2022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RS SENT TO CSO CHAIR THE RECOMMENDATION OF CANDIDATE BY AC, AWAITING DECISION FROM THE COMMITTEE OF SENIOR OFFICIALS TO DETERMINE IF AN OFFER SHOULD BE MADE </a:t>
                      </a:r>
                      <a:r>
                        <a:rPr i="1" lang="en-US" sz="1200" u="none" cap="none" strike="noStrike">
                          <a:latin typeface="Calibri"/>
                          <a:ea typeface="Calibri"/>
                          <a:cs typeface="Calibri"/>
                          <a:sym typeface="Calibri"/>
                        </a:rPr>
                        <a:t>(STAFF REGULATION, REGULATION 7.8)</a:t>
                      </a:r>
                      <a:endParaRPr i="1" sz="12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3"/>
          <p:cNvSpPr txBox="1"/>
          <p:nvPr>
            <p:ph type="title"/>
          </p:nvPr>
        </p:nvSpPr>
        <p:spPr>
          <a:xfrm>
            <a:off x="556711" y="101540"/>
            <a:ext cx="10972800" cy="33820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38887"/>
              <a:buFont typeface="Calibri"/>
              <a:buNone/>
            </a:pPr>
            <a:r>
              <a:rPr lang="en-US" sz="2400">
                <a:latin typeface="Belleza"/>
                <a:ea typeface="Belleza"/>
                <a:cs typeface="Belleza"/>
                <a:sym typeface="Belleza"/>
              </a:rPr>
              <a:t>Article 10 : Privileges and Immunities of Executive Director and Deputy Executive Director</a:t>
            </a:r>
            <a:endParaRPr sz="2400">
              <a:latin typeface="Belleza"/>
              <a:ea typeface="Belleza"/>
              <a:cs typeface="Belleza"/>
              <a:sym typeface="Belleza"/>
            </a:endParaRPr>
          </a:p>
        </p:txBody>
      </p:sp>
      <p:sp>
        <p:nvSpPr>
          <p:cNvPr id="548" name="Google Shape;548;p33"/>
          <p:cNvSpPr txBox="1"/>
          <p:nvPr>
            <p:ph idx="12" type="sldNum"/>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dk1"/>
                </a:solidFill>
              </a:rPr>
              <a:t>‹#›</a:t>
            </a:fld>
            <a:endParaRPr>
              <a:solidFill>
                <a:schemeClr val="dk1"/>
              </a:solidFill>
            </a:endParaRPr>
          </a:p>
        </p:txBody>
      </p:sp>
      <p:grpSp>
        <p:nvGrpSpPr>
          <p:cNvPr id="549" name="Google Shape;549;p33"/>
          <p:cNvGrpSpPr/>
          <p:nvPr/>
        </p:nvGrpSpPr>
        <p:grpSpPr>
          <a:xfrm>
            <a:off x="7993448" y="3278144"/>
            <a:ext cx="4211600" cy="3581399"/>
            <a:chOff x="7980400" y="3276601"/>
            <a:chExt cx="4211600" cy="3581399"/>
          </a:xfrm>
        </p:grpSpPr>
        <p:grpSp>
          <p:nvGrpSpPr>
            <p:cNvPr id="550" name="Google Shape;550;p33"/>
            <p:cNvGrpSpPr/>
            <p:nvPr/>
          </p:nvGrpSpPr>
          <p:grpSpPr>
            <a:xfrm>
              <a:off x="8662740" y="3276601"/>
              <a:ext cx="3529260" cy="3581397"/>
              <a:chOff x="4114800" y="1423987"/>
              <a:chExt cx="3961542" cy="4007547"/>
            </a:xfrm>
          </p:grpSpPr>
          <p:sp>
            <p:nvSpPr>
              <p:cNvPr id="551" name="Google Shape;551;p33"/>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2" name="Google Shape;552;p33"/>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3" name="Google Shape;553;p33"/>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4" name="Google Shape;554;p33"/>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5" name="Google Shape;555;p33"/>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6" name="Google Shape;556;p33"/>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7" name="Google Shape;557;p33"/>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8" name="Google Shape;558;p33"/>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59" name="Google Shape;559;p33"/>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0" name="Google Shape;560;p33"/>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561" name="Google Shape;561;p33"/>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graphicFrame>
        <p:nvGraphicFramePr>
          <p:cNvPr id="562" name="Google Shape;562;p33"/>
          <p:cNvGraphicFramePr/>
          <p:nvPr/>
        </p:nvGraphicFramePr>
        <p:xfrm>
          <a:off x="340895" y="439747"/>
          <a:ext cx="3000000" cy="3000000"/>
        </p:xfrm>
        <a:graphic>
          <a:graphicData uri="http://schemas.openxmlformats.org/drawingml/2006/table">
            <a:tbl>
              <a:tblPr bandRow="1" firstCol="1" firstRow="1">
                <a:noFill/>
                <a:tableStyleId>{AA88F605-5D1C-422F-9106-F3F3205FD6D9}</a:tableStyleId>
              </a:tblPr>
              <a:tblGrid>
                <a:gridCol w="11242425"/>
              </a:tblGrid>
              <a:tr h="360425">
                <a:tc>
                  <a:txBody>
                    <a:bodyPr/>
                    <a:lstStyle/>
                    <a:p>
                      <a:pPr indent="0" lvl="0" marL="0" marR="895350" rtl="0" algn="ctr">
                        <a:lnSpc>
                          <a:spcPct val="100000"/>
                        </a:lnSpc>
                        <a:spcBef>
                          <a:spcPts val="0"/>
                        </a:spcBef>
                        <a:spcAft>
                          <a:spcPts val="0"/>
                        </a:spcAft>
                        <a:buNone/>
                      </a:pPr>
                      <a:r>
                        <a:rPr lang="en-US" sz="1600" u="none" cap="none" strike="noStrike">
                          <a:highlight>
                            <a:srgbClr val="FFFF00"/>
                          </a:highlight>
                          <a:latin typeface="Belleza"/>
                          <a:ea typeface="Belleza"/>
                          <a:cs typeface="Belleza"/>
                          <a:sym typeface="Belleza"/>
                        </a:rPr>
                        <a:t>Article 10</a:t>
                      </a:r>
                      <a:endParaRPr sz="1600" u="none" cap="none" strike="noStrike">
                        <a:latin typeface="Belleza"/>
                        <a:ea typeface="Belleza"/>
                        <a:cs typeface="Belleza"/>
                        <a:sym typeface="Belleza"/>
                      </a:endParaRPr>
                    </a:p>
                  </a:txBody>
                  <a:tcPr marT="0" marB="0" marR="49075" marL="49075" anchor="ctr"/>
                </a:tc>
              </a:tr>
              <a:tr h="242500">
                <a:tc>
                  <a:txBody>
                    <a:bodyPr/>
                    <a:lstStyle/>
                    <a:p>
                      <a:pPr indent="0" lvl="0" marL="0" marR="0" rtl="0" algn="ctr">
                        <a:lnSpc>
                          <a:spcPct val="100000"/>
                        </a:lnSpc>
                        <a:spcBef>
                          <a:spcPts val="0"/>
                        </a:spcBef>
                        <a:spcAft>
                          <a:spcPts val="0"/>
                        </a:spcAft>
                        <a:buNone/>
                      </a:pPr>
                      <a:r>
                        <a:rPr lang="en-US" sz="1600" u="none" cap="none" strike="noStrike">
                          <a:highlight>
                            <a:srgbClr val="FFFF00"/>
                          </a:highlight>
                          <a:latin typeface="Belleza"/>
                          <a:ea typeface="Belleza"/>
                          <a:cs typeface="Belleza"/>
                          <a:sym typeface="Belleza"/>
                        </a:rPr>
                        <a:t>Privileges and Immunities of </a:t>
                      </a:r>
                      <a:r>
                        <a:rPr lang="en-US" sz="1600" u="none" cap="none" strike="sngStrike">
                          <a:highlight>
                            <a:srgbClr val="FFFF00"/>
                          </a:highlight>
                          <a:latin typeface="Belleza"/>
                          <a:ea typeface="Belleza"/>
                          <a:cs typeface="Belleza"/>
                          <a:sym typeface="Belleza"/>
                        </a:rPr>
                        <a:t>Staff</a:t>
                      </a:r>
                      <a:r>
                        <a:rPr lang="en-US" sz="1600" u="none" cap="none" strike="noStrike">
                          <a:highlight>
                            <a:srgbClr val="FFFF00"/>
                          </a:highlight>
                          <a:latin typeface="Belleza"/>
                          <a:ea typeface="Belleza"/>
                          <a:cs typeface="Belleza"/>
                          <a:sym typeface="Belleza"/>
                        </a:rPr>
                        <a:t> Executive Director and Deputy Executive Director</a:t>
                      </a:r>
                      <a:endParaRPr sz="1600" u="none" cap="none" strike="noStrike">
                        <a:latin typeface="Belleza"/>
                        <a:ea typeface="Belleza"/>
                        <a:cs typeface="Belleza"/>
                        <a:sym typeface="Belleza"/>
                      </a:endParaRPr>
                    </a:p>
                  </a:txBody>
                  <a:tcPr marT="0" marB="0" marR="49075" marL="49075" anchor="ctr"/>
                </a:tc>
              </a:tr>
              <a:tr h="242500">
                <a:tc>
                  <a:txBody>
                    <a:bodyPr/>
                    <a:lstStyle/>
                    <a:p>
                      <a:pPr indent="0" lvl="0" marL="0" marR="0" rtl="0" algn="ctr">
                        <a:lnSpc>
                          <a:spcPct val="100000"/>
                        </a:lnSpc>
                        <a:spcBef>
                          <a:spcPts val="0"/>
                        </a:spcBef>
                        <a:spcAft>
                          <a:spcPts val="0"/>
                        </a:spcAft>
                        <a:buNone/>
                      </a:pPr>
                      <a:r>
                        <a:rPr lang="en-US" sz="1600" u="none" cap="none" strike="noStrike">
                          <a:highlight>
                            <a:srgbClr val="FFFF00"/>
                          </a:highlight>
                          <a:latin typeface="Belleza"/>
                          <a:ea typeface="Belleza"/>
                          <a:cs typeface="Belleza"/>
                          <a:sym typeface="Belleza"/>
                        </a:rPr>
                        <a:t> </a:t>
                      </a:r>
                      <a:endParaRPr sz="1600" u="none" cap="none" strike="noStrike">
                        <a:latin typeface="Belleza"/>
                        <a:ea typeface="Belleza"/>
                        <a:cs typeface="Belleza"/>
                        <a:sym typeface="Belleza"/>
                      </a:endParaRPr>
                    </a:p>
                  </a:txBody>
                  <a:tcPr marT="0" marB="0" marR="49075" marL="49075" anchor="ctr"/>
                </a:tc>
              </a:tr>
              <a:tr h="866725">
                <a:tc>
                  <a:txBody>
                    <a:bodyPr/>
                    <a:lstStyle/>
                    <a:p>
                      <a:pPr indent="0" lvl="0" marL="0" marR="0" rtl="0" algn="just">
                        <a:lnSpc>
                          <a:spcPct val="100000"/>
                        </a:lnSpc>
                        <a:spcBef>
                          <a:spcPts val="0"/>
                        </a:spcBef>
                        <a:spcAft>
                          <a:spcPts val="0"/>
                        </a:spcAft>
                        <a:buNone/>
                      </a:pPr>
                      <a:r>
                        <a:rPr lang="en-US" sz="1600" u="none" cap="none" strike="noStrike">
                          <a:highlight>
                            <a:srgbClr val="FFFF00"/>
                          </a:highlight>
                          <a:latin typeface="Belleza"/>
                          <a:ea typeface="Belleza"/>
                          <a:cs typeface="Belleza"/>
                          <a:sym typeface="Belleza"/>
                        </a:rPr>
                        <a:t> - The </a:t>
                      </a:r>
                      <a:r>
                        <a:rPr lang="en-US" sz="1600" u="none" cap="none" strike="sngStrike">
                          <a:highlight>
                            <a:srgbClr val="FFFF00"/>
                          </a:highlight>
                          <a:latin typeface="Belleza"/>
                          <a:ea typeface="Belleza"/>
                          <a:cs typeface="Belleza"/>
                          <a:sym typeface="Belleza"/>
                        </a:rPr>
                        <a:t>Staff</a:t>
                      </a:r>
                      <a:r>
                        <a:rPr lang="en-US" sz="1600" u="none" cap="none" strike="noStrike">
                          <a:highlight>
                            <a:srgbClr val="FFFF00"/>
                          </a:highlight>
                          <a:latin typeface="Belleza"/>
                          <a:ea typeface="Belleza"/>
                          <a:cs typeface="Belleza"/>
                          <a:sym typeface="Belleza"/>
                        </a:rPr>
                        <a:t> Executive Director and Deputy Executive Directors who do not have the nationality of the Host Country, shall, while in the performance of and for the independent exercise of their respective duties, functions and responsibilities, be granted privileges and immunities </a:t>
                      </a:r>
                      <a:r>
                        <a:rPr lang="en-US" sz="1600" u="none" cap="none" strike="sngStrike">
                          <a:highlight>
                            <a:srgbClr val="FFFF00"/>
                          </a:highlight>
                          <a:latin typeface="Belleza"/>
                          <a:ea typeface="Belleza"/>
                          <a:cs typeface="Belleza"/>
                          <a:sym typeface="Belleza"/>
                        </a:rPr>
                        <a:t>as stipulated in the Vienna Convention on Diplomatic Relations 1961</a:t>
                      </a:r>
                      <a:r>
                        <a:rPr lang="en-US" sz="1600" u="none" cap="none" strike="noStrike">
                          <a:highlight>
                            <a:srgbClr val="FFFF00"/>
                          </a:highlight>
                          <a:latin typeface="Belleza"/>
                          <a:ea typeface="Belleza"/>
                          <a:cs typeface="Belleza"/>
                          <a:sym typeface="Belleza"/>
                        </a:rPr>
                        <a:t> and:</a:t>
                      </a:r>
                      <a:endParaRPr sz="1600" u="none" cap="none" strike="noStrike">
                        <a:latin typeface="Belleza"/>
                        <a:ea typeface="Belleza"/>
                        <a:cs typeface="Belleza"/>
                        <a:sym typeface="Belleza"/>
                      </a:endParaRPr>
                    </a:p>
                  </a:txBody>
                  <a:tcPr marT="0" marB="0" marR="49075" marL="49075" anchor="ctr"/>
                </a:tc>
              </a:tr>
              <a:tr h="552925">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a.       be immune from legal processes in respect of all acts including words spoken or written performed by him or her while performing in his or her official capacity;</a:t>
                      </a:r>
                      <a:endParaRPr sz="1600" u="none" cap="none" strike="noStrike">
                        <a:latin typeface="Belleza"/>
                        <a:ea typeface="Belleza"/>
                        <a:cs typeface="Belleza"/>
                        <a:sym typeface="Belleza"/>
                      </a:endParaRPr>
                    </a:p>
                  </a:txBody>
                  <a:tcPr marT="0" marB="0" marR="49075" marL="49075" anchor="ctr"/>
                </a:tc>
              </a:tr>
              <a:tr h="368175">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b.       be exempt from taxation on the salary and emoluments paid to him or her by CTI-CFF through the Secretariat;</a:t>
                      </a:r>
                      <a:endParaRPr sz="1600" u="none" cap="none" strike="noStrike">
                        <a:latin typeface="Belleza"/>
                        <a:ea typeface="Belleza"/>
                        <a:cs typeface="Belleza"/>
                        <a:sym typeface="Belleza"/>
                      </a:endParaRPr>
                    </a:p>
                  </a:txBody>
                  <a:tcPr marT="0" marB="0" marR="49075" marL="49075" anchor="ctr"/>
                </a:tc>
              </a:tr>
              <a:tr h="485025">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c.        </a:t>
                      </a:r>
                      <a:r>
                        <a:rPr lang="en-US" sz="1600" u="none" cap="none" strike="sngStrike">
                          <a:highlight>
                            <a:srgbClr val="FFFF00"/>
                          </a:highlight>
                          <a:latin typeface="Belleza"/>
                          <a:ea typeface="Belleza"/>
                          <a:cs typeface="Belleza"/>
                          <a:sym typeface="Belleza"/>
                        </a:rPr>
                        <a:t>Staff’s</a:t>
                      </a:r>
                      <a:r>
                        <a:rPr lang="en-US" sz="1600" u="none" cap="none" strike="noStrike">
                          <a:highlight>
                            <a:srgbClr val="FFFF00"/>
                          </a:highlight>
                          <a:latin typeface="Belleza"/>
                          <a:ea typeface="Belleza"/>
                          <a:cs typeface="Belleza"/>
                          <a:sym typeface="Belleza"/>
                        </a:rPr>
                        <a:t> Executive Director and Deputy Executive Directors’</a:t>
                      </a:r>
                      <a:r>
                        <a:rPr lang="en-US" sz="1600" u="none" cap="none" strike="noStrike">
                          <a:latin typeface="Belleza"/>
                          <a:ea typeface="Belleza"/>
                          <a:cs typeface="Belleza"/>
                          <a:sym typeface="Belleza"/>
                        </a:rPr>
                        <a:t> Immediate Family be immune from immigration restrictions and alien registration;</a:t>
                      </a:r>
                      <a:endParaRPr sz="1600" u="none" cap="none" strike="noStrike">
                        <a:latin typeface="Belleza"/>
                        <a:ea typeface="Belleza"/>
                        <a:cs typeface="Belleza"/>
                        <a:sym typeface="Belleza"/>
                      </a:endParaRPr>
                    </a:p>
                  </a:txBody>
                  <a:tcPr marT="0" marB="0" marR="49075" marL="49075" anchor="ctr"/>
                </a:tc>
              </a:tr>
              <a:tr h="485025">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d.       be accorded the same privileges in respect of exchange facilities as are accorded to the official of comparable rank of diplomatic missions;</a:t>
                      </a:r>
                      <a:endParaRPr sz="1600" u="none" cap="none" strike="noStrike">
                        <a:latin typeface="Belleza"/>
                        <a:ea typeface="Belleza"/>
                        <a:cs typeface="Belleza"/>
                        <a:sym typeface="Belleza"/>
                      </a:endParaRPr>
                    </a:p>
                  </a:txBody>
                  <a:tcPr marT="0" marB="0" marR="49075" marL="49075" anchor="ctr"/>
                </a:tc>
              </a:tr>
              <a:tr h="368175">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e.       the spouse and immediate families be given same repatriation facilities in times of crisis and as diplomatic envoys;</a:t>
                      </a:r>
                      <a:endParaRPr sz="1600" u="none" cap="none" strike="noStrike">
                        <a:latin typeface="Belleza"/>
                        <a:ea typeface="Belleza"/>
                        <a:cs typeface="Belleza"/>
                        <a:sym typeface="Belleza"/>
                      </a:endParaRPr>
                    </a:p>
                  </a:txBody>
                  <a:tcPr marT="0" marB="0" marR="49075" marL="49075" anchor="ctr"/>
                </a:tc>
              </a:tr>
              <a:tr h="242500">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f.         be immune from personal arrest or detention;</a:t>
                      </a:r>
                      <a:endParaRPr sz="1600" u="none" cap="none" strike="noStrike">
                        <a:latin typeface="Belleza"/>
                        <a:ea typeface="Belleza"/>
                        <a:cs typeface="Belleza"/>
                        <a:sym typeface="Belleza"/>
                      </a:endParaRPr>
                    </a:p>
                  </a:txBody>
                  <a:tcPr marT="0" marB="0" marR="49075" marL="49075" anchor="ctr"/>
                </a:tc>
              </a:tr>
              <a:tr h="242500">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g.       be immune from seizure of personal and official articles and baggage; </a:t>
                      </a:r>
                      <a:endParaRPr sz="1600" u="none" cap="none" strike="noStrike">
                        <a:latin typeface="Belleza"/>
                        <a:ea typeface="Belleza"/>
                        <a:cs typeface="Belleza"/>
                        <a:sym typeface="Belleza"/>
                      </a:endParaRPr>
                    </a:p>
                  </a:txBody>
                  <a:tcPr marT="0" marB="0" marR="49075" marL="49075" anchor="ctr"/>
                </a:tc>
              </a:tr>
              <a:tr h="1105850">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h.       have the freedom to maintain, within the territory of the Host Country, or elsewhere, foreign securities, and other movable and immovable property, and while employed by the Secretariat, and at the time of termination of such employment, the right to take out of the Host Country, funds in any foreign currency without restriction or limitation, provided that the said officials can show good cause for their lawful possession of such funds;</a:t>
                      </a:r>
                      <a:endParaRPr sz="1600" u="none" cap="none" strike="noStrike">
                        <a:latin typeface="Belleza"/>
                        <a:ea typeface="Belleza"/>
                        <a:cs typeface="Belleza"/>
                        <a:sym typeface="Belleza"/>
                      </a:endParaRPr>
                    </a:p>
                  </a:txBody>
                  <a:tcPr marT="0" marB="0" marR="49075" marL="49075" anchor="ctr"/>
                </a:tc>
              </a:tr>
              <a:tr h="1105850">
                <a:tc>
                  <a:txBody>
                    <a:bodyPr/>
                    <a:lstStyle/>
                    <a:p>
                      <a:pPr indent="0" lvl="0" marL="0" marR="0" rtl="0" algn="just">
                        <a:lnSpc>
                          <a:spcPct val="100000"/>
                        </a:lnSpc>
                        <a:spcBef>
                          <a:spcPts val="0"/>
                        </a:spcBef>
                        <a:spcAft>
                          <a:spcPts val="0"/>
                        </a:spcAft>
                        <a:buNone/>
                      </a:pPr>
                      <a:r>
                        <a:rPr lang="en-US" sz="1600" u="none" cap="none" strike="noStrike">
                          <a:latin typeface="Belleza"/>
                          <a:ea typeface="Belleza"/>
                          <a:cs typeface="Belleza"/>
                          <a:sym typeface="Belleza"/>
                        </a:rPr>
                        <a:t>i.         have the rights to import free of duty and other levies, prohibition and restriction on imports, furniture and personal effects, including one motor vehicle, within six months after first taking up post in the Host Country. The regulations shall apply in the case of importation transfer and replacements of automobiles as are in force for the resident members of diplomatic mission of comparable rank;</a:t>
                      </a:r>
                      <a:endParaRPr sz="1600" u="none" cap="none" strike="noStrike">
                        <a:latin typeface="Belleza"/>
                        <a:ea typeface="Belleza"/>
                        <a:cs typeface="Belleza"/>
                        <a:sym typeface="Belleza"/>
                      </a:endParaRPr>
                    </a:p>
                  </a:txBody>
                  <a:tcPr marT="0" marB="0" marR="49075" marL="49075" anchor="ctr"/>
                </a:tc>
              </a:tr>
            </a:tbl>
          </a:graphicData>
        </a:graphic>
      </p:graphicFrame>
      <p:sp>
        <p:nvSpPr>
          <p:cNvPr id="563" name="Google Shape;563;p33"/>
          <p:cNvSpPr txBox="1"/>
          <p:nvPr/>
        </p:nvSpPr>
        <p:spPr>
          <a:xfrm>
            <a:off x="5633884" y="3141406"/>
            <a:ext cx="9144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12" scaled="0"/>
        </a:gradFill>
      </p:bgPr>
    </p:bg>
    <p:spTree>
      <p:nvGrpSpPr>
        <p:cNvPr id="1061" name="Shape 1061"/>
        <p:cNvGrpSpPr/>
        <p:nvPr/>
      </p:nvGrpSpPr>
      <p:grpSpPr>
        <a:xfrm>
          <a:off x="0" y="0"/>
          <a:ext cx="0" cy="0"/>
          <a:chOff x="0" y="0"/>
          <a:chExt cx="0" cy="0"/>
        </a:xfrm>
      </p:grpSpPr>
      <p:pic>
        <p:nvPicPr>
          <p:cNvPr descr="A picture containing clipart&#10;&#10;Description automatically generated" id="1062" name="Google Shape;1062;g191a92ff8ed_0_739"/>
          <p:cNvPicPr preferRelativeResize="0"/>
          <p:nvPr/>
        </p:nvPicPr>
        <p:blipFill rotWithShape="1">
          <a:blip r:embed="rId3">
            <a:alphaModFix/>
          </a:blip>
          <a:srcRect b="20691" l="0" r="32903" t="0"/>
          <a:stretch/>
        </p:blipFill>
        <p:spPr>
          <a:xfrm>
            <a:off x="10760495" y="5181964"/>
            <a:ext cx="1431505" cy="1692068"/>
          </a:xfrm>
          <a:prstGeom prst="rect">
            <a:avLst/>
          </a:prstGeom>
          <a:noFill/>
          <a:ln>
            <a:noFill/>
          </a:ln>
        </p:spPr>
      </p:pic>
      <p:pic>
        <p:nvPicPr>
          <p:cNvPr descr="photo of turtle swimming in the water&#10;" id="1063" name="Google Shape;1063;g191a92ff8ed_0_739"/>
          <p:cNvPicPr preferRelativeResize="0"/>
          <p:nvPr>
            <p:ph idx="2" type="pic"/>
          </p:nvPr>
        </p:nvPicPr>
        <p:blipFill rotWithShape="1">
          <a:blip r:embed="rId4">
            <a:alphaModFix/>
          </a:blip>
          <a:srcRect b="0" l="9" r="19" t="0"/>
          <a:stretch/>
        </p:blipFill>
        <p:spPr>
          <a:xfrm>
            <a:off x="1524" y="0"/>
            <a:ext cx="12188952" cy="4572000"/>
          </a:xfrm>
          <a:prstGeom prst="rect">
            <a:avLst/>
          </a:prstGeom>
          <a:solidFill>
            <a:schemeClr val="accent5"/>
          </a:solidFill>
          <a:ln>
            <a:noFill/>
          </a:ln>
        </p:spPr>
      </p:pic>
      <p:sp>
        <p:nvSpPr>
          <p:cNvPr id="1064" name="Google Shape;1064;g191a92ff8ed_0_7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1065" name="Google Shape;1065;g191a92ff8ed_0_7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1066" name="Google Shape;1066;g191a92ff8ed_0_739"/>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067" name="Google Shape;1067;g191a92ff8ed_0_739"/>
          <p:cNvSpPr txBox="1"/>
          <p:nvPr>
            <p:ph type="title"/>
          </p:nvPr>
        </p:nvSpPr>
        <p:spPr>
          <a:xfrm>
            <a:off x="831850" y="5074928"/>
            <a:ext cx="10515600" cy="983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sz="3400">
                <a:solidFill>
                  <a:schemeClr val="lt1"/>
                </a:solidFill>
                <a:latin typeface="Belleza"/>
                <a:ea typeface="Belleza"/>
                <a:cs typeface="Belleza"/>
                <a:sym typeface="Belleza"/>
              </a:rPr>
              <a:t>RECRUITMENT OF ED AND DED-CS</a:t>
            </a:r>
            <a:endParaRPr b="1" sz="3400">
              <a:solidFill>
                <a:schemeClr val="lt1"/>
              </a:solidFill>
              <a:latin typeface="Belleza"/>
              <a:ea typeface="Belleza"/>
              <a:cs typeface="Belleza"/>
              <a:sym typeface="Belleza"/>
            </a:endParaRPr>
          </a:p>
          <a:p>
            <a:pPr indent="0" lvl="0" marL="0" rtl="0" algn="ctr">
              <a:lnSpc>
                <a:spcPct val="90000"/>
              </a:lnSpc>
              <a:spcBef>
                <a:spcPts val="0"/>
              </a:spcBef>
              <a:spcAft>
                <a:spcPts val="0"/>
              </a:spcAft>
              <a:buClr>
                <a:schemeClr val="lt1"/>
              </a:buClr>
              <a:buSzPts val="3000"/>
              <a:buFont typeface="Calibri"/>
              <a:buNone/>
            </a:pPr>
            <a:r>
              <a:rPr b="1" lang="en-US" sz="2444">
                <a:solidFill>
                  <a:schemeClr val="lt1"/>
                </a:solidFill>
                <a:latin typeface="Belleza"/>
                <a:ea typeface="Belleza"/>
                <a:cs typeface="Belleza"/>
                <a:sym typeface="Belleza"/>
              </a:rPr>
              <a:t>PROCESS AND TIMELINE</a:t>
            </a:r>
            <a:endParaRPr b="1" sz="2444">
              <a:solidFill>
                <a:schemeClr val="lt1"/>
              </a:solidFill>
              <a:latin typeface="Belleza"/>
              <a:ea typeface="Belleza"/>
              <a:cs typeface="Belleza"/>
              <a:sym typeface="Bellez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C7687"/>
            </a:gs>
            <a:gs pos="16000">
              <a:srgbClr val="0C7687"/>
            </a:gs>
            <a:gs pos="49000">
              <a:srgbClr val="0C7687"/>
            </a:gs>
            <a:gs pos="68000">
              <a:srgbClr val="0C7687"/>
            </a:gs>
            <a:gs pos="100000">
              <a:srgbClr val="8EC73E"/>
            </a:gs>
          </a:gsLst>
          <a:lin ang="5400012" scaled="0"/>
        </a:gradFill>
      </p:bgPr>
    </p:bg>
    <p:spTree>
      <p:nvGrpSpPr>
        <p:cNvPr id="1071" name="Shape 1071"/>
        <p:cNvGrpSpPr/>
        <p:nvPr/>
      </p:nvGrpSpPr>
      <p:grpSpPr>
        <a:xfrm>
          <a:off x="0" y="0"/>
          <a:ext cx="0" cy="0"/>
          <a:chOff x="0" y="0"/>
          <a:chExt cx="0" cy="0"/>
        </a:xfrm>
      </p:grpSpPr>
      <p:pic>
        <p:nvPicPr>
          <p:cNvPr descr="A picture containing clipart&#10;&#10;Description automatically generated" id="1072" name="Google Shape;1072;g191a92ff8ed_0_730"/>
          <p:cNvPicPr preferRelativeResize="0"/>
          <p:nvPr/>
        </p:nvPicPr>
        <p:blipFill rotWithShape="1">
          <a:blip r:embed="rId3">
            <a:alphaModFix/>
          </a:blip>
          <a:srcRect b="20691" l="0" r="32903" t="0"/>
          <a:stretch/>
        </p:blipFill>
        <p:spPr>
          <a:xfrm>
            <a:off x="10760495" y="5181964"/>
            <a:ext cx="1431505" cy="1692068"/>
          </a:xfrm>
          <a:prstGeom prst="rect">
            <a:avLst/>
          </a:prstGeom>
          <a:noFill/>
          <a:ln>
            <a:noFill/>
          </a:ln>
        </p:spPr>
      </p:pic>
      <p:sp>
        <p:nvSpPr>
          <p:cNvPr id="1073" name="Google Shape;1073;g191a92ff8ed_0_730"/>
          <p:cNvSpPr txBox="1"/>
          <p:nvPr>
            <p:ph type="title"/>
          </p:nvPr>
        </p:nvSpPr>
        <p:spPr>
          <a:xfrm>
            <a:off x="1086601" y="366450"/>
            <a:ext cx="10267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3200">
                <a:solidFill>
                  <a:schemeClr val="lt1"/>
                </a:solidFill>
                <a:latin typeface="Belleza"/>
                <a:ea typeface="Belleza"/>
                <a:cs typeface="Belleza"/>
                <a:sym typeface="Belleza"/>
              </a:rPr>
              <a:t>ED and DED CS will end their contract on 8 November 2023</a:t>
            </a:r>
            <a:endParaRPr b="1" sz="3200">
              <a:solidFill>
                <a:schemeClr val="lt1"/>
              </a:solidFill>
              <a:latin typeface="Belleza"/>
              <a:ea typeface="Belleza"/>
              <a:cs typeface="Belleza"/>
              <a:sym typeface="Belleza"/>
            </a:endParaRPr>
          </a:p>
        </p:txBody>
      </p:sp>
      <p:sp>
        <p:nvSpPr>
          <p:cNvPr id="1074" name="Google Shape;1074;g191a92ff8ed_0_7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solidFill>
                  <a:schemeClr val="lt1"/>
                </a:solidFill>
                <a:latin typeface="Belleza"/>
                <a:ea typeface="Belleza"/>
                <a:cs typeface="Belleza"/>
                <a:sym typeface="Belleza"/>
              </a:rPr>
              <a:t>As Stipulated in the Staff Regulations 7.1 The responsibility for the appointment of the Executive Director and Deputy Executive Directors is vested in the CTI COM, and the CTI COM has the power to appoint the Executive Director and Deputy Executive Directors. </a:t>
            </a:r>
            <a:endParaRPr/>
          </a:p>
          <a:p>
            <a:pPr indent="0" lvl="0" marL="0" rtl="0" algn="ctr">
              <a:lnSpc>
                <a:spcPct val="90000"/>
              </a:lnSpc>
              <a:spcBef>
                <a:spcPts val="0"/>
              </a:spcBef>
              <a:spcAft>
                <a:spcPts val="0"/>
              </a:spcAft>
              <a:buClr>
                <a:schemeClr val="lt1"/>
              </a:buClr>
              <a:buSzPts val="2800"/>
              <a:buNone/>
            </a:pPr>
            <a:r>
              <a:t/>
            </a:r>
            <a:endParaRPr>
              <a:solidFill>
                <a:schemeClr val="lt1"/>
              </a:solidFill>
              <a:latin typeface="Belleza"/>
              <a:ea typeface="Belleza"/>
              <a:cs typeface="Belleza"/>
              <a:sym typeface="Belleza"/>
            </a:endParaRPr>
          </a:p>
          <a:p>
            <a:pPr indent="0" lvl="0" marL="0" rtl="0" algn="ctr">
              <a:lnSpc>
                <a:spcPct val="90000"/>
              </a:lnSpc>
              <a:spcBef>
                <a:spcPts val="0"/>
              </a:spcBef>
              <a:spcAft>
                <a:spcPts val="0"/>
              </a:spcAft>
              <a:buClr>
                <a:schemeClr val="lt1"/>
              </a:buClr>
              <a:buSzPts val="2800"/>
              <a:buNone/>
            </a:pPr>
            <a:r>
              <a:rPr lang="en-US">
                <a:solidFill>
                  <a:schemeClr val="lt1"/>
                </a:solidFill>
                <a:latin typeface="Belleza"/>
                <a:ea typeface="Belleza"/>
                <a:cs typeface="Belleza"/>
                <a:sym typeface="Belleza"/>
              </a:rPr>
              <a:t>Further, The CTI COM may delegate the responsibility and power of appointment referred to in paragraph (1) of this Regulation to the CTI CSO. (Ref. Staff Regulation 7.2)</a:t>
            </a:r>
            <a:endParaRPr>
              <a:solidFill>
                <a:schemeClr val="lt1"/>
              </a:solidFill>
              <a:latin typeface="Belleza"/>
              <a:ea typeface="Belleza"/>
              <a:cs typeface="Belleza"/>
              <a:sym typeface="Belleza"/>
            </a:endParaRPr>
          </a:p>
        </p:txBody>
      </p:sp>
      <p:sp>
        <p:nvSpPr>
          <p:cNvPr id="1075" name="Google Shape;1075;g191a92ff8ed_0_7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1076" name="Google Shape;1076;g191a92ff8ed_0_7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1077" name="Google Shape;1077;g191a92ff8ed_0_730"/>
          <p:cNvSpPr txBox="1"/>
          <p:nvPr>
            <p:ph idx="12" type="sldNum"/>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g191a92ff8ed_0_748"/>
          <p:cNvSpPr txBox="1"/>
          <p:nvPr>
            <p:ph type="title"/>
          </p:nvPr>
        </p:nvSpPr>
        <p:spPr>
          <a:xfrm>
            <a:off x="2532061" y="379572"/>
            <a:ext cx="8353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200">
                <a:latin typeface="Belleza"/>
                <a:ea typeface="Belleza"/>
                <a:cs typeface="Belleza"/>
                <a:sym typeface="Belleza"/>
              </a:rPr>
              <a:t>The Appointment Process and Timeline</a:t>
            </a:r>
            <a:endParaRPr b="1" sz="3200">
              <a:latin typeface="Belleza"/>
              <a:ea typeface="Belleza"/>
              <a:cs typeface="Belleza"/>
              <a:sym typeface="Belleza"/>
            </a:endParaRPr>
          </a:p>
        </p:txBody>
      </p:sp>
      <p:sp>
        <p:nvSpPr>
          <p:cNvPr id="1083" name="Google Shape;1083;g191a92ff8ed_0_748"/>
          <p:cNvSpPr txBox="1"/>
          <p:nvPr>
            <p:ph idx="1" type="body"/>
          </p:nvPr>
        </p:nvSpPr>
        <p:spPr>
          <a:xfrm>
            <a:off x="525317" y="1604989"/>
            <a:ext cx="2514600" cy="82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1600"/>
              <a:buNone/>
            </a:pPr>
            <a:r>
              <a:rPr b="1" lang="en-US">
                <a:latin typeface="Belleza"/>
                <a:ea typeface="Belleza"/>
                <a:cs typeface="Belleza"/>
                <a:sym typeface="Belleza"/>
              </a:rPr>
              <a:t>1. Delegation of Power</a:t>
            </a:r>
            <a:endParaRPr>
              <a:latin typeface="Belleza"/>
              <a:ea typeface="Belleza"/>
              <a:cs typeface="Belleza"/>
              <a:sym typeface="Belleza"/>
            </a:endParaRPr>
          </a:p>
        </p:txBody>
      </p:sp>
      <p:sp>
        <p:nvSpPr>
          <p:cNvPr id="1084" name="Google Shape;1084;g191a92ff8ed_0_748"/>
          <p:cNvSpPr txBox="1"/>
          <p:nvPr>
            <p:ph idx="2" type="body"/>
          </p:nvPr>
        </p:nvSpPr>
        <p:spPr>
          <a:xfrm>
            <a:off x="525317" y="2412440"/>
            <a:ext cx="2332200" cy="347460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1600"/>
              <a:buChar char="•"/>
            </a:pPr>
            <a:r>
              <a:rPr lang="en-US" sz="1500"/>
              <a:t>RS informs COM to delegate responsibility and power of appointment to Council of Senior Officers (Staff Regulation 7.1 and 7.2</a:t>
            </a:r>
            <a:endParaRPr sz="1500"/>
          </a:p>
          <a:p>
            <a:pPr indent="-127000" lvl="0" marL="228600" rtl="0" algn="l">
              <a:lnSpc>
                <a:spcPct val="150000"/>
              </a:lnSpc>
              <a:spcBef>
                <a:spcPts val="1000"/>
              </a:spcBef>
              <a:spcAft>
                <a:spcPts val="0"/>
              </a:spcAft>
              <a:buClr>
                <a:schemeClr val="dk1"/>
              </a:buClr>
              <a:buSzPts val="1600"/>
              <a:buNone/>
            </a:pPr>
            <a:r>
              <a:t/>
            </a:r>
            <a:endParaRPr sz="1500"/>
          </a:p>
        </p:txBody>
      </p:sp>
      <p:sp>
        <p:nvSpPr>
          <p:cNvPr id="1085" name="Google Shape;1085;g191a92ff8ed_0_748"/>
          <p:cNvSpPr txBox="1"/>
          <p:nvPr>
            <p:ph idx="3" type="body"/>
          </p:nvPr>
        </p:nvSpPr>
        <p:spPr>
          <a:xfrm>
            <a:off x="3209549" y="1604989"/>
            <a:ext cx="2514600" cy="82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en-US">
                <a:latin typeface="Belleza"/>
                <a:ea typeface="Belleza"/>
                <a:cs typeface="Belleza"/>
                <a:sym typeface="Belleza"/>
              </a:rPr>
              <a:t>2. Confirmation from Council of Ministers</a:t>
            </a:r>
            <a:endParaRPr b="1">
              <a:latin typeface="Belleza"/>
              <a:ea typeface="Belleza"/>
              <a:cs typeface="Belleza"/>
              <a:sym typeface="Belleza"/>
            </a:endParaRPr>
          </a:p>
        </p:txBody>
      </p:sp>
      <p:sp>
        <p:nvSpPr>
          <p:cNvPr id="1086" name="Google Shape;1086;g191a92ff8ed_0_748"/>
          <p:cNvSpPr txBox="1"/>
          <p:nvPr>
            <p:ph idx="4" type="body"/>
          </p:nvPr>
        </p:nvSpPr>
        <p:spPr>
          <a:xfrm>
            <a:off x="3213518" y="2412440"/>
            <a:ext cx="2514600" cy="347460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1600"/>
              <a:buChar char="•"/>
            </a:pPr>
            <a:r>
              <a:rPr lang="en-US" sz="1500"/>
              <a:t>COM confirms RS about the delegation of responsibility and power of appointment of ED and DED CS to CSO and request RS to commence the recruitment process</a:t>
            </a:r>
            <a:endParaRPr sz="1500"/>
          </a:p>
          <a:p>
            <a:pPr indent="-127000" lvl="0" marL="228600" rtl="0" algn="l">
              <a:lnSpc>
                <a:spcPct val="150000"/>
              </a:lnSpc>
              <a:spcBef>
                <a:spcPts val="1000"/>
              </a:spcBef>
              <a:spcAft>
                <a:spcPts val="0"/>
              </a:spcAft>
              <a:buClr>
                <a:schemeClr val="dk1"/>
              </a:buClr>
              <a:buSzPts val="1600"/>
              <a:buNone/>
            </a:pPr>
            <a:r>
              <a:t/>
            </a:r>
            <a:endParaRPr sz="1500"/>
          </a:p>
        </p:txBody>
      </p:sp>
      <p:sp>
        <p:nvSpPr>
          <p:cNvPr id="1087" name="Google Shape;1087;g191a92ff8ed_0_748"/>
          <p:cNvSpPr txBox="1"/>
          <p:nvPr>
            <p:ph idx="5" type="body"/>
          </p:nvPr>
        </p:nvSpPr>
        <p:spPr>
          <a:xfrm>
            <a:off x="6082744" y="1604989"/>
            <a:ext cx="2514600" cy="82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en-US">
                <a:latin typeface="Belleza"/>
                <a:ea typeface="Belleza"/>
                <a:cs typeface="Belleza"/>
                <a:sym typeface="Belleza"/>
              </a:rPr>
              <a:t>3. Establish the Appointment Committee</a:t>
            </a:r>
            <a:endParaRPr b="1">
              <a:latin typeface="Belleza"/>
              <a:ea typeface="Belleza"/>
              <a:cs typeface="Belleza"/>
              <a:sym typeface="Belleza"/>
            </a:endParaRPr>
          </a:p>
        </p:txBody>
      </p:sp>
      <p:sp>
        <p:nvSpPr>
          <p:cNvPr id="1088" name="Google Shape;1088;g191a92ff8ed_0_748"/>
          <p:cNvSpPr txBox="1"/>
          <p:nvPr>
            <p:ph idx="6" type="body"/>
          </p:nvPr>
        </p:nvSpPr>
        <p:spPr>
          <a:xfrm>
            <a:off x="6082744" y="2412440"/>
            <a:ext cx="2514600" cy="347460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1600"/>
              <a:buChar char="•"/>
            </a:pPr>
            <a:r>
              <a:rPr lang="en-US" sz="1500"/>
              <a:t>Upon CSO directive, RS establishes the Appointment Committee, sending letter to CT6 requesting the names to be sitting in the appointment committee. (Ref. Staff Regulations 7.3)</a:t>
            </a:r>
            <a:endParaRPr sz="1500"/>
          </a:p>
        </p:txBody>
      </p:sp>
      <p:sp>
        <p:nvSpPr>
          <p:cNvPr id="1089" name="Google Shape;1089;g191a92ff8ed_0_7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90" name="Google Shape;1090;g191a92ff8ed_0_748"/>
          <p:cNvSpPr/>
          <p:nvPr/>
        </p:nvSpPr>
        <p:spPr>
          <a:xfrm>
            <a:off x="11917180"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1" name="Google Shape;1091;g191a92ff8ed_0_748"/>
          <p:cNvSpPr/>
          <p:nvPr/>
        </p:nvSpPr>
        <p:spPr>
          <a:xfrm>
            <a:off x="5474"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092" name="Google Shape;1092;g191a92ff8ed_0_748"/>
          <p:cNvPicPr preferRelativeResize="0"/>
          <p:nvPr/>
        </p:nvPicPr>
        <p:blipFill rotWithShape="1">
          <a:blip r:embed="rId3">
            <a:alphaModFix/>
          </a:blip>
          <a:srcRect b="20691" l="0" r="32903" t="0"/>
          <a:stretch/>
        </p:blipFill>
        <p:spPr>
          <a:xfrm>
            <a:off x="10755021" y="5184982"/>
            <a:ext cx="1431505" cy="1692068"/>
          </a:xfrm>
          <a:prstGeom prst="rect">
            <a:avLst/>
          </a:prstGeom>
          <a:noFill/>
          <a:ln>
            <a:noFill/>
          </a:ln>
        </p:spPr>
      </p:pic>
      <p:sp>
        <p:nvSpPr>
          <p:cNvPr id="1093" name="Google Shape;1093;g191a92ff8ed_0_748"/>
          <p:cNvSpPr txBox="1"/>
          <p:nvPr/>
        </p:nvSpPr>
        <p:spPr>
          <a:xfrm>
            <a:off x="4191000" y="65087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1094" name="Google Shape;1094;g191a92ff8ed_0_748"/>
          <p:cNvSpPr txBox="1"/>
          <p:nvPr/>
        </p:nvSpPr>
        <p:spPr>
          <a:xfrm>
            <a:off x="990600" y="65087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1095" name="Google Shape;1095;g191a92ff8ed_0_748"/>
          <p:cNvSpPr txBox="1"/>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96" name="Google Shape;1096;g191a92ff8ed_0_748"/>
          <p:cNvSpPr txBox="1"/>
          <p:nvPr/>
        </p:nvSpPr>
        <p:spPr>
          <a:xfrm>
            <a:off x="8886734" y="1604989"/>
            <a:ext cx="2514600" cy="823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1600"/>
              <a:buFont typeface="Arial"/>
              <a:buNone/>
            </a:pPr>
            <a:r>
              <a:rPr b="1" i="0" lang="en-US" sz="1600" u="none" cap="none" strike="noStrike">
                <a:solidFill>
                  <a:schemeClr val="accent6"/>
                </a:solidFill>
                <a:latin typeface="Belleza"/>
                <a:ea typeface="Belleza"/>
                <a:cs typeface="Belleza"/>
                <a:sym typeface="Belleza"/>
              </a:rPr>
              <a:t>4. Criteria Development</a:t>
            </a:r>
            <a:endParaRPr b="0" i="0" sz="1600" u="none" cap="none" strike="noStrike">
              <a:solidFill>
                <a:schemeClr val="accent6"/>
              </a:solidFill>
              <a:latin typeface="Belleza"/>
              <a:ea typeface="Belleza"/>
              <a:cs typeface="Belleza"/>
              <a:sym typeface="Belleza"/>
            </a:endParaRPr>
          </a:p>
        </p:txBody>
      </p:sp>
      <p:sp>
        <p:nvSpPr>
          <p:cNvPr id="1097" name="Google Shape;1097;g191a92ff8ed_0_748"/>
          <p:cNvSpPr txBox="1"/>
          <p:nvPr/>
        </p:nvSpPr>
        <p:spPr>
          <a:xfrm>
            <a:off x="8886734" y="2412440"/>
            <a:ext cx="2804100" cy="3474600"/>
          </a:xfrm>
          <a:prstGeom prst="rect">
            <a:avLst/>
          </a:prstGeom>
          <a:noFill/>
          <a:ln>
            <a:noFill/>
          </a:ln>
        </p:spPr>
        <p:txBody>
          <a:bodyPr anchorCtr="0" anchor="t" bIns="45700" lIns="91425" spcFirstLastPara="1" rIns="91425" wrap="square" tIns="45700">
            <a:normAutofit fontScale="92500"/>
          </a:bodyPr>
          <a:lstStyle/>
          <a:p>
            <a:pPr indent="-228600" lvl="0" marL="228600" marR="0" rtl="0" algn="l">
              <a:lnSpc>
                <a:spcPct val="150000"/>
              </a:lnSpc>
              <a:spcBef>
                <a:spcPts val="0"/>
              </a:spcBef>
              <a:spcAft>
                <a:spcPts val="0"/>
              </a:spcAft>
              <a:buClr>
                <a:schemeClr val="dk1"/>
              </a:buClr>
              <a:buSzPct val="108107"/>
              <a:buFont typeface="Arial"/>
              <a:buChar char="•"/>
            </a:pPr>
            <a:r>
              <a:rPr b="0" i="0" lang="en-US" sz="1600" u="none" cap="none" strike="noStrike">
                <a:solidFill>
                  <a:schemeClr val="dk1"/>
                </a:solidFill>
                <a:latin typeface="Calibri"/>
                <a:ea typeface="Calibri"/>
                <a:cs typeface="Calibri"/>
                <a:sym typeface="Calibri"/>
              </a:rPr>
              <a:t>Appointment Committee establish the selection criteria (Ref. Staff Regulations 7.5). It will include: Qualifications and experiences; nationality of the candidate as a national party, such other merit-based criteria as deemed appropriate by COM and CSO.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g191a92ff8ed_0_767"/>
          <p:cNvSpPr txBox="1"/>
          <p:nvPr>
            <p:ph type="title"/>
          </p:nvPr>
        </p:nvSpPr>
        <p:spPr>
          <a:xfrm>
            <a:off x="1991733" y="379572"/>
            <a:ext cx="866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200">
                <a:latin typeface="Belleza"/>
                <a:ea typeface="Belleza"/>
                <a:cs typeface="Belleza"/>
                <a:sym typeface="Belleza"/>
              </a:rPr>
              <a:t>The Appointment Process and Timeline (cont.)</a:t>
            </a:r>
            <a:endParaRPr b="1" sz="3200">
              <a:latin typeface="Belleza"/>
              <a:ea typeface="Belleza"/>
              <a:cs typeface="Belleza"/>
              <a:sym typeface="Belleza"/>
            </a:endParaRPr>
          </a:p>
        </p:txBody>
      </p:sp>
      <p:sp>
        <p:nvSpPr>
          <p:cNvPr id="1103" name="Google Shape;1103;g191a92ff8ed_0_767"/>
          <p:cNvSpPr txBox="1"/>
          <p:nvPr>
            <p:ph idx="3" type="body"/>
          </p:nvPr>
        </p:nvSpPr>
        <p:spPr>
          <a:xfrm>
            <a:off x="532516" y="1605018"/>
            <a:ext cx="2514600" cy="82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en-US">
                <a:latin typeface="Belleza"/>
                <a:ea typeface="Belleza"/>
                <a:cs typeface="Belleza"/>
                <a:sym typeface="Belleza"/>
              </a:rPr>
              <a:t>5. Advertisement</a:t>
            </a:r>
            <a:endParaRPr b="1">
              <a:latin typeface="Belleza"/>
              <a:ea typeface="Belleza"/>
              <a:cs typeface="Belleza"/>
              <a:sym typeface="Belleza"/>
            </a:endParaRPr>
          </a:p>
        </p:txBody>
      </p:sp>
      <p:sp>
        <p:nvSpPr>
          <p:cNvPr id="1104" name="Google Shape;1104;g191a92ff8ed_0_767"/>
          <p:cNvSpPr txBox="1"/>
          <p:nvPr>
            <p:ph idx="4" type="body"/>
          </p:nvPr>
        </p:nvSpPr>
        <p:spPr>
          <a:xfrm>
            <a:off x="536485" y="2428930"/>
            <a:ext cx="2514600" cy="347460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1600"/>
              <a:buChar char="•"/>
            </a:pPr>
            <a:r>
              <a:rPr lang="en-US" sz="1500"/>
              <a:t>RS advertises the vacant position in prime newsletter of CT6 and in the CTI CFF website. Parties may nominate candidates or candidates apply individually.</a:t>
            </a:r>
            <a:endParaRPr sz="1500"/>
          </a:p>
        </p:txBody>
      </p:sp>
      <p:sp>
        <p:nvSpPr>
          <p:cNvPr id="1105" name="Google Shape;1105;g191a92ff8ed_0_767"/>
          <p:cNvSpPr txBox="1"/>
          <p:nvPr>
            <p:ph idx="5" type="body"/>
          </p:nvPr>
        </p:nvSpPr>
        <p:spPr>
          <a:xfrm>
            <a:off x="3191955" y="1605018"/>
            <a:ext cx="2514600" cy="82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en-US">
                <a:latin typeface="Belleza"/>
                <a:ea typeface="Belleza"/>
                <a:cs typeface="Belleza"/>
                <a:sym typeface="Belleza"/>
              </a:rPr>
              <a:t>6. Shortlisting Applicants</a:t>
            </a:r>
            <a:endParaRPr b="1">
              <a:latin typeface="Belleza"/>
              <a:ea typeface="Belleza"/>
              <a:cs typeface="Belleza"/>
              <a:sym typeface="Belleza"/>
            </a:endParaRPr>
          </a:p>
        </p:txBody>
      </p:sp>
      <p:sp>
        <p:nvSpPr>
          <p:cNvPr id="1106" name="Google Shape;1106;g191a92ff8ed_0_767"/>
          <p:cNvSpPr txBox="1"/>
          <p:nvPr>
            <p:ph idx="6" type="body"/>
          </p:nvPr>
        </p:nvSpPr>
        <p:spPr>
          <a:xfrm>
            <a:off x="3191955" y="2428929"/>
            <a:ext cx="3949500" cy="4246500"/>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1600"/>
              <a:buChar char="•"/>
            </a:pPr>
            <a:r>
              <a:rPr lang="en-US" sz="1500"/>
              <a:t>RS receives the applications and send to Appointment Committee. The Appointment Committee shall meet, whether in person or by electronic means, in order to short-list applicants. Short-listed applicants shall be invited to attend interviews at the Secretariat’s premises, or at any other location as determined by the Appointment Committee (Ref. Staff Regulations 7.7)</a:t>
            </a:r>
            <a:endParaRPr sz="1500"/>
          </a:p>
        </p:txBody>
      </p:sp>
      <p:sp>
        <p:nvSpPr>
          <p:cNvPr id="1107" name="Google Shape;1107;g191a92ff8ed_0_7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08" name="Google Shape;1108;g191a92ff8ed_0_767"/>
          <p:cNvSpPr/>
          <p:nvPr/>
        </p:nvSpPr>
        <p:spPr>
          <a:xfrm>
            <a:off x="11917180"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9" name="Google Shape;1109;g191a92ff8ed_0_767"/>
          <p:cNvSpPr/>
          <p:nvPr/>
        </p:nvSpPr>
        <p:spPr>
          <a:xfrm>
            <a:off x="5474"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110" name="Google Shape;1110;g191a92ff8ed_0_767"/>
          <p:cNvPicPr preferRelativeResize="0"/>
          <p:nvPr/>
        </p:nvPicPr>
        <p:blipFill rotWithShape="1">
          <a:blip r:embed="rId3">
            <a:alphaModFix/>
          </a:blip>
          <a:srcRect b="20691" l="0" r="32903" t="0"/>
          <a:stretch/>
        </p:blipFill>
        <p:spPr>
          <a:xfrm>
            <a:off x="10755021" y="5184982"/>
            <a:ext cx="1431505" cy="1692068"/>
          </a:xfrm>
          <a:prstGeom prst="rect">
            <a:avLst/>
          </a:prstGeom>
          <a:noFill/>
          <a:ln>
            <a:noFill/>
          </a:ln>
        </p:spPr>
      </p:pic>
      <p:sp>
        <p:nvSpPr>
          <p:cNvPr id="1111" name="Google Shape;1111;g191a92ff8ed_0_767"/>
          <p:cNvSpPr txBox="1"/>
          <p:nvPr/>
        </p:nvSpPr>
        <p:spPr>
          <a:xfrm>
            <a:off x="4191000" y="65087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1112" name="Google Shape;1112;g191a92ff8ed_0_767"/>
          <p:cNvSpPr txBox="1"/>
          <p:nvPr/>
        </p:nvSpPr>
        <p:spPr>
          <a:xfrm>
            <a:off x="990600" y="65087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1113" name="Google Shape;1113;g191a92ff8ed_0_767"/>
          <p:cNvSpPr txBox="1"/>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114" name="Google Shape;1114;g191a92ff8ed_0_767"/>
          <p:cNvSpPr txBox="1"/>
          <p:nvPr>
            <p:ph idx="1" type="body"/>
          </p:nvPr>
        </p:nvSpPr>
        <p:spPr>
          <a:xfrm>
            <a:off x="7141371" y="1541707"/>
            <a:ext cx="3837900" cy="823800"/>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000"/>
              </a:spcBef>
              <a:spcAft>
                <a:spcPts val="0"/>
              </a:spcAft>
              <a:buClr>
                <a:schemeClr val="accent6"/>
              </a:buClr>
              <a:buSzPts val="1600"/>
              <a:buNone/>
            </a:pPr>
            <a:r>
              <a:rPr b="1" lang="en-US">
                <a:latin typeface="Belleza"/>
                <a:ea typeface="Belleza"/>
                <a:cs typeface="Belleza"/>
                <a:sym typeface="Belleza"/>
              </a:rPr>
              <a:t>7. Endorsement and Appointment</a:t>
            </a:r>
            <a:endParaRPr b="1">
              <a:latin typeface="Belleza"/>
              <a:ea typeface="Belleza"/>
              <a:cs typeface="Belleza"/>
              <a:sym typeface="Belleza"/>
            </a:endParaRPr>
          </a:p>
        </p:txBody>
      </p:sp>
      <p:sp>
        <p:nvSpPr>
          <p:cNvPr id="1115" name="Google Shape;1115;g191a92ff8ed_0_767"/>
          <p:cNvSpPr txBox="1"/>
          <p:nvPr>
            <p:ph idx="2" type="body"/>
          </p:nvPr>
        </p:nvSpPr>
        <p:spPr>
          <a:xfrm>
            <a:off x="7141371" y="2310235"/>
            <a:ext cx="4350900" cy="34746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Clr>
                <a:schemeClr val="dk1"/>
              </a:buClr>
              <a:buSzPts val="1600"/>
              <a:buChar char="•"/>
            </a:pPr>
            <a:r>
              <a:rPr lang="en-US" sz="1500"/>
              <a:t>The Appointment Committee after interviewing the short- listed candidates must select candidate/s. The selected candidate/s shall be endorsed to the Chair of the CTI CSO who will convene a meeting to determine if an offer should be made. If a Ministerial Meeting is due to be convened within three (3) weeks of the appointment committee selecting a candidate, the CTI COM may exercise this function of the CSO. (Ref. Staff Regulations 7.9)</a:t>
            </a:r>
            <a:endParaRPr sz="15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g191a92ff8ed_0_79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121" name="Google Shape;1121;g191a92ff8ed_0_793"/>
          <p:cNvSpPr/>
          <p:nvPr/>
        </p:nvSpPr>
        <p:spPr>
          <a:xfrm>
            <a:off x="11917180" y="-1905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2" name="Google Shape;1122;g191a92ff8ed_0_793"/>
          <p:cNvSpPr/>
          <p:nvPr/>
        </p:nvSpPr>
        <p:spPr>
          <a:xfrm>
            <a:off x="5474"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123" name="Google Shape;1123;g191a92ff8ed_0_793"/>
          <p:cNvPicPr preferRelativeResize="0"/>
          <p:nvPr/>
        </p:nvPicPr>
        <p:blipFill rotWithShape="1">
          <a:blip r:embed="rId3">
            <a:alphaModFix/>
          </a:blip>
          <a:srcRect b="20691" l="0" r="32903" t="0"/>
          <a:stretch/>
        </p:blipFill>
        <p:spPr>
          <a:xfrm>
            <a:off x="10735971" y="5184982"/>
            <a:ext cx="1431505" cy="1692068"/>
          </a:xfrm>
          <a:prstGeom prst="rect">
            <a:avLst/>
          </a:prstGeom>
          <a:noFill/>
          <a:ln>
            <a:noFill/>
          </a:ln>
        </p:spPr>
      </p:pic>
      <p:sp>
        <p:nvSpPr>
          <p:cNvPr id="1124" name="Google Shape;1124;g191a92ff8ed_0_793"/>
          <p:cNvSpPr txBox="1"/>
          <p:nvPr/>
        </p:nvSpPr>
        <p:spPr>
          <a:xfrm>
            <a:off x="4191000" y="65087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1125" name="Google Shape;1125;g191a92ff8ed_0_793"/>
          <p:cNvSpPr txBox="1"/>
          <p:nvPr/>
        </p:nvSpPr>
        <p:spPr>
          <a:xfrm>
            <a:off x="990600" y="65087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1126" name="Google Shape;1126;g191a92ff8ed_0_793"/>
          <p:cNvSpPr txBox="1"/>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graphicFrame>
        <p:nvGraphicFramePr>
          <p:cNvPr id="1127" name="Google Shape;1127;g191a92ff8ed_0_793"/>
          <p:cNvGraphicFramePr/>
          <p:nvPr/>
        </p:nvGraphicFramePr>
        <p:xfrm>
          <a:off x="817506" y="1071982"/>
          <a:ext cx="3000000" cy="3000000"/>
        </p:xfrm>
        <a:graphic>
          <a:graphicData uri="http://schemas.openxmlformats.org/drawingml/2006/table">
            <a:tbl>
              <a:tblPr bandRow="1" firstCol="1" firstRow="1">
                <a:noFill/>
                <a:tableStyleId>{E2A187B9-F9B2-4079-919B-7AE82E13E02C}</a:tableStyleId>
              </a:tblPr>
              <a:tblGrid>
                <a:gridCol w="522925"/>
                <a:gridCol w="1132600"/>
                <a:gridCol w="4338200"/>
                <a:gridCol w="4338200"/>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COUNCIL OF MINISTERS</a:t>
                      </a:r>
                      <a:endParaRPr sz="2400" u="none" cap="none" strike="noStrike">
                        <a:latin typeface="Belleza"/>
                        <a:ea typeface="Belleza"/>
                        <a:cs typeface="Belleza"/>
                        <a:sym typeface="Belleza"/>
                      </a:endParaRPr>
                    </a:p>
                  </a:txBody>
                  <a:tcPr marT="45725" marB="45725" marR="91450" marL="91450" anchor="ctr"/>
                </a:tc>
                <a:tc hMerge="1"/>
                <a:tc hMerge="1"/>
                <a:tc hMerge="1"/>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Tuesday,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17 Jan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Power of delegation</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sends a letter of power delegation to COM about the application process for ED and DED CS</a:t>
                      </a:r>
                      <a:endParaRPr sz="1500" u="none" cap="none" strike="noStrike">
                        <a:latin typeface="Calibri"/>
                        <a:ea typeface="Calibri"/>
                        <a:cs typeface="Calibri"/>
                        <a:sym typeface="Calibri"/>
                      </a:endParaRPr>
                    </a:p>
                  </a:txBody>
                  <a:tcPr marT="45725" marB="45725" marR="91450" marL="91450"/>
                </a:tc>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Tuesday, 24 Jan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Response from COM</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receives a confirmation letter from COM to delegate its power of appointment to CSO</a:t>
                      </a:r>
                      <a:endParaRPr sz="1500" u="none" cap="none" strike="noStrike">
                        <a:latin typeface="Calibri"/>
                        <a:ea typeface="Calibri"/>
                        <a:cs typeface="Calibri"/>
                        <a:sym typeface="Calibri"/>
                      </a:endParaRPr>
                    </a:p>
                  </a:txBody>
                  <a:tcPr marT="45725" marB="45725" marR="91450" marL="91450"/>
                </a:tc>
              </a:tr>
            </a:tbl>
          </a:graphicData>
        </a:graphic>
      </p:graphicFrame>
      <p:graphicFrame>
        <p:nvGraphicFramePr>
          <p:cNvPr id="1128" name="Google Shape;1128;g191a92ff8ed_0_793"/>
          <p:cNvGraphicFramePr/>
          <p:nvPr/>
        </p:nvGraphicFramePr>
        <p:xfrm>
          <a:off x="817506" y="3694339"/>
          <a:ext cx="3000000" cy="3000000"/>
        </p:xfrm>
        <a:graphic>
          <a:graphicData uri="http://schemas.openxmlformats.org/drawingml/2006/table">
            <a:tbl>
              <a:tblPr bandRow="1" firstCol="1" firstRow="1">
                <a:noFill/>
                <a:tableStyleId>{E2A187B9-F9B2-4079-919B-7AE82E13E02C}</a:tableStyleId>
              </a:tblPr>
              <a:tblGrid>
                <a:gridCol w="522925"/>
                <a:gridCol w="1132600"/>
                <a:gridCol w="4338200"/>
                <a:gridCol w="4338200"/>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COMMITTEE OF SENIOR OFFICIALS</a:t>
                      </a:r>
                      <a:endParaRPr sz="2400" u="none" cap="none" strike="noStrike">
                        <a:latin typeface="Belleza"/>
                        <a:ea typeface="Belleza"/>
                        <a:cs typeface="Belleza"/>
                        <a:sym typeface="Belleza"/>
                      </a:endParaRPr>
                    </a:p>
                  </a:txBody>
                  <a:tcPr marT="45725" marB="45725" marR="91450" marL="91450" anchor="ctr"/>
                </a:tc>
                <a:tc hMerge="1"/>
                <a:tc hMerge="1"/>
                <a:tc hMerge="1"/>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Tuesday,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24 Jan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Informing CSO</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sends a letter to CSO about the confirmation from COM</a:t>
                      </a:r>
                      <a:endParaRPr sz="1500" u="none" cap="none" strike="noStrike">
                        <a:latin typeface="Calibri"/>
                        <a:ea typeface="Calibri"/>
                        <a:cs typeface="Calibri"/>
                        <a:sym typeface="Calibri"/>
                      </a:endParaRPr>
                    </a:p>
                  </a:txBody>
                  <a:tcPr marT="45725" marB="45725" marR="91450" marL="91450"/>
                </a:tc>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Tuesday, 31 Jan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Establish an Appointment Committee</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Upon CSO directive, RS establishes the</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Appointment Committee, sending letter to CT6</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requesting the names to be sitting in the appointment committee</a:t>
                      </a:r>
                      <a:endParaRPr sz="1500" u="none" cap="none" strike="noStrike">
                        <a:latin typeface="Calibri"/>
                        <a:ea typeface="Calibri"/>
                        <a:cs typeface="Calibri"/>
                        <a:sym typeface="Calibri"/>
                      </a:endParaRPr>
                    </a:p>
                  </a:txBody>
                  <a:tcPr marT="45725" marB="45725" marR="91450" marL="91450"/>
                </a:tc>
              </a:tr>
            </a:tbl>
          </a:graphicData>
        </a:graphic>
      </p:graphicFrame>
      <p:sp>
        <p:nvSpPr>
          <p:cNvPr id="1129" name="Google Shape;1129;g191a92ff8ed_0_793"/>
          <p:cNvSpPr txBox="1"/>
          <p:nvPr>
            <p:ph type="title"/>
          </p:nvPr>
        </p:nvSpPr>
        <p:spPr>
          <a:xfrm>
            <a:off x="817500" y="271923"/>
            <a:ext cx="8353500" cy="63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200">
                <a:latin typeface="Belleza"/>
                <a:ea typeface="Belleza"/>
                <a:cs typeface="Belleza"/>
                <a:sym typeface="Belleza"/>
              </a:rPr>
              <a:t>Timeline</a:t>
            </a:r>
            <a:endParaRPr b="1" sz="3200">
              <a:latin typeface="Belleza"/>
              <a:ea typeface="Belleza"/>
              <a:cs typeface="Belleza"/>
              <a:sym typeface="Bellez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g191a92ff8ed_0_8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135" name="Google Shape;1135;g191a92ff8ed_0_805"/>
          <p:cNvSpPr/>
          <p:nvPr/>
        </p:nvSpPr>
        <p:spPr>
          <a:xfrm>
            <a:off x="11917180" y="-1905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6" name="Google Shape;1136;g191a92ff8ed_0_805"/>
          <p:cNvSpPr/>
          <p:nvPr/>
        </p:nvSpPr>
        <p:spPr>
          <a:xfrm>
            <a:off x="5474"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137" name="Google Shape;1137;g191a92ff8ed_0_805"/>
          <p:cNvPicPr preferRelativeResize="0"/>
          <p:nvPr/>
        </p:nvPicPr>
        <p:blipFill rotWithShape="1">
          <a:blip r:embed="rId3">
            <a:alphaModFix/>
          </a:blip>
          <a:srcRect b="20691" l="0" r="32903" t="0"/>
          <a:stretch/>
        </p:blipFill>
        <p:spPr>
          <a:xfrm>
            <a:off x="10735971" y="5184982"/>
            <a:ext cx="1431505" cy="1692068"/>
          </a:xfrm>
          <a:prstGeom prst="rect">
            <a:avLst/>
          </a:prstGeom>
          <a:noFill/>
          <a:ln>
            <a:noFill/>
          </a:ln>
        </p:spPr>
      </p:pic>
      <p:sp>
        <p:nvSpPr>
          <p:cNvPr id="1138" name="Google Shape;1138;g191a92ff8ed_0_805"/>
          <p:cNvSpPr txBox="1"/>
          <p:nvPr/>
        </p:nvSpPr>
        <p:spPr>
          <a:xfrm>
            <a:off x="4191000" y="65087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1139" name="Google Shape;1139;g191a92ff8ed_0_805"/>
          <p:cNvSpPr txBox="1"/>
          <p:nvPr/>
        </p:nvSpPr>
        <p:spPr>
          <a:xfrm>
            <a:off x="990600" y="65087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1140" name="Google Shape;1140;g191a92ff8ed_0_805"/>
          <p:cNvSpPr txBox="1"/>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graphicFrame>
        <p:nvGraphicFramePr>
          <p:cNvPr id="1141" name="Google Shape;1141;g191a92ff8ed_0_805"/>
          <p:cNvGraphicFramePr/>
          <p:nvPr/>
        </p:nvGraphicFramePr>
        <p:xfrm>
          <a:off x="751453" y="904020"/>
          <a:ext cx="3000000" cy="3000000"/>
        </p:xfrm>
        <a:graphic>
          <a:graphicData uri="http://schemas.openxmlformats.org/drawingml/2006/table">
            <a:tbl>
              <a:tblPr bandRow="1" firstCol="1" firstRow="1">
                <a:noFill/>
                <a:tableStyleId>{E2A187B9-F9B2-4079-919B-7AE82E13E02C}</a:tableStyleId>
              </a:tblPr>
              <a:tblGrid>
                <a:gridCol w="539950"/>
                <a:gridCol w="1169500"/>
                <a:gridCol w="3243725"/>
                <a:gridCol w="5715275"/>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ADVERTISEMENT TO ANNOUNCE THE VACANCIES</a:t>
                      </a:r>
                      <a:endParaRPr sz="2400" u="none" cap="none" strike="noStrike">
                        <a:latin typeface="Belleza"/>
                        <a:ea typeface="Belleza"/>
                        <a:cs typeface="Belleza"/>
                        <a:sym typeface="Belleza"/>
                      </a:endParaRPr>
                    </a:p>
                  </a:txBody>
                  <a:tcPr marT="45725" marB="45725" marR="91450" marL="91450" anchor="ctr"/>
                </a:tc>
                <a:tc hMerge="1"/>
                <a:tc hMerge="1"/>
                <a:tc hMerge="1"/>
              </a:tr>
              <a:tr h="643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Monday,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13 Mar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Advertisement</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Placement of ED and DED CS vacancy in two prime newspapers of CT6 and also upload in the CTI CFF website within two-week time to submit</a:t>
                      </a:r>
                      <a:endParaRPr sz="1500" u="none" cap="none" strike="noStrike">
                        <a:latin typeface="Calibri"/>
                        <a:ea typeface="Calibri"/>
                        <a:cs typeface="Calibri"/>
                        <a:sym typeface="Calibri"/>
                      </a:endParaRPr>
                    </a:p>
                  </a:txBody>
                  <a:tcPr marT="45725" marB="45725" marR="91450" marL="91450"/>
                </a:tc>
              </a:tr>
              <a:tr h="56205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Saturday, </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 Apr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Deadline for applications</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close the application letters and prepare a table to summarize them.</a:t>
                      </a:r>
                      <a:endParaRPr sz="1500" u="none" cap="none" strike="noStrike">
                        <a:latin typeface="Calibri"/>
                        <a:ea typeface="Calibri"/>
                        <a:cs typeface="Calibri"/>
                        <a:sym typeface="Calibri"/>
                      </a:endParaRPr>
                    </a:p>
                  </a:txBody>
                  <a:tcPr marT="45725" marB="45725" marR="91450" marL="91450"/>
                </a:tc>
              </a:tr>
            </a:tbl>
          </a:graphicData>
        </a:graphic>
      </p:graphicFrame>
      <p:graphicFrame>
        <p:nvGraphicFramePr>
          <p:cNvPr id="1142" name="Google Shape;1142;g191a92ff8ed_0_805"/>
          <p:cNvGraphicFramePr/>
          <p:nvPr/>
        </p:nvGraphicFramePr>
        <p:xfrm>
          <a:off x="746281" y="2928375"/>
          <a:ext cx="3000000" cy="3000000"/>
        </p:xfrm>
        <a:graphic>
          <a:graphicData uri="http://schemas.openxmlformats.org/drawingml/2006/table">
            <a:tbl>
              <a:tblPr bandRow="1" firstCol="1" firstRow="1">
                <a:noFill/>
                <a:tableStyleId>{E2A187B9-F9B2-4079-919B-7AE82E13E02C}</a:tableStyleId>
              </a:tblPr>
              <a:tblGrid>
                <a:gridCol w="539950"/>
                <a:gridCol w="1169500"/>
                <a:gridCol w="3233350"/>
                <a:gridCol w="5725650"/>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SHORTLISTING THE APPLICATIONS</a:t>
                      </a:r>
                      <a:endParaRPr sz="2400" u="none" cap="none" strike="noStrike">
                        <a:latin typeface="Belleza"/>
                        <a:ea typeface="Belleza"/>
                        <a:cs typeface="Belleza"/>
                        <a:sym typeface="Belleza"/>
                      </a:endParaRPr>
                    </a:p>
                  </a:txBody>
                  <a:tcPr marT="45725" marB="45725" marR="91450" marL="91450" anchor="ctr"/>
                </a:tc>
                <a:tc hMerge="1"/>
                <a:tc hMerge="1"/>
                <a:tc hMerge="1"/>
              </a:tr>
              <a:tr h="5976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Monday,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17 Apr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Submission of application to</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Appointment Committee</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Submission of application to Appointment Committee</a:t>
                      </a:r>
                      <a:endParaRPr sz="1400" u="none" cap="none" strike="noStrike"/>
                    </a:p>
                  </a:txBody>
                  <a:tcPr marT="45725" marB="45725" marR="91450" marL="91450"/>
                </a:tc>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Monday,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17 Apr 2023</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Letter to Appointment Committee</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Together with the list of candidates, RS sends a letter to Appointment Committee for the meeting to select the candidates for interview</a:t>
                      </a:r>
                      <a:endParaRPr sz="1500" u="none" cap="none" strike="noStrike">
                        <a:latin typeface="Calibri"/>
                        <a:ea typeface="Calibri"/>
                        <a:cs typeface="Calibri"/>
                        <a:sym typeface="Calibri"/>
                      </a:endParaRPr>
                    </a:p>
                  </a:txBody>
                  <a:tcPr marT="45725" marB="45725" marR="91450" marL="91450"/>
                </a:tc>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Tuesday, </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 May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Appointment Committee Meeting</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2nd meeting of the Appointment Committee with proposed agenda:</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 Identification of best candidates for interview based on the shortlist;</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 Date and place for the interview;</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3. Interview process in physical or online:</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presentation, questions and answer</a:t>
                      </a:r>
                      <a:endParaRPr sz="1500" u="none" cap="none" strike="noStrike">
                        <a:latin typeface="Calibri"/>
                        <a:ea typeface="Calibri"/>
                        <a:cs typeface="Calibri"/>
                        <a:sym typeface="Calibri"/>
                      </a:endParaRPr>
                    </a:p>
                  </a:txBody>
                  <a:tcPr marT="45725" marB="45725" marR="91450" marL="91450"/>
                </a:tc>
              </a:tr>
            </a:tbl>
          </a:graphicData>
        </a:graphic>
      </p:graphicFrame>
      <p:sp>
        <p:nvSpPr>
          <p:cNvPr id="1143" name="Google Shape;1143;g191a92ff8ed_0_805"/>
          <p:cNvSpPr txBox="1"/>
          <p:nvPr>
            <p:ph type="title"/>
          </p:nvPr>
        </p:nvSpPr>
        <p:spPr>
          <a:xfrm>
            <a:off x="817500" y="271923"/>
            <a:ext cx="8353500" cy="63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200">
                <a:latin typeface="Belleza"/>
                <a:ea typeface="Belleza"/>
                <a:cs typeface="Belleza"/>
                <a:sym typeface="Belleza"/>
              </a:rPr>
              <a:t>Timeline</a:t>
            </a:r>
            <a:endParaRPr b="1" sz="3200">
              <a:latin typeface="Belleza"/>
              <a:ea typeface="Belleza"/>
              <a:cs typeface="Belleza"/>
              <a:sym typeface="Bellez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g191a92ff8ed_0_8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149" name="Google Shape;1149;g191a92ff8ed_0_817"/>
          <p:cNvSpPr/>
          <p:nvPr/>
        </p:nvSpPr>
        <p:spPr>
          <a:xfrm>
            <a:off x="11917180" y="-1905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0" name="Google Shape;1150;g191a92ff8ed_0_817"/>
          <p:cNvSpPr/>
          <p:nvPr/>
        </p:nvSpPr>
        <p:spPr>
          <a:xfrm>
            <a:off x="5474"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151" name="Google Shape;1151;g191a92ff8ed_0_817"/>
          <p:cNvPicPr preferRelativeResize="0"/>
          <p:nvPr/>
        </p:nvPicPr>
        <p:blipFill rotWithShape="1">
          <a:blip r:embed="rId3">
            <a:alphaModFix/>
          </a:blip>
          <a:srcRect b="20691" l="0" r="32903" t="0"/>
          <a:stretch/>
        </p:blipFill>
        <p:spPr>
          <a:xfrm>
            <a:off x="10735971" y="5184982"/>
            <a:ext cx="1431505" cy="1692068"/>
          </a:xfrm>
          <a:prstGeom prst="rect">
            <a:avLst/>
          </a:prstGeom>
          <a:noFill/>
          <a:ln>
            <a:noFill/>
          </a:ln>
        </p:spPr>
      </p:pic>
      <p:sp>
        <p:nvSpPr>
          <p:cNvPr id="1152" name="Google Shape;1152;g191a92ff8ed_0_817"/>
          <p:cNvSpPr txBox="1"/>
          <p:nvPr/>
        </p:nvSpPr>
        <p:spPr>
          <a:xfrm>
            <a:off x="4191000" y="65087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1153" name="Google Shape;1153;g191a92ff8ed_0_817"/>
          <p:cNvSpPr txBox="1"/>
          <p:nvPr/>
        </p:nvSpPr>
        <p:spPr>
          <a:xfrm>
            <a:off x="990600" y="65087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1154" name="Google Shape;1154;g191a92ff8ed_0_817"/>
          <p:cNvSpPr txBox="1"/>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graphicFrame>
        <p:nvGraphicFramePr>
          <p:cNvPr id="1155" name="Google Shape;1155;g191a92ff8ed_0_817"/>
          <p:cNvGraphicFramePr/>
          <p:nvPr/>
        </p:nvGraphicFramePr>
        <p:xfrm>
          <a:off x="751453" y="4021894"/>
          <a:ext cx="3000000" cy="3000000"/>
        </p:xfrm>
        <a:graphic>
          <a:graphicData uri="http://schemas.openxmlformats.org/drawingml/2006/table">
            <a:tbl>
              <a:tblPr bandRow="1" firstCol="1" firstRow="1">
                <a:noFill/>
                <a:tableStyleId>{E2A187B9-F9B2-4079-919B-7AE82E13E02C}</a:tableStyleId>
              </a:tblPr>
              <a:tblGrid>
                <a:gridCol w="539950"/>
                <a:gridCol w="1169500"/>
                <a:gridCol w="3243725"/>
                <a:gridCol w="5715275"/>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COMMITTEE OF SENIOR OFFICIALS/ COUNCIL OF MINISTERS ENDORSEMENT</a:t>
                      </a:r>
                      <a:endParaRPr sz="2400" u="none" cap="none" strike="noStrike">
                        <a:latin typeface="Belleza"/>
                        <a:ea typeface="Belleza"/>
                        <a:cs typeface="Belleza"/>
                        <a:sym typeface="Belleza"/>
                      </a:endParaRPr>
                    </a:p>
                  </a:txBody>
                  <a:tcPr marT="45725" marB="45725" marR="91450" marL="91450" anchor="ctr"/>
                </a:tc>
                <a:tc hMerge="1"/>
                <a:tc hMerge="1"/>
                <a:tc hMerge="1"/>
              </a:tr>
              <a:tr h="643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Thursday,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25 May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Response letter from CSO</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received a letter from Chair of CSO about the endorsement of the candidates of ED and DED CS</a:t>
                      </a:r>
                      <a:endParaRPr sz="1500" u="none" cap="none" strike="noStrike">
                        <a:latin typeface="Calibri"/>
                        <a:ea typeface="Calibri"/>
                        <a:cs typeface="Calibri"/>
                        <a:sym typeface="Calibri"/>
                      </a:endParaRPr>
                    </a:p>
                  </a:txBody>
                  <a:tcPr marT="45725" marB="45725" marR="91450" marL="91450"/>
                </a:tc>
              </a:tr>
              <a:tr h="56205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Wednesday, </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31 May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arranges the meeting of CSO (optional)</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CSO discussed and endorsed the selected candidate of ED and DED CS</a:t>
                      </a:r>
                      <a:endParaRPr sz="1500" u="none" cap="none" strike="noStrike">
                        <a:latin typeface="Calibri"/>
                        <a:ea typeface="Calibri"/>
                        <a:cs typeface="Calibri"/>
                        <a:sym typeface="Calibri"/>
                      </a:endParaRPr>
                    </a:p>
                  </a:txBody>
                  <a:tcPr marT="45725" marB="45725" marR="91450" marL="91450"/>
                </a:tc>
              </a:tr>
            </a:tbl>
          </a:graphicData>
        </a:graphic>
      </p:graphicFrame>
      <p:graphicFrame>
        <p:nvGraphicFramePr>
          <p:cNvPr id="1156" name="Google Shape;1156;g191a92ff8ed_0_817"/>
          <p:cNvGraphicFramePr/>
          <p:nvPr/>
        </p:nvGraphicFramePr>
        <p:xfrm>
          <a:off x="751453" y="962259"/>
          <a:ext cx="3000000" cy="3000000"/>
        </p:xfrm>
        <a:graphic>
          <a:graphicData uri="http://schemas.openxmlformats.org/drawingml/2006/table">
            <a:tbl>
              <a:tblPr bandRow="1" firstCol="1" firstRow="1">
                <a:noFill/>
                <a:tableStyleId>{E2A187B9-F9B2-4079-919B-7AE82E13E02C}</a:tableStyleId>
              </a:tblPr>
              <a:tblGrid>
                <a:gridCol w="539950"/>
                <a:gridCol w="1169500"/>
                <a:gridCol w="3233350"/>
                <a:gridCol w="5725650"/>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INTERVIEW PROCESS</a:t>
                      </a:r>
                      <a:endParaRPr sz="2400" u="none" cap="none" strike="noStrike">
                        <a:latin typeface="Belleza"/>
                        <a:ea typeface="Belleza"/>
                        <a:cs typeface="Belleza"/>
                        <a:sym typeface="Belleza"/>
                      </a:endParaRPr>
                    </a:p>
                  </a:txBody>
                  <a:tcPr marT="45725" marB="45725" marR="91450" marL="91450" anchor="ctr"/>
                </a:tc>
                <a:tc hMerge="1"/>
                <a:tc hMerge="1"/>
                <a:tc hMerge="1"/>
              </a:tr>
              <a:tr h="5976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Friday,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5 May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Notify the Candidates for interview</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sent a letter to shortlisted candidates about the interview, the process, date and place</a:t>
                      </a:r>
                      <a:endParaRPr sz="1400" u="none" cap="none" strike="noStrike"/>
                    </a:p>
                  </a:txBody>
                  <a:tcPr marT="45725" marB="45725" marR="91450" marL="91450"/>
                </a:tc>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Monday,</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15 May 2023</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Interview the Candidates</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Appointment Committee interview the candidates;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Physical or virtual Interview;</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Appointment Committee to discuss the result of the interview and identify recommended ED and DED CS.</a:t>
                      </a:r>
                      <a:endParaRPr sz="1500" u="none" cap="none" strike="noStrike">
                        <a:latin typeface="Calibri"/>
                        <a:ea typeface="Calibri"/>
                        <a:cs typeface="Calibri"/>
                        <a:sym typeface="Calibri"/>
                      </a:endParaRPr>
                    </a:p>
                  </a:txBody>
                  <a:tcPr marT="45725" marB="45725" marR="91450" marL="91450"/>
                </a:tc>
              </a:tr>
              <a:tr h="5819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Thursday, </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18 May </a:t>
                      </a:r>
                      <a:r>
                        <a:rPr lang="en-US" sz="1400" u="none" cap="none" strike="noStrike">
                          <a:latin typeface="Calibri"/>
                          <a:ea typeface="Calibri"/>
                          <a:cs typeface="Calibri"/>
                          <a:sym typeface="Calibri"/>
                        </a:rPr>
                        <a:t>2023</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informs CSO</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sent a letter to the chair of CSO the result of interview and ask guidance for further process</a:t>
                      </a:r>
                      <a:endParaRPr sz="1500" u="none" cap="none" strike="noStrike">
                        <a:latin typeface="Calibri"/>
                        <a:ea typeface="Calibri"/>
                        <a:cs typeface="Calibri"/>
                        <a:sym typeface="Calibri"/>
                      </a:endParaRPr>
                    </a:p>
                  </a:txBody>
                  <a:tcPr marT="45725" marB="45725" marR="91450" marL="91450"/>
                </a:tc>
              </a:tr>
            </a:tbl>
          </a:graphicData>
        </a:graphic>
      </p:graphicFrame>
      <p:sp>
        <p:nvSpPr>
          <p:cNvPr id="1157" name="Google Shape;1157;g191a92ff8ed_0_817"/>
          <p:cNvSpPr txBox="1"/>
          <p:nvPr>
            <p:ph type="title"/>
          </p:nvPr>
        </p:nvSpPr>
        <p:spPr>
          <a:xfrm>
            <a:off x="817500" y="271923"/>
            <a:ext cx="8353500" cy="63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200">
                <a:latin typeface="Belleza"/>
                <a:ea typeface="Belleza"/>
                <a:cs typeface="Belleza"/>
                <a:sym typeface="Belleza"/>
              </a:rPr>
              <a:t>Timeline</a:t>
            </a:r>
            <a:endParaRPr b="1" sz="3200">
              <a:latin typeface="Belleza"/>
              <a:ea typeface="Belleza"/>
              <a:cs typeface="Belleza"/>
              <a:sym typeface="Bellez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g191a92ff8ed_0_8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163" name="Google Shape;1163;g191a92ff8ed_0_829"/>
          <p:cNvSpPr/>
          <p:nvPr/>
        </p:nvSpPr>
        <p:spPr>
          <a:xfrm>
            <a:off x="11917180" y="-1905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4" name="Google Shape;1164;g191a92ff8ed_0_829"/>
          <p:cNvSpPr/>
          <p:nvPr/>
        </p:nvSpPr>
        <p:spPr>
          <a:xfrm>
            <a:off x="5474" y="0"/>
            <a:ext cx="248700" cy="6858000"/>
          </a:xfrm>
          <a:prstGeom prst="rect">
            <a:avLst/>
          </a:prstGeom>
          <a:gradFill>
            <a:gsLst>
              <a:gs pos="0">
                <a:srgbClr val="8EC73E"/>
              </a:gs>
              <a:gs pos="15000">
                <a:srgbClr val="8EC73E"/>
              </a:gs>
              <a:gs pos="38000">
                <a:srgbClr val="0C7687"/>
              </a:gs>
              <a:gs pos="73000">
                <a:srgbClr val="0C7686"/>
              </a:gs>
              <a:gs pos="100000">
                <a:srgbClr val="8EC73E"/>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165" name="Google Shape;1165;g191a92ff8ed_0_829"/>
          <p:cNvPicPr preferRelativeResize="0"/>
          <p:nvPr/>
        </p:nvPicPr>
        <p:blipFill rotWithShape="1">
          <a:blip r:embed="rId3">
            <a:alphaModFix/>
          </a:blip>
          <a:srcRect b="20691" l="0" r="32903" t="0"/>
          <a:stretch/>
        </p:blipFill>
        <p:spPr>
          <a:xfrm>
            <a:off x="10735971" y="5184982"/>
            <a:ext cx="1431505" cy="1692068"/>
          </a:xfrm>
          <a:prstGeom prst="rect">
            <a:avLst/>
          </a:prstGeom>
          <a:noFill/>
          <a:ln>
            <a:noFill/>
          </a:ln>
        </p:spPr>
      </p:pic>
      <p:sp>
        <p:nvSpPr>
          <p:cNvPr id="1166" name="Google Shape;1166;g191a92ff8ed_0_829"/>
          <p:cNvSpPr txBox="1"/>
          <p:nvPr/>
        </p:nvSpPr>
        <p:spPr>
          <a:xfrm>
            <a:off x="4191000" y="6508750"/>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1167" name="Google Shape;1167;g191a92ff8ed_0_829"/>
          <p:cNvSpPr txBox="1"/>
          <p:nvPr/>
        </p:nvSpPr>
        <p:spPr>
          <a:xfrm>
            <a:off x="990600" y="65087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1168" name="Google Shape;1168;g191a92ff8ed_0_829"/>
          <p:cNvSpPr txBox="1"/>
          <p:nvPr/>
        </p:nvSpPr>
        <p:spPr>
          <a:xfrm>
            <a:off x="9107905" y="6310312"/>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graphicFrame>
        <p:nvGraphicFramePr>
          <p:cNvPr id="1169" name="Google Shape;1169;g191a92ff8ed_0_829"/>
          <p:cNvGraphicFramePr/>
          <p:nvPr/>
        </p:nvGraphicFramePr>
        <p:xfrm>
          <a:off x="914538" y="3935003"/>
          <a:ext cx="3000000" cy="3000000"/>
        </p:xfrm>
        <a:graphic>
          <a:graphicData uri="http://schemas.openxmlformats.org/drawingml/2006/table">
            <a:tbl>
              <a:tblPr bandRow="1" firstCol="1" firstRow="1">
                <a:noFill/>
                <a:tableStyleId>{E2A187B9-F9B2-4079-919B-7AE82E13E02C}</a:tableStyleId>
              </a:tblPr>
              <a:tblGrid>
                <a:gridCol w="522925"/>
                <a:gridCol w="1132600"/>
                <a:gridCol w="3029775"/>
                <a:gridCol w="5646650"/>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INAUGURATION</a:t>
                      </a:r>
                      <a:endParaRPr sz="2400" u="none" cap="none" strike="noStrike">
                        <a:latin typeface="Belleza"/>
                        <a:ea typeface="Belleza"/>
                        <a:cs typeface="Belleza"/>
                        <a:sym typeface="Belleza"/>
                      </a:endParaRPr>
                    </a:p>
                  </a:txBody>
                  <a:tcPr marT="45725" marB="45725" marR="91450" marL="91450" anchor="ctr"/>
                </a:tc>
                <a:tc hMerge="1"/>
                <a:tc hMerge="1"/>
                <a:tc hMerge="1"/>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a:t>
                      </a:r>
                      <a:r>
                        <a:rPr baseline="30000" lang="en-US" sz="1500" u="none" cap="none" strike="noStrike">
                          <a:latin typeface="Calibri"/>
                          <a:ea typeface="Calibri"/>
                          <a:cs typeface="Calibri"/>
                          <a:sym typeface="Calibri"/>
                        </a:rPr>
                        <a:t>nd</a:t>
                      </a:r>
                      <a:r>
                        <a:rPr lang="en-US" sz="1500" u="none" cap="none" strike="noStrike">
                          <a:latin typeface="Calibri"/>
                          <a:ea typeface="Calibri"/>
                          <a:cs typeface="Calibri"/>
                          <a:sym typeface="Calibri"/>
                        </a:rPr>
                        <a:t> week of November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Inauguration</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The selected candidate is invited to attend the SOM meeting where she/he will be officially appointed by Chair of CSO as endorsed by COM as newly appointed Executive Director and Deputy Executive Director of Regional Secretariat of CTI CFF.</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Signing the working contract as signed by Chair of CSO and the candidate</a:t>
                      </a:r>
                      <a:endParaRPr sz="1400" u="none" cap="none" strike="noStrike"/>
                    </a:p>
                  </a:txBody>
                  <a:tcPr marT="45725" marB="45725" marR="91450" marL="91450"/>
                </a:tc>
              </a:tr>
            </a:tbl>
          </a:graphicData>
        </a:graphic>
      </p:graphicFrame>
      <p:graphicFrame>
        <p:nvGraphicFramePr>
          <p:cNvPr id="1170" name="Google Shape;1170;g191a92ff8ed_0_829"/>
          <p:cNvGraphicFramePr/>
          <p:nvPr/>
        </p:nvGraphicFramePr>
        <p:xfrm>
          <a:off x="924875" y="904045"/>
          <a:ext cx="3000000" cy="3000000"/>
        </p:xfrm>
        <a:graphic>
          <a:graphicData uri="http://schemas.openxmlformats.org/drawingml/2006/table">
            <a:tbl>
              <a:tblPr bandRow="1" firstCol="1" firstRow="1">
                <a:noFill/>
                <a:tableStyleId>{E2A187B9-F9B2-4079-919B-7AE82E13E02C}</a:tableStyleId>
              </a:tblPr>
              <a:tblGrid>
                <a:gridCol w="522925"/>
                <a:gridCol w="1132600"/>
                <a:gridCol w="3044525"/>
                <a:gridCol w="5631875"/>
              </a:tblGrid>
              <a:tr h="874125">
                <a:tc gridSpan="4">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Belleza"/>
                          <a:ea typeface="Belleza"/>
                          <a:cs typeface="Belleza"/>
                          <a:sym typeface="Belleza"/>
                        </a:rPr>
                        <a:t>CONFIRMATION OF THE SELECTED CANDIDATES</a:t>
                      </a:r>
                      <a:endParaRPr sz="2400" u="none" cap="none" strike="noStrike">
                        <a:latin typeface="Belleza"/>
                        <a:ea typeface="Belleza"/>
                        <a:cs typeface="Belleza"/>
                        <a:sym typeface="Belleza"/>
                      </a:endParaRPr>
                    </a:p>
                  </a:txBody>
                  <a:tcPr marT="45725" marB="45725" marR="91450" marL="91450" anchor="ctr"/>
                </a:tc>
                <a:tc hMerge="1"/>
                <a:tc hMerge="1"/>
                <a:tc hMerge="1"/>
              </a:tr>
              <a:tr h="87412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6 June 2023 through Nov 2023</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sends a letter to the selected candidate</a:t>
                      </a:r>
                      <a:endParaRPr sz="15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sends a letter each to the selected candidate of ED and DED CS about the decision of the CSO.</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The selected candidate confirmed his/her acceptance of the letter from RS.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RS sent the candidate the letter of offer along with the requested documents to be submitted to RS.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The selected candidate fulfill all the required Documents</a:t>
                      </a:r>
                      <a:endParaRPr sz="1500" u="none" cap="none" strike="noStrike">
                        <a:latin typeface="Calibri"/>
                        <a:ea typeface="Calibri"/>
                        <a:cs typeface="Calibri"/>
                        <a:sym typeface="Calibri"/>
                      </a:endParaRPr>
                    </a:p>
                  </a:txBody>
                  <a:tcPr marT="45725" marB="45725" marR="91450" marL="91450"/>
                </a:tc>
              </a:tr>
            </a:tbl>
          </a:graphicData>
        </a:graphic>
      </p:graphicFrame>
      <p:sp>
        <p:nvSpPr>
          <p:cNvPr id="1171" name="Google Shape;1171;g191a92ff8ed_0_829"/>
          <p:cNvSpPr txBox="1"/>
          <p:nvPr>
            <p:ph type="title"/>
          </p:nvPr>
        </p:nvSpPr>
        <p:spPr>
          <a:xfrm>
            <a:off x="754400" y="271948"/>
            <a:ext cx="8353500" cy="63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200">
                <a:latin typeface="Belleza"/>
                <a:ea typeface="Belleza"/>
                <a:cs typeface="Belleza"/>
                <a:sym typeface="Belleza"/>
              </a:rPr>
              <a:t>Timeline</a:t>
            </a:r>
            <a:endParaRPr b="1" sz="3200">
              <a:latin typeface="Belleza"/>
              <a:ea typeface="Belleza"/>
              <a:cs typeface="Belleza"/>
              <a:sym typeface="Bellez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1175" name="Shape 1175"/>
        <p:cNvGrpSpPr/>
        <p:nvPr/>
      </p:nvGrpSpPr>
      <p:grpSpPr>
        <a:xfrm>
          <a:off x="0" y="0"/>
          <a:ext cx="0" cy="0"/>
          <a:chOff x="0" y="0"/>
          <a:chExt cx="0" cy="0"/>
        </a:xfrm>
      </p:grpSpPr>
      <p:sp>
        <p:nvSpPr>
          <p:cNvPr id="1176" name="Google Shape;1176;p83"/>
          <p:cNvSpPr txBox="1"/>
          <p:nvPr>
            <p:ph type="title"/>
          </p:nvPr>
        </p:nvSpPr>
        <p:spPr>
          <a:xfrm>
            <a:off x="838200" y="5324302"/>
            <a:ext cx="10515600" cy="6035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b="1" lang="en-US">
                <a:solidFill>
                  <a:schemeClr val="lt1"/>
                </a:solidFill>
                <a:latin typeface="Belleza"/>
                <a:ea typeface="Belleza"/>
                <a:cs typeface="Belleza"/>
                <a:sym typeface="Belleza"/>
              </a:rPr>
              <a:t>LIST OF SOME INTERNATIONAL EVENTS FOR CTI-CFF/RS POSSIBLE PARTICIPATION IN 2023</a:t>
            </a:r>
            <a:endParaRPr b="1">
              <a:latin typeface="Belleza"/>
              <a:ea typeface="Belleza"/>
              <a:cs typeface="Belleza"/>
              <a:sym typeface="Belleza"/>
            </a:endParaRPr>
          </a:p>
        </p:txBody>
      </p:sp>
      <p:pic>
        <p:nvPicPr>
          <p:cNvPr descr="photo of turtle swimming in the water&#10;" id="1177" name="Google Shape;1177;p83"/>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1178" name="Google Shape;117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1179" name="Google Shape;117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1180" name="Google Shape;1180;p83"/>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graphicFrame>
        <p:nvGraphicFramePr>
          <p:cNvPr id="1185" name="Google Shape;1185;p84"/>
          <p:cNvGraphicFramePr/>
          <p:nvPr/>
        </p:nvGraphicFramePr>
        <p:xfrm>
          <a:off x="299350" y="794657"/>
          <a:ext cx="3000000" cy="3000000"/>
        </p:xfrm>
        <a:graphic>
          <a:graphicData uri="http://schemas.openxmlformats.org/drawingml/2006/table">
            <a:tbl>
              <a:tblPr>
                <a:noFill/>
                <a:tableStyleId>{AA88F605-5D1C-422F-9106-F3F3205FD6D9}</a:tableStyleId>
              </a:tblPr>
              <a:tblGrid>
                <a:gridCol w="1730825"/>
                <a:gridCol w="1390350"/>
                <a:gridCol w="1120250"/>
                <a:gridCol w="2199750"/>
                <a:gridCol w="5152125"/>
              </a:tblGrid>
              <a:tr h="74482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Date and Venue</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Organizer</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Participant:</a:t>
                      </a:r>
                      <a:endParaRPr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RS or WG/CSO CTI</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Activity</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Objectives/Description/Proponent</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r>
              <a:tr h="7027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RS and CT6</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RS</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CT6 and Trust Fund Way Forward</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To discuss the needs and perspectives from each Member Country in term of organization, project and proposal to be carried out under the current global fund under USAID and other funds</a:t>
                      </a:r>
                      <a:endParaRPr sz="1400" u="none" cap="none" strike="noStrike">
                        <a:latin typeface="Calibri"/>
                        <a:ea typeface="Calibri"/>
                        <a:cs typeface="Calibri"/>
                        <a:sym typeface="Calibri"/>
                      </a:endParaRPr>
                    </a:p>
                  </a:txBody>
                  <a:tcPr marT="0" marB="0" marR="67200" marL="67200">
                    <a:solidFill>
                      <a:srgbClr val="FFFF00"/>
                    </a:solidFill>
                  </a:tcPr>
                </a:tc>
              </a:tr>
              <a:tr h="7027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new membership of CTI-CFF: Brunei Darussalam, Singapore, Thailand</a:t>
                      </a:r>
                      <a:endParaRPr sz="1400" u="none" cap="none" strike="noStrike">
                        <a:latin typeface="Calibri"/>
                        <a:ea typeface="Calibri"/>
                        <a:cs typeface="Calibri"/>
                        <a:sym typeface="Calibri"/>
                      </a:endParaRPr>
                    </a:p>
                  </a:txBody>
                  <a:tcPr marT="0" marB="0" marR="67200" marL="67200">
                    <a:solidFill>
                      <a:srgbClr val="FFFF00"/>
                    </a:solidFill>
                  </a:tcPr>
                </a:tc>
              </a:tr>
              <a:tr h="70272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14-15 Jan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International Conference on Coral Reefs Ecosystems and Climate Change ICCRECC – Bali, Indonesia</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r>
              <a:tr h="70272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3-9 Feb 2023</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IUCN, UBC, Govt. of Canada, CPAWS</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RS/WG, countries (MPA champions)</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5</a:t>
                      </a:r>
                      <a:r>
                        <a:rPr baseline="30000" lang="en-US" sz="1400" u="none" cap="none" strike="noStrike">
                          <a:latin typeface="Calibri"/>
                          <a:ea typeface="Calibri"/>
                          <a:cs typeface="Calibri"/>
                          <a:sym typeface="Calibri"/>
                        </a:rPr>
                        <a:t>th</a:t>
                      </a:r>
                      <a:r>
                        <a:rPr lang="en-US" sz="1400" u="none" cap="none" strike="noStrike">
                          <a:latin typeface="Calibri"/>
                          <a:ea typeface="Calibri"/>
                          <a:cs typeface="Calibri"/>
                          <a:sym typeface="Calibri"/>
                        </a:rPr>
                        <a:t> International Marine Protected Area Congress (IMPAC5) – Vancouver, Canada</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International Marine Protected Areas Congresses (IMPAC) are an opportunity for the global community of marine conservation managers and practitioners to exchange knowledge, experience and best practices to strengthen the conservation of marine biodiversity and to protect the natural and cultural heritage of the ocean.</a:t>
                      </a:r>
                      <a:endParaRPr sz="1400" u="none" cap="none" strike="noStrike">
                        <a:latin typeface="Calibri"/>
                        <a:ea typeface="Calibri"/>
                        <a:cs typeface="Calibri"/>
                        <a:sym typeface="Calibri"/>
                      </a:endParaRPr>
                    </a:p>
                  </a:txBody>
                  <a:tcPr marT="0" marB="0" marR="67200" marL="67200">
                    <a:solidFill>
                      <a:srgbClr val="FFFF00"/>
                    </a:solidFill>
                  </a:tcPr>
                </a:tc>
              </a:tr>
              <a:tr h="70272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27 Feb – 1 Mar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The Economist</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RS, RBF, partners</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10</a:t>
                      </a:r>
                      <a:r>
                        <a:rPr baseline="30000" lang="en-US" sz="1400" u="none" cap="none" strike="noStrike">
                          <a:latin typeface="Calibri"/>
                          <a:ea typeface="Calibri"/>
                          <a:cs typeface="Calibri"/>
                          <a:sym typeface="Calibri"/>
                        </a:rPr>
                        <a:t>th</a:t>
                      </a:r>
                      <a:r>
                        <a:rPr lang="en-US" sz="1400" u="none" cap="none" strike="noStrike">
                          <a:latin typeface="Calibri"/>
                          <a:ea typeface="Calibri"/>
                          <a:cs typeface="Calibri"/>
                          <a:sym typeface="Calibri"/>
                        </a:rPr>
                        <a:t> World Ocean Summit &amp; Expo – Lisbon, Portugal</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Panel – Changing the way business is done in the ocean.</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Panel – Steering national and international ocean governance to minimize anthropogenic impact on the ocean’s resources.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Panel – Marine protected areas (MPAs): addressing climate change, biodiversity loss and pollution</a:t>
                      </a:r>
                      <a:endParaRPr sz="1400" u="none" cap="none" strike="noStrike">
                        <a:latin typeface="Calibri"/>
                        <a:ea typeface="Calibri"/>
                        <a:cs typeface="Calibri"/>
                        <a:sym typeface="Calibri"/>
                      </a:endParaRPr>
                    </a:p>
                  </a:txBody>
                  <a:tcPr marT="0" marB="0" marR="67200" marL="67200"/>
                </a:tc>
              </a:tr>
              <a:tr h="47097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2-3 Mar 2023</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UN &amp; PANAMA</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RS/WG, RBF, partners</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Our Ocean Conference – Panama</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dk1"/>
                          </a:solidFill>
                          <a:latin typeface="Calibri"/>
                          <a:ea typeface="Calibri"/>
                          <a:cs typeface="Calibri"/>
                          <a:sym typeface="Calibri"/>
                        </a:rPr>
                        <a:t>Our Ocean, Our Connection</a:t>
                      </a:r>
                      <a:endParaRPr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dk1"/>
                          </a:solidFill>
                          <a:latin typeface="Calibri"/>
                          <a:ea typeface="Calibri"/>
                          <a:cs typeface="Calibri"/>
                          <a:sym typeface="Calibri"/>
                        </a:rPr>
                        <a:t>(the follow up of Palau Our Ocean Conference in which discussion will linger on global ocean fund and support from possible donors and philanthropist) </a:t>
                      </a:r>
                      <a:endParaRPr sz="1400" u="none" cap="none" strike="noStrike">
                        <a:solidFill>
                          <a:schemeClr val="dk1"/>
                        </a:solidFill>
                        <a:latin typeface="Calibri"/>
                        <a:ea typeface="Calibri"/>
                        <a:cs typeface="Calibri"/>
                        <a:sym typeface="Calibri"/>
                      </a:endParaRPr>
                    </a:p>
                  </a:txBody>
                  <a:tcPr marT="0" marB="0" marR="67200" marL="67200">
                    <a:solidFill>
                      <a:srgbClr val="FFFF00"/>
                    </a:solidFill>
                  </a:tcPr>
                </a:tc>
              </a:tr>
              <a:tr h="70272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27-30 Mar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UN ESCAP</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Asia-Pacific Forum on Sustainable Development – Bangkok, Thailand</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Accelerating the recovery from the corona virus disease (COVID-19) and the full implementation of the 2030 Agenda from Sustainable Development at all levels” (SDG #6, 7, 9, 11, 17)</a:t>
                      </a:r>
                      <a:endParaRPr sz="1400" u="none" cap="none" strike="noStrike">
                        <a:latin typeface="Calibri"/>
                        <a:ea typeface="Calibri"/>
                        <a:cs typeface="Calibri"/>
                        <a:sym typeface="Calibri"/>
                      </a:endParaRPr>
                    </a:p>
                  </a:txBody>
                  <a:tcPr marT="0" marB="0" marR="67200" marL="67200"/>
                </a:tc>
              </a:tr>
            </a:tbl>
          </a:graphicData>
        </a:graphic>
      </p:graphicFrame>
      <p:sp>
        <p:nvSpPr>
          <p:cNvPr id="1186" name="Google Shape;1186;p84"/>
          <p:cNvSpPr/>
          <p:nvPr/>
        </p:nvSpPr>
        <p:spPr>
          <a:xfrm>
            <a:off x="1373950" y="337450"/>
            <a:ext cx="9394500" cy="457200"/>
          </a:xfrm>
          <a:prstGeom prst="rect">
            <a:avLst/>
          </a:prstGeom>
          <a:solidFill>
            <a:srgbClr val="0085A1"/>
          </a:solidFill>
          <a:ln cap="flat" cmpd="sng" w="127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400" u="none" cap="none" strike="noStrike">
                <a:solidFill>
                  <a:srgbClr val="FFFFFF"/>
                </a:solidFill>
                <a:latin typeface="Belleza"/>
                <a:ea typeface="Belleza"/>
                <a:cs typeface="Belleza"/>
                <a:sym typeface="Belleza"/>
              </a:rPr>
              <a:t>List of International Events of Importance to be attended by RS/CTI-CFF in 2023 for global visibility/Trust Fund/CT6 way forward</a:t>
            </a:r>
            <a:endParaRPr b="1" i="0" sz="1400" u="none" cap="none" strike="noStrike">
              <a:solidFill>
                <a:srgbClr val="FFFFFF"/>
              </a:solidFill>
              <a:latin typeface="Belleza"/>
              <a:ea typeface="Belleza"/>
              <a:cs typeface="Belleza"/>
              <a:sym typeface="Bellez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
          <p:cNvSpPr txBox="1"/>
          <p:nvPr>
            <p:ph type="title"/>
          </p:nvPr>
        </p:nvSpPr>
        <p:spPr>
          <a:xfrm>
            <a:off x="556711" y="101540"/>
            <a:ext cx="10972800" cy="33820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38887"/>
              <a:buFont typeface="Calibri"/>
              <a:buNone/>
            </a:pPr>
            <a:r>
              <a:rPr lang="en-US" sz="2400">
                <a:latin typeface="Belleza"/>
                <a:ea typeface="Belleza"/>
                <a:cs typeface="Belleza"/>
                <a:sym typeface="Belleza"/>
              </a:rPr>
              <a:t>Article 10 : Privileges and Immunities of Executive Director and Deputy Executive Director (II)</a:t>
            </a:r>
            <a:endParaRPr sz="2400">
              <a:latin typeface="Belleza"/>
              <a:ea typeface="Belleza"/>
              <a:cs typeface="Belleza"/>
              <a:sym typeface="Belleza"/>
            </a:endParaRPr>
          </a:p>
        </p:txBody>
      </p:sp>
      <p:sp>
        <p:nvSpPr>
          <p:cNvPr id="569" name="Google Shape;569;p6"/>
          <p:cNvSpPr txBox="1"/>
          <p:nvPr>
            <p:ph idx="12" type="sldNum"/>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dk1"/>
                </a:solidFill>
              </a:rPr>
              <a:t>‹#›</a:t>
            </a:fld>
            <a:endParaRPr>
              <a:solidFill>
                <a:schemeClr val="dk1"/>
              </a:solidFill>
            </a:endParaRPr>
          </a:p>
        </p:txBody>
      </p:sp>
      <p:grpSp>
        <p:nvGrpSpPr>
          <p:cNvPr id="570" name="Google Shape;570;p6"/>
          <p:cNvGrpSpPr/>
          <p:nvPr/>
        </p:nvGrpSpPr>
        <p:grpSpPr>
          <a:xfrm>
            <a:off x="7993448" y="3278144"/>
            <a:ext cx="4211600" cy="3581399"/>
            <a:chOff x="7980400" y="3276601"/>
            <a:chExt cx="4211600" cy="3581399"/>
          </a:xfrm>
        </p:grpSpPr>
        <p:grpSp>
          <p:nvGrpSpPr>
            <p:cNvPr id="571" name="Google Shape;571;p6"/>
            <p:cNvGrpSpPr/>
            <p:nvPr/>
          </p:nvGrpSpPr>
          <p:grpSpPr>
            <a:xfrm>
              <a:off x="8662740" y="3276601"/>
              <a:ext cx="3529260" cy="3581397"/>
              <a:chOff x="4114800" y="1423987"/>
              <a:chExt cx="3961542" cy="4007547"/>
            </a:xfrm>
          </p:grpSpPr>
          <p:sp>
            <p:nvSpPr>
              <p:cNvPr id="572" name="Google Shape;572;p6"/>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3" name="Google Shape;573;p6"/>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p6"/>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5" name="Google Shape;575;p6"/>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6" name="Google Shape;576;p6"/>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7" name="Google Shape;577;p6"/>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8" name="Google Shape;578;p6"/>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9" name="Google Shape;579;p6"/>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80" name="Google Shape;580;p6"/>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1" name="Google Shape;581;p6"/>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582" name="Google Shape;582;p6"/>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graphicFrame>
        <p:nvGraphicFramePr>
          <p:cNvPr id="583" name="Google Shape;583;p6"/>
          <p:cNvGraphicFramePr/>
          <p:nvPr/>
        </p:nvGraphicFramePr>
        <p:xfrm>
          <a:off x="671313" y="442452"/>
          <a:ext cx="3000000" cy="3000000"/>
        </p:xfrm>
        <a:graphic>
          <a:graphicData uri="http://schemas.openxmlformats.org/drawingml/2006/table">
            <a:tbl>
              <a:tblPr bandRow="1" firstCol="1" firstRow="1">
                <a:noFill/>
                <a:tableStyleId>{AA88F605-5D1C-422F-9106-F3F3205FD6D9}</a:tableStyleId>
              </a:tblPr>
              <a:tblGrid>
                <a:gridCol w="11314200"/>
              </a:tblGrid>
              <a:tr h="18275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j.         be immune from national service obligations of sending countries.</a:t>
                      </a:r>
                      <a:endParaRPr sz="1500" u="none" cap="none" strike="noStrike">
                        <a:latin typeface="Belleza"/>
                        <a:ea typeface="Belleza"/>
                        <a:cs typeface="Belleza"/>
                        <a:sym typeface="Belleza"/>
                      </a:endParaRPr>
                    </a:p>
                  </a:txBody>
                  <a:tcPr marT="0" marB="0" marR="49925" marL="49925" anchor="ctr"/>
                </a:tc>
              </a:tr>
              <a:tr h="365500">
                <a:tc>
                  <a:txBody>
                    <a:bodyPr/>
                    <a:lstStyle/>
                    <a:p>
                      <a:pPr indent="0" lvl="0" marL="0" marR="0" rtl="0" algn="l">
                        <a:lnSpc>
                          <a:spcPct val="100000"/>
                        </a:lnSpc>
                        <a:spcBef>
                          <a:spcPts val="0"/>
                        </a:spcBef>
                        <a:spcAft>
                          <a:spcPts val="0"/>
                        </a:spcAft>
                        <a:buNone/>
                      </a:pPr>
                      <a:r>
                        <a:rPr lang="en-US" sz="1500" u="none" cap="none" strike="noStrike">
                          <a:latin typeface="Belleza"/>
                          <a:ea typeface="Belleza"/>
                          <a:cs typeface="Belleza"/>
                          <a:sym typeface="Belleza"/>
                        </a:rPr>
                        <a:t>(1)          </a:t>
                      </a:r>
                      <a:r>
                        <a:rPr lang="en-US" sz="1500" u="none" cap="none" strike="noStrike">
                          <a:highlight>
                            <a:srgbClr val="FFFF00"/>
                          </a:highlight>
                          <a:latin typeface="Belleza"/>
                          <a:ea typeface="Belleza"/>
                          <a:cs typeface="Belleza"/>
                          <a:sym typeface="Belleza"/>
                        </a:rPr>
                        <a:t>The </a:t>
                      </a:r>
                      <a:r>
                        <a:rPr lang="en-US" sz="1500" u="none" cap="none" strike="sngStrike">
                          <a:highlight>
                            <a:srgbClr val="FFFF00"/>
                          </a:highlight>
                          <a:latin typeface="Belleza"/>
                          <a:ea typeface="Belleza"/>
                          <a:cs typeface="Belleza"/>
                          <a:sym typeface="Belleza"/>
                        </a:rPr>
                        <a:t>Staff</a:t>
                      </a:r>
                      <a:r>
                        <a:rPr lang="en-US" sz="1500" u="none" cap="none" strike="noStrike">
                          <a:highlight>
                            <a:srgbClr val="FFFF00"/>
                          </a:highlight>
                          <a:latin typeface="Belleza"/>
                          <a:ea typeface="Belleza"/>
                          <a:cs typeface="Belleza"/>
                          <a:sym typeface="Belleza"/>
                        </a:rPr>
                        <a:t> Executive Director and Deputy Executive Directors</a:t>
                      </a:r>
                      <a:r>
                        <a:rPr lang="en-US" sz="1500" u="none" cap="none" strike="noStrike">
                          <a:latin typeface="Belleza"/>
                          <a:ea typeface="Belleza"/>
                          <a:cs typeface="Belleza"/>
                          <a:sym typeface="Belleza"/>
                        </a:rPr>
                        <a:t> who are not of Indonesian nationality and do not fall under Article 15 (1), shall enjoy:</a:t>
                      </a:r>
                      <a:endParaRPr sz="1500" u="none" cap="none" strike="noStrike">
                        <a:latin typeface="Belleza"/>
                        <a:ea typeface="Belleza"/>
                        <a:cs typeface="Belleza"/>
                        <a:sym typeface="Belleza"/>
                      </a:endParaRPr>
                    </a:p>
                  </a:txBody>
                  <a:tcPr marT="0" marB="0" marR="49925" marL="49925" anchor="ctr"/>
                </a:tc>
              </a:tr>
              <a:tr h="36550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a.       immunity from legal processes in respect of all acts including words spoken or written performed by him or her while in his or her official capacity;</a:t>
                      </a:r>
                      <a:endParaRPr sz="1500" u="none" cap="none" strike="noStrike">
                        <a:latin typeface="Belleza"/>
                        <a:ea typeface="Belleza"/>
                        <a:cs typeface="Belleza"/>
                        <a:sym typeface="Belleza"/>
                      </a:endParaRPr>
                    </a:p>
                  </a:txBody>
                  <a:tcPr marT="0" marB="0" marR="49925" marL="49925" anchor="ctr"/>
                </a:tc>
              </a:tr>
              <a:tr h="36550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b.       exemption from taxation on the salary and emoluments paid to him or her by the Secretariat;</a:t>
                      </a:r>
                      <a:endParaRPr sz="1500" u="none" cap="none" strike="noStrike">
                        <a:latin typeface="Belleza"/>
                        <a:ea typeface="Belleza"/>
                        <a:cs typeface="Belleza"/>
                        <a:sym typeface="Belleza"/>
                      </a:endParaRPr>
                    </a:p>
                  </a:txBody>
                  <a:tcPr marT="0" marB="0" marR="49925" marL="49925" anchor="ctr"/>
                </a:tc>
              </a:tr>
              <a:tr h="18275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c.        immunity from seizure of official articles and baggage;</a:t>
                      </a:r>
                      <a:endParaRPr sz="1500" u="none" cap="none" strike="noStrike">
                        <a:latin typeface="Belleza"/>
                        <a:ea typeface="Belleza"/>
                        <a:cs typeface="Belleza"/>
                        <a:sym typeface="Belleza"/>
                      </a:endParaRPr>
                    </a:p>
                  </a:txBody>
                  <a:tcPr marT="0" marB="0" marR="49925" marL="49925" anchor="ctr"/>
                </a:tc>
              </a:tr>
              <a:tr h="109780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d.       freedom to maintain, within the territory of the Host Country, or elsewhere, foreign securities, and other movable and immovable property, and while employed by the Secretariat, and at the time of termination of such employment, the right to take out of the Host Country, funds in any foreign currency without restriction or limitation, provided that the said officials can show legal document for their lawful possession of such funds;</a:t>
                      </a:r>
                      <a:endParaRPr sz="1500" u="none" cap="none" strike="noStrike">
                        <a:latin typeface="Belleza"/>
                        <a:ea typeface="Belleza"/>
                        <a:cs typeface="Belleza"/>
                        <a:sym typeface="Belleza"/>
                      </a:endParaRPr>
                    </a:p>
                  </a:txBody>
                  <a:tcPr marT="0" marB="0" marR="49925" marL="49925" anchor="ctr"/>
                </a:tc>
              </a:tr>
              <a:tr h="109780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e.       have the rights to import free of duty and other levies, prohibition and restriction on imports, furniture and personal effects, including one motor vehicle, within six months after first taking up post in the Host Country. The regulations shall apply in the case of importation transfer and replacements of automobiles as are in force for the resident members of diplomatic mission of comparable rank; and</a:t>
                      </a:r>
                      <a:endParaRPr sz="1500" u="none" cap="none" strike="noStrike">
                        <a:latin typeface="Belleza"/>
                        <a:ea typeface="Belleza"/>
                        <a:cs typeface="Belleza"/>
                        <a:sym typeface="Belleza"/>
                      </a:endParaRPr>
                    </a:p>
                  </a:txBody>
                  <a:tcPr marT="0" marB="0" marR="49925" marL="49925" anchor="ctr"/>
                </a:tc>
              </a:tr>
              <a:tr h="18275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f.         immunity from national service obligations of sending countries.</a:t>
                      </a:r>
                      <a:endParaRPr sz="1500" u="none" cap="none" strike="noStrike">
                        <a:latin typeface="Belleza"/>
                        <a:ea typeface="Belleza"/>
                        <a:cs typeface="Belleza"/>
                        <a:sym typeface="Belleza"/>
                      </a:endParaRPr>
                    </a:p>
                  </a:txBody>
                  <a:tcPr marT="0" marB="0" marR="49925" marL="49925" anchor="ctr"/>
                </a:tc>
              </a:tr>
              <a:tr h="36550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(2)          Indonesian nationals who are appointed as Executive Director, Deputy Executive Director(s) and Staff shall:</a:t>
                      </a:r>
                      <a:endParaRPr sz="1500" u="none" cap="none" strike="noStrike">
                        <a:latin typeface="Belleza"/>
                        <a:ea typeface="Belleza"/>
                        <a:cs typeface="Belleza"/>
                        <a:sym typeface="Belleza"/>
                      </a:endParaRPr>
                    </a:p>
                  </a:txBody>
                  <a:tcPr marT="0" marB="0" marR="49925" marL="49925" anchor="ctr"/>
                </a:tc>
              </a:tr>
              <a:tr h="365500">
                <a:tc>
                  <a:txBody>
                    <a:bodyPr/>
                    <a:lstStyle/>
                    <a:p>
                      <a:pPr indent="0" lvl="0" marL="0" marR="0" rtl="0" algn="just">
                        <a:lnSpc>
                          <a:spcPct val="100000"/>
                        </a:lnSpc>
                        <a:spcBef>
                          <a:spcPts val="0"/>
                        </a:spcBef>
                        <a:spcAft>
                          <a:spcPts val="0"/>
                        </a:spcAft>
                        <a:buNone/>
                      </a:pPr>
                      <a:r>
                        <a:rPr lang="en-US" sz="1500" u="none" cap="none" strike="noStrike">
                          <a:latin typeface="Belleza"/>
                          <a:ea typeface="Belleza"/>
                          <a:cs typeface="Belleza"/>
                          <a:sym typeface="Belleza"/>
                        </a:rPr>
                        <a:t>a.       comply with the Laws and Regulations of the Host Country and shall not be immune from legal processes within the boundaries of Indonesia; and</a:t>
                      </a:r>
                      <a:endParaRPr sz="1500" u="none" cap="none" strike="noStrike">
                        <a:latin typeface="Belleza"/>
                        <a:ea typeface="Belleza"/>
                        <a:cs typeface="Belleza"/>
                        <a:sym typeface="Belleza"/>
                      </a:endParaRPr>
                    </a:p>
                  </a:txBody>
                  <a:tcPr marT="0" marB="0" marR="49925" marL="49925" anchor="ctr"/>
                </a:tc>
              </a:tr>
              <a:tr h="182750">
                <a:tc>
                  <a:txBody>
                    <a:bodyPr/>
                    <a:lstStyle/>
                    <a:p>
                      <a:pPr indent="0" lvl="0" marL="0" marR="0" rtl="0" algn="l">
                        <a:lnSpc>
                          <a:spcPct val="100000"/>
                        </a:lnSpc>
                        <a:spcBef>
                          <a:spcPts val="0"/>
                        </a:spcBef>
                        <a:spcAft>
                          <a:spcPts val="0"/>
                        </a:spcAft>
                        <a:buNone/>
                      </a:pPr>
                      <a:r>
                        <a:rPr lang="en-US" sz="1500" u="none" cap="none" strike="noStrike">
                          <a:latin typeface="Belleza"/>
                          <a:ea typeface="Belleza"/>
                          <a:cs typeface="Belleza"/>
                          <a:sym typeface="Belleza"/>
                        </a:rPr>
                        <a:t>b.       be immune from seizure of their official articles and baggage. </a:t>
                      </a:r>
                      <a:endParaRPr sz="1500" u="none" cap="none" strike="noStrike">
                        <a:latin typeface="Belleza"/>
                        <a:ea typeface="Belleza"/>
                        <a:cs typeface="Belleza"/>
                        <a:sym typeface="Belleza"/>
                      </a:endParaRPr>
                    </a:p>
                  </a:txBody>
                  <a:tcPr marT="0" marB="0" marR="49925" marL="49925" anchor="ctr"/>
                </a:tc>
              </a:tr>
              <a:tr h="731650">
                <a:tc>
                  <a:txBody>
                    <a:bodyPr/>
                    <a:lstStyle/>
                    <a:p>
                      <a:pPr indent="0" lvl="0" marL="0" marR="0" rtl="0" algn="l">
                        <a:lnSpc>
                          <a:spcPct val="100000"/>
                        </a:lnSpc>
                        <a:spcBef>
                          <a:spcPts val="0"/>
                        </a:spcBef>
                        <a:spcAft>
                          <a:spcPts val="0"/>
                        </a:spcAft>
                        <a:buNone/>
                      </a:pPr>
                      <a:r>
                        <a:rPr lang="en-US" sz="1500" u="none" cap="none" strike="noStrike">
                          <a:latin typeface="Belleza"/>
                          <a:ea typeface="Belleza"/>
                          <a:cs typeface="Belleza"/>
                          <a:sym typeface="Belleza"/>
                        </a:rPr>
                        <a:t>(3)          </a:t>
                      </a:r>
                      <a:r>
                        <a:rPr lang="en-US" sz="1500" u="none" cap="none" strike="sngStrike">
                          <a:highlight>
                            <a:srgbClr val="FFFF00"/>
                          </a:highlight>
                          <a:latin typeface="Belleza"/>
                          <a:ea typeface="Belleza"/>
                          <a:cs typeface="Belleza"/>
                          <a:sym typeface="Belleza"/>
                        </a:rPr>
                        <a:t>Staff’s</a:t>
                      </a:r>
                      <a:r>
                        <a:rPr lang="en-US" sz="1500" u="none" cap="none" strike="noStrike">
                          <a:highlight>
                            <a:srgbClr val="FFFF00"/>
                          </a:highlight>
                          <a:latin typeface="Belleza"/>
                          <a:ea typeface="Belleza"/>
                          <a:cs typeface="Belleza"/>
                          <a:sym typeface="Belleza"/>
                        </a:rPr>
                        <a:t> Immediate Family of the Executive Director and Deputy Executive Director</a:t>
                      </a:r>
                      <a:r>
                        <a:rPr lang="en-US" sz="1500" u="none" cap="none" strike="noStrike">
                          <a:latin typeface="Belleza"/>
                          <a:ea typeface="Belleza"/>
                          <a:cs typeface="Belleza"/>
                          <a:sym typeface="Belleza"/>
                        </a:rPr>
                        <a:t>, referred to in Paragraph 1 of this Article, shall enjoy privileges and immunities as stipulated in the Vienna Convention on Diplomatic Relations 1961 and Paragraph 1 (v), (vi) and (vii) of this Article.</a:t>
                      </a:r>
                      <a:endParaRPr sz="1500" u="none" cap="none" strike="noStrike">
                        <a:latin typeface="Belleza"/>
                        <a:ea typeface="Belleza"/>
                        <a:cs typeface="Belleza"/>
                        <a:sym typeface="Belleza"/>
                      </a:endParaRPr>
                    </a:p>
                  </a:txBody>
                  <a:tcPr marT="0" marB="0" marR="49925" marL="49925" anchor="ctr"/>
                </a:tc>
              </a:tr>
              <a:tr h="548900">
                <a:tc>
                  <a:txBody>
                    <a:bodyPr/>
                    <a:lstStyle/>
                    <a:p>
                      <a:pPr indent="0" lvl="0" marL="0" marR="0" rtl="0" algn="l">
                        <a:lnSpc>
                          <a:spcPct val="100000"/>
                        </a:lnSpc>
                        <a:spcBef>
                          <a:spcPts val="0"/>
                        </a:spcBef>
                        <a:spcAft>
                          <a:spcPts val="0"/>
                        </a:spcAft>
                        <a:buNone/>
                      </a:pPr>
                      <a:r>
                        <a:rPr lang="en-US" sz="1500" u="none" cap="none" strike="noStrike">
                          <a:latin typeface="Belleza"/>
                          <a:ea typeface="Belleza"/>
                          <a:cs typeface="Belleza"/>
                          <a:sym typeface="Belleza"/>
                        </a:rPr>
                        <a:t>(4)          The Secretariat shall notify the Host Country on matters concerning the employment of its Staff, including the list of names, addresses and nationalities of all its employees. </a:t>
                      </a:r>
                      <a:endParaRPr sz="1500" u="none" cap="none" strike="noStrike">
                        <a:latin typeface="Belleza"/>
                        <a:ea typeface="Belleza"/>
                        <a:cs typeface="Belleza"/>
                        <a:sym typeface="Belleza"/>
                      </a:endParaRPr>
                    </a:p>
                  </a:txBody>
                  <a:tcPr marT="0" marB="0" marR="49925" marL="49925" anchor="ct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graphicFrame>
        <p:nvGraphicFramePr>
          <p:cNvPr id="1191" name="Google Shape;1191;p85"/>
          <p:cNvGraphicFramePr/>
          <p:nvPr/>
        </p:nvGraphicFramePr>
        <p:xfrm>
          <a:off x="293914" y="808665"/>
          <a:ext cx="3000000" cy="3000000"/>
        </p:xfrm>
        <a:graphic>
          <a:graphicData uri="http://schemas.openxmlformats.org/drawingml/2006/table">
            <a:tbl>
              <a:tblPr>
                <a:noFill/>
                <a:tableStyleId>{AA88F605-5D1C-422F-9106-F3F3205FD6D9}</a:tableStyleId>
              </a:tblPr>
              <a:tblGrid>
                <a:gridCol w="1730825"/>
                <a:gridCol w="1390350"/>
                <a:gridCol w="1120250"/>
                <a:gridCol w="2170250"/>
                <a:gridCol w="5181625"/>
              </a:tblGrid>
              <a:tr h="74482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Date and Venue</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Organizer</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Participant:</a:t>
                      </a:r>
                      <a:endParaRPr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RS or WG/CSO CTI</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Activity</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solidFill>
                            <a:schemeClr val="lt1"/>
                          </a:solidFill>
                          <a:latin typeface="Calibri"/>
                          <a:ea typeface="Calibri"/>
                          <a:cs typeface="Calibri"/>
                          <a:sym typeface="Calibri"/>
                        </a:rPr>
                        <a:t>Objectives/Description/Proponent</a:t>
                      </a:r>
                      <a:endParaRPr sz="1400" u="none" cap="none" strike="noStrike">
                        <a:solidFill>
                          <a:schemeClr val="lt1"/>
                        </a:solidFill>
                        <a:latin typeface="Calibri"/>
                        <a:ea typeface="Calibri"/>
                        <a:cs typeface="Calibri"/>
                        <a:sym typeface="Calibri"/>
                      </a:endParaRPr>
                    </a:p>
                  </a:txBody>
                  <a:tcPr marT="0" marB="0" marR="67200" marL="67200" anchor="ctr">
                    <a:solidFill>
                      <a:srgbClr val="323F4F"/>
                    </a:solidFill>
                  </a:tcPr>
                </a:tc>
              </a:tr>
              <a:tr h="46847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17-21 Apr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International Council for the Exploration of the Sea (ICES)</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RS/CCA WG, countries</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5</a:t>
                      </a:r>
                      <a:r>
                        <a:rPr baseline="30000" lang="en-US" sz="1400" u="none" cap="none" strike="noStrike">
                          <a:latin typeface="Calibri"/>
                          <a:ea typeface="Calibri"/>
                          <a:cs typeface="Calibri"/>
                          <a:sym typeface="Calibri"/>
                        </a:rPr>
                        <a:t>th</a:t>
                      </a:r>
                      <a:r>
                        <a:rPr lang="en-US" sz="1400" u="none" cap="none" strike="noStrike">
                          <a:latin typeface="Calibri"/>
                          <a:ea typeface="Calibri"/>
                          <a:cs typeface="Calibri"/>
                          <a:sym typeface="Calibri"/>
                        </a:rPr>
                        <a:t> Effects of Climate Change on the World’s Ocean (ECCWO5) – Bergen, Norway</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r>
              <a:tr h="46847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5-8 Jun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Oceanic Engineering Society, University of Limerick</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Oceans Conference &amp; Exposition – Limerick, Ireland</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Blue Ocean Planet Earth. The event for global maritime professionals to learn, innovate, and lead in the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protection and utilization of the world’s largest natural resource – our Oceans.</a:t>
                      </a:r>
                      <a:endParaRPr sz="1400" u="none" cap="none" strike="noStrike">
                        <a:latin typeface="Calibri"/>
                        <a:ea typeface="Calibri"/>
                        <a:cs typeface="Calibri"/>
                        <a:sym typeface="Calibri"/>
                      </a:endParaRPr>
                    </a:p>
                  </a:txBody>
                  <a:tcPr marT="0" marB="0" marR="67200" marL="67200"/>
                </a:tc>
              </a:tr>
              <a:tr h="468475">
                <a:tc>
                  <a:txBody>
                    <a:bodyPr/>
                    <a:lstStyle/>
                    <a:p>
                      <a:pPr indent="0" lvl="0" marL="0" marR="0" rtl="0" algn="l">
                        <a:lnSpc>
                          <a:spcPct val="100000"/>
                        </a:lnSpc>
                        <a:spcBef>
                          <a:spcPts val="0"/>
                        </a:spcBef>
                        <a:spcAft>
                          <a:spcPts val="0"/>
                        </a:spcAft>
                        <a:buClr>
                          <a:schemeClr val="dk1"/>
                        </a:buClr>
                        <a:buSzPts val="1600"/>
                        <a:buFont typeface="Calibri"/>
                        <a:buNone/>
                      </a:pPr>
                      <a:r>
                        <a:rPr lang="en-US" sz="1400" u="none" cap="none" strike="noStrike">
                          <a:latin typeface="Calibri"/>
                          <a:ea typeface="Calibri"/>
                          <a:cs typeface="Calibri"/>
                          <a:sym typeface="Calibri"/>
                        </a:rPr>
                        <a:t>19-23 Jun 2023</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NUS, Singapore</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RS, countries, partners</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5</a:t>
                      </a:r>
                      <a:r>
                        <a:rPr baseline="30000" lang="en-US" sz="1400" u="none" cap="none" strike="noStrike">
                          <a:latin typeface="Calibri"/>
                          <a:ea typeface="Calibri"/>
                          <a:cs typeface="Calibri"/>
                          <a:sym typeface="Calibri"/>
                        </a:rPr>
                        <a:t>th</a:t>
                      </a:r>
                      <a:r>
                        <a:rPr lang="en-US" sz="1400" u="none" cap="none" strike="noStrike">
                          <a:latin typeface="Calibri"/>
                          <a:ea typeface="Calibri"/>
                          <a:cs typeface="Calibri"/>
                          <a:sym typeface="Calibri"/>
                        </a:rPr>
                        <a:t> Asia Pacific Coral Reef Symposium 2023</a:t>
                      </a:r>
                      <a:endParaRPr sz="1400" u="none" cap="none" strike="noStrike">
                        <a:latin typeface="Calibri"/>
                        <a:ea typeface="Calibri"/>
                        <a:cs typeface="Calibri"/>
                        <a:sym typeface="Calibri"/>
                      </a:endParaRPr>
                    </a:p>
                  </a:txBody>
                  <a:tcPr marT="0" marB="0" marR="67200" marL="67200">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Impacts of plastic pollution on Asia-Pacific coral reefs.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Interventions for reef recovery.</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Integrated management and solutions: Advancing marine area-based conservation in Coral Triangle – a practitioner forum.</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Form and by the community: Community-driven management strategies for enhancing coral resilience.</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Coral reef ecotourism: Towards a carbon neutral destination.</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Outreach and education as a vehicle for reef conservation.</a:t>
                      </a:r>
                      <a:endParaRPr sz="1400" u="none" cap="none" strike="noStrike">
                        <a:latin typeface="Calibri"/>
                        <a:ea typeface="Calibri"/>
                        <a:cs typeface="Calibri"/>
                        <a:sym typeface="Calibri"/>
                      </a:endParaRPr>
                    </a:p>
                  </a:txBody>
                  <a:tcPr marT="0" marB="0" marR="67200" marL="67200">
                    <a:solidFill>
                      <a:srgbClr val="FFFF00"/>
                    </a:solidFill>
                  </a:tcPr>
                </a:tc>
              </a:tr>
              <a:tr h="46847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18-19 Oct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Coral reef countries</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dk1"/>
                          </a:solidFill>
                          <a:latin typeface="Calibri"/>
                          <a:ea typeface="Calibri"/>
                          <a:cs typeface="Calibri"/>
                          <a:sym typeface="Calibri"/>
                        </a:rPr>
                        <a:t>International Conference on Corals and Coral Reefs – Rome, Italy</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dk1"/>
                          </a:solidFill>
                          <a:latin typeface="Calibri"/>
                          <a:ea typeface="Calibri"/>
                          <a:cs typeface="Calibri"/>
                          <a:sym typeface="Calibri"/>
                        </a:rPr>
                        <a:t>Looking at and discussion on the status of current scientific application of coral reef and the involvement of CT6 to look into the perspective on the condition of the coral reefs </a:t>
                      </a:r>
                      <a:endParaRPr sz="1400" u="none" cap="none" strike="noStrike">
                        <a:solidFill>
                          <a:schemeClr val="dk1"/>
                        </a:solidFill>
                        <a:latin typeface="Calibri"/>
                        <a:ea typeface="Calibri"/>
                        <a:cs typeface="Calibri"/>
                        <a:sym typeface="Calibri"/>
                      </a:endParaRPr>
                    </a:p>
                  </a:txBody>
                  <a:tcPr marT="0" marB="0" marR="67200" marL="67200"/>
                </a:tc>
              </a:tr>
              <a:tr h="468475">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6-17 Nov 2023</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UN</a:t>
                      </a:r>
                      <a:endParaRPr sz="1400" u="none" cap="none" strike="noStrike">
                        <a:latin typeface="Calibri"/>
                        <a:ea typeface="Calibri"/>
                        <a:cs typeface="Calibri"/>
                        <a:sym typeface="Calibri"/>
                      </a:endParaRPr>
                    </a:p>
                  </a:txBody>
                  <a:tcPr marT="0" marB="0" marR="67200" marL="6720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alibri"/>
                          <a:ea typeface="Calibri"/>
                          <a:cs typeface="Calibri"/>
                          <a:sym typeface="Calibri"/>
                        </a:rPr>
                        <a:t>UNFCCC COP 28 – UAE </a:t>
                      </a:r>
                      <a:endParaRPr sz="1400" u="none" cap="none" strike="noStrike">
                        <a:latin typeface="Calibri"/>
                        <a:ea typeface="Calibri"/>
                        <a:cs typeface="Calibri"/>
                        <a:sym typeface="Calibri"/>
                      </a:endParaRPr>
                    </a:p>
                  </a:txBody>
                  <a:tcPr marT="0" marB="0" marR="67200" marL="67200"/>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dk1"/>
                          </a:solidFill>
                          <a:latin typeface="Calibri"/>
                          <a:ea typeface="Calibri"/>
                          <a:cs typeface="Calibri"/>
                          <a:sym typeface="Calibri"/>
                        </a:rPr>
                        <a:t>Extension of UNFCCC COP-17 in Egypt,</a:t>
                      </a:r>
                      <a:endParaRPr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400" u="none" cap="none" strike="noStrike">
                        <a:solidFill>
                          <a:schemeClr val="dk1"/>
                        </a:solidFill>
                        <a:latin typeface="Calibri"/>
                        <a:ea typeface="Calibri"/>
                        <a:cs typeface="Calibri"/>
                        <a:sym typeface="Calibri"/>
                      </a:endParaRPr>
                    </a:p>
                  </a:txBody>
                  <a:tcPr marT="0" marB="0" marR="67200" marL="67200"/>
                </a:tc>
              </a:tr>
            </a:tbl>
          </a:graphicData>
        </a:graphic>
      </p:graphicFrame>
      <p:sp>
        <p:nvSpPr>
          <p:cNvPr id="1192" name="Google Shape;1192;p85"/>
          <p:cNvSpPr/>
          <p:nvPr/>
        </p:nvSpPr>
        <p:spPr>
          <a:xfrm>
            <a:off x="1373950" y="337450"/>
            <a:ext cx="9394500" cy="457200"/>
          </a:xfrm>
          <a:prstGeom prst="rect">
            <a:avLst/>
          </a:prstGeom>
          <a:solidFill>
            <a:srgbClr val="0085A1"/>
          </a:solidFill>
          <a:ln cap="flat" cmpd="sng" w="127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400" u="none" cap="none" strike="noStrike">
                <a:solidFill>
                  <a:srgbClr val="FFFFFF"/>
                </a:solidFill>
                <a:latin typeface="Belleza"/>
                <a:ea typeface="Belleza"/>
                <a:cs typeface="Belleza"/>
                <a:sym typeface="Belleza"/>
              </a:rPr>
              <a:t>List of International Events of Importance to be attended by RS/CTI-CFF in 2023 for global visibility/Trust Fund/CT6 way forward</a:t>
            </a:r>
            <a:endParaRPr b="1" i="0" sz="1400" u="none" cap="none" strike="noStrike">
              <a:solidFill>
                <a:srgbClr val="FFFFFF"/>
              </a:solidFill>
              <a:latin typeface="Belleza"/>
              <a:ea typeface="Belleza"/>
              <a:cs typeface="Belleza"/>
              <a:sym typeface="Bellez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1196" name="Shape 1196"/>
        <p:cNvGrpSpPr/>
        <p:nvPr/>
      </p:nvGrpSpPr>
      <p:grpSpPr>
        <a:xfrm>
          <a:off x="0" y="0"/>
          <a:ext cx="0" cy="0"/>
          <a:chOff x="0" y="0"/>
          <a:chExt cx="0" cy="0"/>
        </a:xfrm>
      </p:grpSpPr>
      <p:sp>
        <p:nvSpPr>
          <p:cNvPr id="1197" name="Google Shape;1197;p86"/>
          <p:cNvSpPr txBox="1"/>
          <p:nvPr>
            <p:ph type="title"/>
          </p:nvPr>
        </p:nvSpPr>
        <p:spPr>
          <a:xfrm>
            <a:off x="838200" y="5324302"/>
            <a:ext cx="10515600" cy="6035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Font typeface="Calibri"/>
              <a:buNone/>
            </a:pPr>
            <a:r>
              <a:rPr b="1" lang="en-US">
                <a:solidFill>
                  <a:schemeClr val="lt1"/>
                </a:solidFill>
                <a:latin typeface="Belleza"/>
                <a:ea typeface="Belleza"/>
                <a:cs typeface="Belleza"/>
                <a:sym typeface="Belleza"/>
              </a:rPr>
              <a:t>PROPOSED IRC RECOMMENDATIONS</a:t>
            </a:r>
            <a:endParaRPr b="1">
              <a:latin typeface="Belleza"/>
              <a:ea typeface="Belleza"/>
              <a:cs typeface="Belleza"/>
              <a:sym typeface="Belleza"/>
            </a:endParaRPr>
          </a:p>
        </p:txBody>
      </p:sp>
      <p:pic>
        <p:nvPicPr>
          <p:cNvPr descr="photo of turtle swimming in the water&#10;" id="1198" name="Google Shape;1198;p86"/>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1199" name="Google Shape;1199;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1200" name="Google Shape;1200;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1201" name="Google Shape;1201;p86"/>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87"/>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7" name="Google Shape;1207;p87"/>
          <p:cNvSpPr/>
          <p:nvPr/>
        </p:nvSpPr>
        <p:spPr>
          <a:xfrm>
            <a:off x="-153436"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208" name="Google Shape;1208;p87"/>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209" name="Google Shape;1209;p87"/>
          <p:cNvSpPr txBox="1"/>
          <p:nvPr>
            <p:ph type="title"/>
          </p:nvPr>
        </p:nvSpPr>
        <p:spPr>
          <a:xfrm>
            <a:off x="838200" y="5324302"/>
            <a:ext cx="10515600" cy="6035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75757"/>
              <a:buFont typeface="Calibri"/>
              <a:buNone/>
            </a:pPr>
            <a:r>
              <a:rPr b="1" lang="en-US">
                <a:solidFill>
                  <a:schemeClr val="lt1"/>
                </a:solidFill>
                <a:latin typeface="Belleza"/>
                <a:ea typeface="Belleza"/>
                <a:cs typeface="Belleza"/>
                <a:sym typeface="Belleza"/>
              </a:rPr>
              <a:t>PROPOSED IRC RECOMMENDATIONS</a:t>
            </a:r>
            <a:endParaRPr b="1">
              <a:latin typeface="Belleza"/>
              <a:ea typeface="Belleza"/>
              <a:cs typeface="Belleza"/>
              <a:sym typeface="Belleza"/>
            </a:endParaRPr>
          </a:p>
        </p:txBody>
      </p:sp>
      <p:sp>
        <p:nvSpPr>
          <p:cNvPr id="1210" name="Google Shape;1210;p87"/>
          <p:cNvSpPr txBox="1"/>
          <p:nvPr/>
        </p:nvSpPr>
        <p:spPr>
          <a:xfrm>
            <a:off x="1029929" y="283647"/>
            <a:ext cx="61107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Belleza"/>
                <a:ea typeface="Belleza"/>
                <a:cs typeface="Belleza"/>
                <a:sym typeface="Belleza"/>
              </a:rPr>
              <a:t>IRC RECOMMENDATIONS</a:t>
            </a:r>
            <a:endParaRPr b="0" i="0" sz="2000" u="none" cap="none" strike="noStrike">
              <a:solidFill>
                <a:schemeClr val="dk1"/>
              </a:solidFill>
              <a:latin typeface="Arial"/>
              <a:ea typeface="Arial"/>
              <a:cs typeface="Arial"/>
              <a:sym typeface="Arial"/>
            </a:endParaRPr>
          </a:p>
        </p:txBody>
      </p:sp>
      <p:sp>
        <p:nvSpPr>
          <p:cNvPr id="1211" name="Google Shape;1211;p87"/>
          <p:cNvSpPr txBox="1"/>
          <p:nvPr/>
        </p:nvSpPr>
        <p:spPr>
          <a:xfrm>
            <a:off x="832726" y="1418495"/>
            <a:ext cx="10243312" cy="48438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800" u="none" cap="none" strike="noStrike">
                <a:solidFill>
                  <a:srgbClr val="000000"/>
                </a:solidFill>
                <a:latin typeface="Calibri"/>
                <a:ea typeface="Calibri"/>
                <a:cs typeface="Calibri"/>
                <a:sym typeface="Calibri"/>
              </a:rPr>
              <a:t>2.1. Acknowledged the updated IRC Focal Points</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2.2. Acknowledged and accepted the status of the Host Country Agreement with 3 outstanding articles (Article 10,11,18) need to be discussed internally among the Government of Indonesia and noted on Indonesia and Regional Secretariat’s commitment to finish the Host Country Agreement before end of January 2023;</a:t>
            </a:r>
            <a:endParaRPr/>
          </a:p>
          <a:p>
            <a:pPr indent="0" lvl="0" marL="0" marR="0" rtl="0" algn="just">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2.3. Acknowledged the 2022 progress report and noted its highlights and recommendation that will guide RS prioritization for implementation and support;</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2.4. Acknowledged the update on 2022 Country Contributions from Member Countries present and SOM-17 to note the outstanding country contributions yet to be remitted to RS (Annex 2.3.1).</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2.5. Acknowledged and noted the 2021 Financial Audit Report (Annex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2.6. Acknowledged and noted the 2022 Financial Utilization presentation with the surplus amounting to USD 172,815 to be deducted in the 2023 Budget (Annex 2.3.2).</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2.7. Acknowledged and noted the proposed 2023 Budget for USD 1,316,714 and Budget Forecast 2024-2025 (Annex 2.3.3).</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9"/>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7" name="Google Shape;1217;p9"/>
          <p:cNvSpPr/>
          <p:nvPr/>
        </p:nvSpPr>
        <p:spPr>
          <a:xfrm>
            <a:off x="-153436"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218" name="Google Shape;1218;p9"/>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sp>
        <p:nvSpPr>
          <p:cNvPr id="1219" name="Google Shape;1219;p9"/>
          <p:cNvSpPr txBox="1"/>
          <p:nvPr>
            <p:ph type="title"/>
          </p:nvPr>
        </p:nvSpPr>
        <p:spPr>
          <a:xfrm>
            <a:off x="838200" y="5324302"/>
            <a:ext cx="10515600" cy="6035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75757"/>
              <a:buFont typeface="Calibri"/>
              <a:buNone/>
            </a:pPr>
            <a:r>
              <a:rPr b="1" lang="en-US">
                <a:solidFill>
                  <a:schemeClr val="lt1"/>
                </a:solidFill>
                <a:latin typeface="Belleza"/>
                <a:ea typeface="Belleza"/>
                <a:cs typeface="Belleza"/>
                <a:sym typeface="Belleza"/>
              </a:rPr>
              <a:t>PROPOSED IRC RECOMMENDATIONS</a:t>
            </a:r>
            <a:endParaRPr b="1">
              <a:latin typeface="Belleza"/>
              <a:ea typeface="Belleza"/>
              <a:cs typeface="Belleza"/>
              <a:sym typeface="Belleza"/>
            </a:endParaRPr>
          </a:p>
        </p:txBody>
      </p:sp>
      <p:sp>
        <p:nvSpPr>
          <p:cNvPr id="1220" name="Google Shape;1220;p9"/>
          <p:cNvSpPr txBox="1"/>
          <p:nvPr/>
        </p:nvSpPr>
        <p:spPr>
          <a:xfrm>
            <a:off x="1029929" y="283647"/>
            <a:ext cx="61107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Belleza"/>
                <a:ea typeface="Belleza"/>
                <a:cs typeface="Belleza"/>
                <a:sym typeface="Belleza"/>
              </a:rPr>
              <a:t>IRC RECOMMENDATIONS (Cont)</a:t>
            </a:r>
            <a:endParaRPr b="0" i="0" sz="2000" u="none" cap="none" strike="noStrike">
              <a:solidFill>
                <a:schemeClr val="dk1"/>
              </a:solidFill>
              <a:latin typeface="Arial"/>
              <a:ea typeface="Arial"/>
              <a:cs typeface="Arial"/>
              <a:sym typeface="Arial"/>
            </a:endParaRPr>
          </a:p>
        </p:txBody>
      </p:sp>
      <p:sp>
        <p:nvSpPr>
          <p:cNvPr id="1221" name="Google Shape;1221;p9"/>
          <p:cNvSpPr txBox="1"/>
          <p:nvPr/>
        </p:nvSpPr>
        <p:spPr>
          <a:xfrm>
            <a:off x="832726" y="625393"/>
            <a:ext cx="10243200" cy="5329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800" u="none" cap="none" strike="noStrike">
                <a:solidFill>
                  <a:srgbClr val="000000"/>
                </a:solidFill>
                <a:latin typeface="Calibri"/>
                <a:ea typeface="Calibri"/>
                <a:cs typeface="Calibri"/>
                <a:sym typeface="Calibri"/>
              </a:rPr>
              <a:t>2.8. Acknowledged and noted the proposed 2023 Country Contribution by using GDP 2021 after deduction of the 2022 surplus (Annex 2.3.4).</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2.9. </a:t>
            </a:r>
            <a:r>
              <a:rPr lang="en-US" sz="1800">
                <a:latin typeface="Calibri"/>
                <a:ea typeface="Calibri"/>
                <a:cs typeface="Calibri"/>
                <a:sym typeface="Calibri"/>
              </a:rPr>
              <a:t>Acknowledged the status of the DED-PS Recruitment and endorsed the recommendation made by the Appointment Committee of preferred candidate so that the DED-PS will be on board January 2023.</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2.10. Acknowledged and accepted the recruitment process and timeline of the Executive Director (ED) and Deputy Executive Director for Corporate Service (DED-CS) (Annex 2.4.1).</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2.11. Acknowledged the update on RS’ recruitment of the three (3) new staff as per SOM-16 Decision 5.18 namely Data Compilation and Documentation Officer (DCDO), NCC/Partners/Private Sectors Officer (NPPO), and Operation Officer (OO).</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2.12. Acknowledged and accepted the proposed alignment of the Staff Regulations and Financial Policies and Procedure Manual by the Regional Secretariat to the SOM-16 approved Staff Policies and Procedure Manual (Annex 2.4) </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2.13. Acknowledged the proposed amendments made under Staff Regulations including Regulation 3 on Definition, Regulation 12 on Overtime, Regulation 14 on Entitlements for First Reporting of Duty, Relocation and Termination, Regulation 18 on Sick Leave and Maternity Leave, and the amendment under FPPM including Appendix 11.1 on Per Diem Allowance.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11"/>
          <p:cNvSpPr txBox="1"/>
          <p:nvPr>
            <p:ph type="title"/>
          </p:nvPr>
        </p:nvSpPr>
        <p:spPr>
          <a:xfrm>
            <a:off x="4078554" y="2729260"/>
            <a:ext cx="39243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US">
                <a:latin typeface="Belleza"/>
                <a:ea typeface="Belleza"/>
                <a:cs typeface="Belleza"/>
                <a:sym typeface="Belleza"/>
              </a:rPr>
              <a:t>THANK YOU</a:t>
            </a:r>
            <a:endParaRPr b="1">
              <a:latin typeface="Belleza"/>
              <a:ea typeface="Belleza"/>
              <a:cs typeface="Belleza"/>
              <a:sym typeface="Belleza"/>
            </a:endParaRPr>
          </a:p>
        </p:txBody>
      </p:sp>
      <p:sp>
        <p:nvSpPr>
          <p:cNvPr id="1227" name="Google Shape;1227;p11"/>
          <p:cNvSpPr txBox="1"/>
          <p:nvPr>
            <p:ph idx="1" type="body"/>
          </p:nvPr>
        </p:nvSpPr>
        <p:spPr>
          <a:xfrm>
            <a:off x="5644648" y="4172551"/>
            <a:ext cx="3130384" cy="2066071"/>
          </a:xfrm>
          <a:prstGeom prst="rect">
            <a:avLst/>
          </a:prstGeom>
          <a:noFill/>
          <a:ln>
            <a:noFill/>
          </a:ln>
        </p:spPr>
        <p:txBody>
          <a:bodyPr anchorCtr="0" anchor="ctr" bIns="45700" lIns="91425" spcFirstLastPara="1" rIns="91425" wrap="square" tIns="45700">
            <a:normAutofit/>
          </a:bodyPr>
          <a:lstStyle/>
          <a:p>
            <a:pPr indent="0" lvl="0" marL="0" rtl="0" algn="l">
              <a:lnSpc>
                <a:spcPct val="137500"/>
              </a:lnSpc>
              <a:spcBef>
                <a:spcPts val="0"/>
              </a:spcBef>
              <a:spcAft>
                <a:spcPts val="0"/>
              </a:spcAft>
              <a:buClr>
                <a:schemeClr val="dk1"/>
              </a:buClr>
              <a:buSzPts val="1600"/>
              <a:buNone/>
            </a:pPr>
            <a:r>
              <a:rPr lang="en-US">
                <a:latin typeface="Belleza"/>
                <a:ea typeface="Belleza"/>
                <a:cs typeface="Belleza"/>
                <a:sym typeface="Belleza"/>
              </a:rPr>
              <a:t>Regional Secretariat of CTI-CFF</a:t>
            </a:r>
            <a:endParaRPr>
              <a:latin typeface="Belleza"/>
              <a:ea typeface="Belleza"/>
              <a:cs typeface="Belleza"/>
              <a:sym typeface="Belleza"/>
            </a:endParaRPr>
          </a:p>
          <a:p>
            <a:pPr indent="0" lvl="0" marL="0" rtl="0" algn="l">
              <a:lnSpc>
                <a:spcPct val="137500"/>
              </a:lnSpc>
              <a:spcBef>
                <a:spcPts val="1000"/>
              </a:spcBef>
              <a:spcAft>
                <a:spcPts val="0"/>
              </a:spcAft>
              <a:buClr>
                <a:schemeClr val="dk1"/>
              </a:buClr>
              <a:buSzPts val="1600"/>
              <a:buNone/>
            </a:pPr>
            <a:r>
              <a:rPr lang="en-US">
                <a:latin typeface="Belleza"/>
                <a:ea typeface="Belleza"/>
                <a:cs typeface="Belleza"/>
                <a:sym typeface="Belleza"/>
              </a:rPr>
              <a:t>regional.secretariat@cticff.org</a:t>
            </a:r>
            <a:endParaRPr>
              <a:latin typeface="Belleza"/>
              <a:ea typeface="Belleza"/>
              <a:cs typeface="Belleza"/>
              <a:sym typeface="Belleza"/>
            </a:endParaRPr>
          </a:p>
          <a:p>
            <a:pPr indent="0" lvl="0" marL="0" rtl="0" algn="l">
              <a:lnSpc>
                <a:spcPct val="137500"/>
              </a:lnSpc>
              <a:spcBef>
                <a:spcPts val="1000"/>
              </a:spcBef>
              <a:spcAft>
                <a:spcPts val="0"/>
              </a:spcAft>
              <a:buClr>
                <a:schemeClr val="dk1"/>
              </a:buClr>
              <a:buSzPts val="1600"/>
              <a:buNone/>
            </a:pPr>
            <a:r>
              <a:rPr lang="en-US">
                <a:latin typeface="Belleza"/>
                <a:ea typeface="Belleza"/>
                <a:cs typeface="Belleza"/>
                <a:sym typeface="Belleza"/>
              </a:rPr>
              <a:t>www.coraltriangleinitiative.org</a:t>
            </a:r>
            <a:endParaRPr>
              <a:latin typeface="Belleza"/>
              <a:ea typeface="Belleza"/>
              <a:cs typeface="Belleza"/>
              <a:sym typeface="Belleza"/>
            </a:endParaRPr>
          </a:p>
        </p:txBody>
      </p:sp>
      <p:sp>
        <p:nvSpPr>
          <p:cNvPr id="1228" name="Google Shape;1228;p11"/>
          <p:cNvSpPr txBox="1"/>
          <p:nvPr>
            <p:ph idx="10" type="dt"/>
          </p:nvPr>
        </p:nvSpPr>
        <p:spPr>
          <a:xfrm>
            <a:off x="9996598" y="6368522"/>
            <a:ext cx="1828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dk1"/>
                </a:solidFill>
              </a:rPr>
              <a:t>2022</a:t>
            </a:r>
            <a:endParaRPr/>
          </a:p>
        </p:txBody>
      </p:sp>
      <p:pic>
        <p:nvPicPr>
          <p:cNvPr descr="photo of jellyfish&#10;" id="1229" name="Google Shape;1229;p11"/>
          <p:cNvPicPr preferRelativeResize="0"/>
          <p:nvPr>
            <p:ph idx="2" type="pic"/>
          </p:nvPr>
        </p:nvPicPr>
        <p:blipFill rotWithShape="1">
          <a:blip r:embed="rId3">
            <a:alphaModFix amt="50000"/>
          </a:blip>
          <a:srcRect b="0" l="12" r="13" t="0"/>
          <a:stretch/>
        </p:blipFill>
        <p:spPr>
          <a:xfrm rot="10800000">
            <a:off x="8387848" y="0"/>
            <a:ext cx="3804152" cy="6858000"/>
          </a:xfrm>
          <a:prstGeom prst="rtTriangle">
            <a:avLst/>
          </a:prstGeom>
          <a:solidFill>
            <a:schemeClr val="accent5"/>
          </a:solidFill>
          <a:ln>
            <a:noFill/>
          </a:ln>
          <a:effectLst>
            <a:outerShdw blurRad="50800" rotWithShape="0" algn="tr" dir="8100000" dist="38100">
              <a:srgbClr val="000000">
                <a:alpha val="40000"/>
              </a:srgbClr>
            </a:outerShdw>
          </a:effectLst>
        </p:spPr>
      </p:pic>
      <p:sp>
        <p:nvSpPr>
          <p:cNvPr id="1230" name="Google Shape;1230;p11"/>
          <p:cNvSpPr txBox="1"/>
          <p:nvPr>
            <p:ph idx="12" type="sldNum"/>
          </p:nvPr>
        </p:nvSpPr>
        <p:spPr>
          <a:xfrm>
            <a:off x="366602" y="6326355"/>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pic>
        <p:nvPicPr>
          <p:cNvPr descr="photo of blue and yellow coral&#10;" id="1231" name="Google Shape;1231;p11"/>
          <p:cNvPicPr preferRelativeResize="0"/>
          <p:nvPr/>
        </p:nvPicPr>
        <p:blipFill rotWithShape="1">
          <a:blip r:embed="rId4">
            <a:alphaModFix amt="70000"/>
          </a:blip>
          <a:srcRect b="0" l="0" r="0" t="0"/>
          <a:stretch/>
        </p:blipFill>
        <p:spPr>
          <a:xfrm>
            <a:off x="0" y="0"/>
            <a:ext cx="4059936" cy="6858000"/>
          </a:xfrm>
          <a:prstGeom prst="rtTriangle">
            <a:avLst/>
          </a:prstGeom>
          <a:noFill/>
          <a:ln>
            <a:noFill/>
          </a:ln>
          <a:effectLst>
            <a:outerShdw blurRad="50800" rotWithShape="0" algn="l" dist="38100">
              <a:srgbClr val="000000">
                <a:alpha val="40000"/>
              </a:srgbClr>
            </a:outerShdw>
          </a:effectLst>
        </p:spPr>
      </p:pic>
      <p:pic>
        <p:nvPicPr>
          <p:cNvPr descr="A picture containing text&#10;&#10;Description automatically generated" id="1232" name="Google Shape;1232;p11"/>
          <p:cNvPicPr preferRelativeResize="0"/>
          <p:nvPr/>
        </p:nvPicPr>
        <p:blipFill rotWithShape="1">
          <a:blip r:embed="rId5">
            <a:alphaModFix/>
          </a:blip>
          <a:srcRect b="0" l="0" r="0" t="0"/>
          <a:stretch/>
        </p:blipFill>
        <p:spPr>
          <a:xfrm>
            <a:off x="894258" y="427733"/>
            <a:ext cx="7237806" cy="1148776"/>
          </a:xfrm>
          <a:prstGeom prst="rect">
            <a:avLst/>
          </a:prstGeom>
          <a:noFill/>
          <a:ln>
            <a:noFill/>
          </a:ln>
        </p:spPr>
      </p:pic>
      <p:sp>
        <p:nvSpPr>
          <p:cNvPr id="1233" name="Google Shape;1233;p11"/>
          <p:cNvSpPr txBox="1"/>
          <p:nvPr/>
        </p:nvSpPr>
        <p:spPr>
          <a:xfrm>
            <a:off x="5124530" y="6365748"/>
            <a:ext cx="4114800" cy="3651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SOM</a:t>
            </a:r>
            <a:endParaRPr b="0" i="0" sz="1400" u="none" cap="none" strike="noStrike">
              <a:solidFill>
                <a:srgbClr val="000000"/>
              </a:solidFill>
              <a:latin typeface="Arial"/>
              <a:ea typeface="Arial"/>
              <a:cs typeface="Arial"/>
              <a:sym typeface="Arial"/>
            </a:endParaRPr>
          </a:p>
        </p:txBody>
      </p:sp>
      <p:sp>
        <p:nvSpPr>
          <p:cNvPr id="1234" name="Google Shape;1234;p11"/>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5" name="Google Shape;1235;p11"/>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1236" name="Google Shape;1236;p11"/>
          <p:cNvPicPr preferRelativeResize="0"/>
          <p:nvPr/>
        </p:nvPicPr>
        <p:blipFill rotWithShape="1">
          <a:blip r:embed="rId6">
            <a:alphaModFix/>
          </a:blip>
          <a:srcRect b="20694" l="0" r="32904" t="0"/>
          <a:stretch/>
        </p:blipFill>
        <p:spPr>
          <a:xfrm flipH="1">
            <a:off x="-4195" y="5198016"/>
            <a:ext cx="1431505" cy="1692068"/>
          </a:xfrm>
          <a:prstGeom prst="rect">
            <a:avLst/>
          </a:prstGeom>
          <a:noFill/>
          <a:ln>
            <a:noFill/>
          </a:ln>
        </p:spPr>
      </p:pic>
      <p:sp>
        <p:nvSpPr>
          <p:cNvPr id="1237" name="Google Shape;1237;p11"/>
          <p:cNvSpPr txBox="1"/>
          <p:nvPr/>
        </p:nvSpPr>
        <p:spPr>
          <a:xfrm>
            <a:off x="268662" y="6320674"/>
            <a:ext cx="2743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
          <p:cNvSpPr txBox="1"/>
          <p:nvPr>
            <p:ph type="title"/>
          </p:nvPr>
        </p:nvSpPr>
        <p:spPr>
          <a:xfrm>
            <a:off x="556711" y="101540"/>
            <a:ext cx="10972800" cy="33820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38887"/>
              <a:buFont typeface="Calibri"/>
              <a:buNone/>
            </a:pPr>
            <a:r>
              <a:rPr lang="en-US" sz="2400">
                <a:latin typeface="Belleza"/>
                <a:ea typeface="Belleza"/>
                <a:cs typeface="Belleza"/>
                <a:sym typeface="Belleza"/>
              </a:rPr>
              <a:t> </a:t>
            </a:r>
            <a:endParaRPr sz="2400">
              <a:latin typeface="Belleza"/>
              <a:ea typeface="Belleza"/>
              <a:cs typeface="Belleza"/>
              <a:sym typeface="Belleza"/>
            </a:endParaRPr>
          </a:p>
        </p:txBody>
      </p:sp>
      <p:sp>
        <p:nvSpPr>
          <p:cNvPr id="589" name="Google Shape;589;p7"/>
          <p:cNvSpPr txBox="1"/>
          <p:nvPr>
            <p:ph idx="12" type="sldNum"/>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dk1"/>
                </a:solidFill>
              </a:rPr>
              <a:t>‹#›</a:t>
            </a:fld>
            <a:endParaRPr>
              <a:solidFill>
                <a:schemeClr val="dk1"/>
              </a:solidFill>
            </a:endParaRPr>
          </a:p>
        </p:txBody>
      </p:sp>
      <p:grpSp>
        <p:nvGrpSpPr>
          <p:cNvPr id="590" name="Google Shape;590;p7"/>
          <p:cNvGrpSpPr/>
          <p:nvPr/>
        </p:nvGrpSpPr>
        <p:grpSpPr>
          <a:xfrm>
            <a:off x="7993448" y="3278144"/>
            <a:ext cx="4211600" cy="3581399"/>
            <a:chOff x="7980400" y="3276601"/>
            <a:chExt cx="4211600" cy="3581399"/>
          </a:xfrm>
        </p:grpSpPr>
        <p:grpSp>
          <p:nvGrpSpPr>
            <p:cNvPr id="591" name="Google Shape;591;p7"/>
            <p:cNvGrpSpPr/>
            <p:nvPr/>
          </p:nvGrpSpPr>
          <p:grpSpPr>
            <a:xfrm>
              <a:off x="8662740" y="3276601"/>
              <a:ext cx="3529260" cy="3581397"/>
              <a:chOff x="4114800" y="1423987"/>
              <a:chExt cx="3961542" cy="4007547"/>
            </a:xfrm>
          </p:grpSpPr>
          <p:sp>
            <p:nvSpPr>
              <p:cNvPr id="592" name="Google Shape;592;p7"/>
              <p:cNvSpPr/>
              <p:nvPr/>
            </p:nvSpPr>
            <p:spPr>
              <a:xfrm>
                <a:off x="4114800" y="1423987"/>
                <a:ext cx="3946874" cy="3989641"/>
              </a:xfrm>
              <a:custGeom>
                <a:rect b="b" l="l" r="r" t="t"/>
                <a:pathLst>
                  <a:path extrusionOk="0" h="3989641" w="3946874">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3" name="Google Shape;593;p7"/>
              <p:cNvSpPr/>
              <p:nvPr/>
            </p:nvSpPr>
            <p:spPr>
              <a:xfrm>
                <a:off x="4395978" y="2441733"/>
                <a:ext cx="3665410" cy="2985611"/>
              </a:xfrm>
              <a:custGeom>
                <a:rect b="b" l="l" r="r" t="t"/>
                <a:pathLst>
                  <a:path extrusionOk="0" h="2985611" w="366541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4" name="Google Shape;594;p7"/>
              <p:cNvSpPr/>
              <p:nvPr/>
            </p:nvSpPr>
            <p:spPr>
              <a:xfrm>
                <a:off x="7790402" y="5229700"/>
                <a:ext cx="285940" cy="199072"/>
              </a:xfrm>
              <a:custGeom>
                <a:rect b="b" l="l" r="r" t="t"/>
                <a:pathLst>
                  <a:path extrusionOk="0" h="199072" w="285940">
                    <a:moveTo>
                      <a:pt x="0" y="199073"/>
                    </a:moveTo>
                    <a:cubicBezTo>
                      <a:pt x="0" y="199073"/>
                      <a:pt x="242125" y="39243"/>
                      <a:pt x="28594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p7"/>
              <p:cNvSpPr/>
              <p:nvPr/>
            </p:nvSpPr>
            <p:spPr>
              <a:xfrm>
                <a:off x="7393114" y="5049773"/>
                <a:ext cx="655796" cy="381190"/>
              </a:xfrm>
              <a:custGeom>
                <a:rect b="b" l="l" r="r" t="t"/>
                <a:pathLst>
                  <a:path extrusionOk="0" h="381190" w="655796">
                    <a:moveTo>
                      <a:pt x="0" y="381190"/>
                    </a:moveTo>
                    <a:cubicBezTo>
                      <a:pt x="0" y="381190"/>
                      <a:pt x="461105" y="172117"/>
                      <a:pt x="65579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6" name="Google Shape;596;p7"/>
              <p:cNvSpPr/>
              <p:nvPr/>
            </p:nvSpPr>
            <p:spPr>
              <a:xfrm>
                <a:off x="5154072" y="3867816"/>
                <a:ext cx="2907315" cy="1544764"/>
              </a:xfrm>
              <a:custGeom>
                <a:rect b="b" l="l" r="r" t="t"/>
                <a:pathLst>
                  <a:path extrusionOk="0" h="1544764" w="2907315">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7" name="Google Shape;597;p7"/>
              <p:cNvSpPr/>
              <p:nvPr/>
            </p:nvSpPr>
            <p:spPr>
              <a:xfrm>
                <a:off x="4907946" y="3479100"/>
                <a:ext cx="3168300" cy="1952434"/>
              </a:xfrm>
              <a:custGeom>
                <a:rect b="b" l="l" r="r" t="t"/>
                <a:pathLst>
                  <a:path extrusionOk="0" h="1952434" w="316830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8" name="Google Shape;598;p7"/>
              <p:cNvSpPr/>
              <p:nvPr/>
            </p:nvSpPr>
            <p:spPr>
              <a:xfrm>
                <a:off x="4704778" y="2976752"/>
                <a:ext cx="3356800" cy="2452020"/>
              </a:xfrm>
              <a:custGeom>
                <a:rect b="b" l="l" r="r" t="t"/>
                <a:pathLst>
                  <a:path extrusionOk="0" h="2452020" w="335680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cap="rnd" cmpd="sng" w="9525">
                <a:solidFill>
                  <a:schemeClr val="accent2">
                    <a:alpha val="34117"/>
                  </a:schemeClr>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9" name="Google Shape;599;p7"/>
            <p:cNvSpPr/>
            <p:nvPr/>
          </p:nvSpPr>
          <p:spPr>
            <a:xfrm>
              <a:off x="7980400" y="5197178"/>
              <a:ext cx="4211600" cy="1660822"/>
            </a:xfrm>
            <a:custGeom>
              <a:rect b="b" l="l" r="r" t="t"/>
              <a:pathLst>
                <a:path extrusionOk="0" h="1660822" w="421160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00" name="Google Shape;600;p7"/>
          <p:cNvSpPr/>
          <p:nvPr/>
        </p:nvSpPr>
        <p:spPr>
          <a:xfrm>
            <a:off x="119378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1" name="Google Shape;601;p7"/>
          <p:cNvSpPr/>
          <p:nvPr/>
        </p:nvSpPr>
        <p:spPr>
          <a:xfrm>
            <a:off x="-33441"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602" name="Google Shape;602;p7"/>
          <p:cNvPicPr preferRelativeResize="0"/>
          <p:nvPr/>
        </p:nvPicPr>
        <p:blipFill rotWithShape="1">
          <a:blip r:embed="rId3">
            <a:alphaModFix/>
          </a:blip>
          <a:srcRect b="20694" l="0" r="32904" t="0"/>
          <a:stretch/>
        </p:blipFill>
        <p:spPr>
          <a:xfrm>
            <a:off x="10760495" y="5181964"/>
            <a:ext cx="1431505" cy="1692068"/>
          </a:xfrm>
          <a:prstGeom prst="rect">
            <a:avLst/>
          </a:prstGeom>
          <a:noFill/>
          <a:ln>
            <a:noFill/>
          </a:ln>
        </p:spPr>
      </p:pic>
      <p:graphicFrame>
        <p:nvGraphicFramePr>
          <p:cNvPr id="603" name="Google Shape;603;p7"/>
          <p:cNvGraphicFramePr/>
          <p:nvPr/>
        </p:nvGraphicFramePr>
        <p:xfrm>
          <a:off x="1025372" y="491611"/>
          <a:ext cx="3000000" cy="3000000"/>
        </p:xfrm>
        <a:graphic>
          <a:graphicData uri="http://schemas.openxmlformats.org/drawingml/2006/table">
            <a:tbl>
              <a:tblPr bandRow="1" firstCol="1" firstRow="1">
                <a:noFill/>
                <a:tableStyleId>{AA88F605-5D1C-422F-9106-F3F3205FD6D9}</a:tableStyleId>
              </a:tblPr>
              <a:tblGrid>
                <a:gridCol w="9957250"/>
              </a:tblGrid>
              <a:tr h="449425">
                <a:tc>
                  <a:txBody>
                    <a:bodyPr/>
                    <a:lstStyle/>
                    <a:p>
                      <a:pPr indent="0" lvl="0" marL="0" marR="0" rtl="0" algn="ctr">
                        <a:lnSpc>
                          <a:spcPct val="100000"/>
                        </a:lnSpc>
                        <a:spcBef>
                          <a:spcPts val="0"/>
                        </a:spcBef>
                        <a:spcAft>
                          <a:spcPts val="0"/>
                        </a:spcAft>
                        <a:buNone/>
                      </a:pPr>
                      <a:r>
                        <a:rPr lang="en-US" sz="1800" u="none" cap="none" strike="noStrike">
                          <a:latin typeface="Belleza"/>
                          <a:ea typeface="Belleza"/>
                          <a:cs typeface="Belleza"/>
                          <a:sym typeface="Belleza"/>
                        </a:rPr>
                        <a:t>ARTICLE </a:t>
                      </a:r>
                      <a:r>
                        <a:rPr lang="en-US" sz="1800" u="none" cap="none" strike="sngStrike">
                          <a:highlight>
                            <a:srgbClr val="FFFF00"/>
                          </a:highlight>
                          <a:latin typeface="Belleza"/>
                          <a:ea typeface="Belleza"/>
                          <a:cs typeface="Belleza"/>
                          <a:sym typeface="Belleza"/>
                        </a:rPr>
                        <a:t>10</a:t>
                      </a:r>
                      <a:r>
                        <a:rPr lang="en-US" sz="1800" u="none" cap="none" strike="noStrike">
                          <a:highlight>
                            <a:srgbClr val="FFFF00"/>
                          </a:highlight>
                          <a:latin typeface="Belleza"/>
                          <a:ea typeface="Belleza"/>
                          <a:cs typeface="Belleza"/>
                          <a:sym typeface="Belleza"/>
                        </a:rPr>
                        <a:t> 11</a:t>
                      </a:r>
                      <a:endParaRPr sz="1800" u="none" cap="none" strike="noStrike">
                        <a:latin typeface="Belleza"/>
                        <a:ea typeface="Belleza"/>
                        <a:cs typeface="Belleza"/>
                        <a:sym typeface="Belleza"/>
                      </a:endParaRPr>
                    </a:p>
                  </a:txBody>
                  <a:tcPr marT="0" marB="0" marR="68575" marL="68575" anchor="ctr"/>
                </a:tc>
              </a:tr>
              <a:tr h="449425">
                <a:tc>
                  <a:txBody>
                    <a:bodyPr/>
                    <a:lstStyle/>
                    <a:p>
                      <a:pPr indent="0" lvl="0" marL="0" marR="0" rtl="0" algn="ctr">
                        <a:lnSpc>
                          <a:spcPct val="100000"/>
                        </a:lnSpc>
                        <a:spcBef>
                          <a:spcPts val="0"/>
                        </a:spcBef>
                        <a:spcAft>
                          <a:spcPts val="0"/>
                        </a:spcAft>
                        <a:buNone/>
                      </a:pPr>
                      <a:r>
                        <a:rPr lang="en-US" sz="1800" u="none" cap="none" strike="noStrike">
                          <a:latin typeface="Belleza"/>
                          <a:ea typeface="Belleza"/>
                          <a:cs typeface="Belleza"/>
                          <a:sym typeface="Belleza"/>
                        </a:rPr>
                        <a:t>ACCESS, TRAVEL AND RESIDENCE</a:t>
                      </a:r>
                      <a:endParaRPr sz="1800" u="none" cap="none" strike="noStrike">
                        <a:latin typeface="Belleza"/>
                        <a:ea typeface="Belleza"/>
                        <a:cs typeface="Belleza"/>
                        <a:sym typeface="Belleza"/>
                      </a:endParaRPr>
                    </a:p>
                  </a:txBody>
                  <a:tcPr marT="0" marB="0" marR="68575" marL="68575" anchor="ctr"/>
                </a:tc>
              </a:tr>
              <a:tr h="1348300">
                <a:tc>
                  <a:txBody>
                    <a:bodyPr/>
                    <a:lstStyle/>
                    <a:p>
                      <a:pPr indent="0" lvl="0" marL="0" marR="0" rtl="0" algn="just">
                        <a:lnSpc>
                          <a:spcPct val="100000"/>
                        </a:lnSpc>
                        <a:spcBef>
                          <a:spcPts val="0"/>
                        </a:spcBef>
                        <a:spcAft>
                          <a:spcPts val="0"/>
                        </a:spcAft>
                        <a:buNone/>
                      </a:pPr>
                      <a:r>
                        <a:rPr lang="en-US" sz="1800" u="none" cap="none" strike="noStrike">
                          <a:latin typeface="Belleza"/>
                          <a:ea typeface="Belleza"/>
                          <a:cs typeface="Belleza"/>
                          <a:sym typeface="Belleza"/>
                        </a:rPr>
                        <a:t>1.     The Secretariat is responsible to arrange for the access, travel and residence of the Executive Director, Deputy Executive Directors, or Professional Staffs, upon the assumption of, or when concluding, their posts or assignment with the Secretariat. </a:t>
                      </a:r>
                      <a:endParaRPr sz="1800" u="none" cap="none" strike="noStrike">
                        <a:latin typeface="Belleza"/>
                        <a:ea typeface="Belleza"/>
                        <a:cs typeface="Belleza"/>
                        <a:sym typeface="Belleza"/>
                      </a:endParaRPr>
                    </a:p>
                  </a:txBody>
                  <a:tcPr marT="0" marB="0" marR="68575" marL="68575" anchor="ctr"/>
                </a:tc>
              </a:tr>
              <a:tr h="898875">
                <a:tc>
                  <a:txBody>
                    <a:bodyPr/>
                    <a:lstStyle/>
                    <a:p>
                      <a:pPr indent="0" lvl="0" marL="0" marR="0" rtl="0" algn="just">
                        <a:lnSpc>
                          <a:spcPct val="100000"/>
                        </a:lnSpc>
                        <a:spcBef>
                          <a:spcPts val="0"/>
                        </a:spcBef>
                        <a:spcAft>
                          <a:spcPts val="0"/>
                        </a:spcAft>
                        <a:buNone/>
                      </a:pPr>
                      <a:r>
                        <a:rPr lang="en-US" sz="1800" u="none" cap="none" strike="noStrike">
                          <a:latin typeface="Belleza"/>
                          <a:ea typeface="Belleza"/>
                          <a:cs typeface="Belleza"/>
                          <a:sym typeface="Belleza"/>
                        </a:rPr>
                        <a:t>2.     The Secretariat must perform such arrangement in consultation and cooperation with the appropriate and relevant authorities of the Host Country in timely manner. </a:t>
                      </a:r>
                      <a:endParaRPr sz="1800" u="none" cap="none" strike="noStrike">
                        <a:latin typeface="Belleza"/>
                        <a:ea typeface="Belleza"/>
                        <a:cs typeface="Belleza"/>
                        <a:sym typeface="Belleza"/>
                      </a:endParaRPr>
                    </a:p>
                  </a:txBody>
                  <a:tcPr marT="0" marB="0" marR="68575" marL="68575" anchor="ctr"/>
                </a:tc>
              </a:tr>
              <a:tr h="2723150">
                <a:tc>
                  <a:txBody>
                    <a:bodyPr/>
                    <a:lstStyle/>
                    <a:p>
                      <a:pPr indent="0" lvl="0" marL="0" marR="0" rtl="0" algn="just">
                        <a:lnSpc>
                          <a:spcPct val="100000"/>
                        </a:lnSpc>
                        <a:spcBef>
                          <a:spcPts val="0"/>
                        </a:spcBef>
                        <a:spcAft>
                          <a:spcPts val="0"/>
                        </a:spcAft>
                        <a:buNone/>
                      </a:pPr>
                      <a:r>
                        <a:rPr lang="en-US" sz="1800" u="none" cap="none" strike="noStrike">
                          <a:latin typeface="Belleza"/>
                          <a:ea typeface="Belleza"/>
                          <a:cs typeface="Belleza"/>
                          <a:sym typeface="Belleza"/>
                        </a:rPr>
                        <a:t>3.     The Host Country undertake to facilitate such arrangement, in accordance with the prevailing Laws and Regulations of the Host Country, including in granting where necessary facilities for speedy travel, visas, and staying permits where required promptly to all persons referred in Paragraph 1 of this Article and Staff’s Immediate Family whose members have been duly communicated in advance to the Host Country.</a:t>
                      </a:r>
                      <a:endParaRPr/>
                    </a:p>
                    <a:p>
                      <a:pPr indent="0" lvl="0" marL="0" marR="0" rtl="0" algn="just">
                        <a:lnSpc>
                          <a:spcPct val="100000"/>
                        </a:lnSpc>
                        <a:spcBef>
                          <a:spcPts val="0"/>
                        </a:spcBef>
                        <a:spcAft>
                          <a:spcPts val="0"/>
                        </a:spcAft>
                        <a:buNone/>
                      </a:pPr>
                      <a:r>
                        <a:rPr lang="en-US" sz="1800" u="none" cap="none" strike="noStrike">
                          <a:highlight>
                            <a:srgbClr val="FFFF00"/>
                          </a:highlight>
                          <a:latin typeface="Belleza"/>
                          <a:ea typeface="Belleza"/>
                          <a:cs typeface="Belleza"/>
                          <a:sym typeface="Belleza"/>
                        </a:rPr>
                        <a:t>(4)          The Host Country is required to provide Service Visa to the Professional Staff of the non-Indonesian Nationality engaged by the Secretariat</a:t>
                      </a:r>
                      <a:endParaRPr sz="1800" u="none" cap="none" strike="noStrike">
                        <a:latin typeface="Belleza"/>
                        <a:ea typeface="Belleza"/>
                        <a:cs typeface="Belleza"/>
                        <a:sym typeface="Belleza"/>
                      </a:endParaRPr>
                    </a:p>
                  </a:txBody>
                  <a:tcPr marT="0" marB="0" marR="68575" marL="68575"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4"/>
          <p:cNvSpPr txBox="1"/>
          <p:nvPr>
            <p:ph type="title"/>
          </p:nvPr>
        </p:nvSpPr>
        <p:spPr>
          <a:xfrm>
            <a:off x="738116" y="381000"/>
            <a:ext cx="10972800" cy="1029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lang="en-US" sz="2400">
                <a:latin typeface="Belleza"/>
                <a:ea typeface="Belleza"/>
                <a:cs typeface="Belleza"/>
                <a:sym typeface="Belleza"/>
              </a:rPr>
              <a:t>2. ENTRY INTO FORCE, DURATION AND TERMINATION (Article 18)</a:t>
            </a:r>
            <a:br>
              <a:rPr lang="en-US" sz="2400">
                <a:latin typeface="Belleza"/>
                <a:ea typeface="Belleza"/>
                <a:cs typeface="Belleza"/>
                <a:sym typeface="Belleza"/>
              </a:rPr>
            </a:br>
            <a:endParaRPr i="1" sz="2400">
              <a:latin typeface="Belleza"/>
              <a:ea typeface="Belleza"/>
              <a:cs typeface="Belleza"/>
              <a:sym typeface="Belleza"/>
            </a:endParaRPr>
          </a:p>
        </p:txBody>
      </p:sp>
      <p:sp>
        <p:nvSpPr>
          <p:cNvPr id="609" name="Google Shape;60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10" name="Google Shape;610;p34"/>
          <p:cNvSpPr/>
          <p:nvPr/>
        </p:nvSpPr>
        <p:spPr>
          <a:xfrm>
            <a:off x="11917180" y="-1905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1" name="Google Shape;611;p34"/>
          <p:cNvSpPr/>
          <p:nvPr/>
        </p:nvSpPr>
        <p:spPr>
          <a:xfrm>
            <a:off x="5474" y="0"/>
            <a:ext cx="248652" cy="6858000"/>
          </a:xfrm>
          <a:prstGeom prst="rect">
            <a:avLst/>
          </a:prstGeom>
          <a:gradFill>
            <a:gsLst>
              <a:gs pos="0">
                <a:srgbClr val="8EC73E"/>
              </a:gs>
              <a:gs pos="15000">
                <a:srgbClr val="8EC73E"/>
              </a:gs>
              <a:gs pos="38000">
                <a:srgbClr val="0C7687"/>
              </a:gs>
              <a:gs pos="73000">
                <a:srgbClr val="0C7686"/>
              </a:gs>
              <a:gs pos="100000">
                <a:srgbClr val="8EC73E"/>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clipart&#10;&#10;Description automatically generated" id="612" name="Google Shape;612;p34"/>
          <p:cNvPicPr preferRelativeResize="0"/>
          <p:nvPr/>
        </p:nvPicPr>
        <p:blipFill rotWithShape="1">
          <a:blip r:embed="rId3">
            <a:alphaModFix/>
          </a:blip>
          <a:srcRect b="20694" l="0" r="32904" t="0"/>
          <a:stretch/>
        </p:blipFill>
        <p:spPr>
          <a:xfrm>
            <a:off x="10735971" y="5184982"/>
            <a:ext cx="1431505" cy="1692068"/>
          </a:xfrm>
          <a:prstGeom prst="rect">
            <a:avLst/>
          </a:prstGeom>
          <a:noFill/>
          <a:ln>
            <a:noFill/>
          </a:ln>
        </p:spPr>
      </p:pic>
      <p:sp>
        <p:nvSpPr>
          <p:cNvPr id="613" name="Google Shape;613;p34"/>
          <p:cNvSpPr txBox="1"/>
          <p:nvPr/>
        </p:nvSpPr>
        <p:spPr>
          <a:xfrm>
            <a:off x="4191000" y="65087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Pre-SOM</a:t>
            </a:r>
            <a:endParaRPr b="0" i="0" sz="1200" u="none" cap="none" strike="noStrike">
              <a:solidFill>
                <a:schemeClr val="dk1"/>
              </a:solidFill>
              <a:latin typeface="Calibri"/>
              <a:ea typeface="Calibri"/>
              <a:cs typeface="Calibri"/>
              <a:sym typeface="Calibri"/>
            </a:endParaRPr>
          </a:p>
        </p:txBody>
      </p:sp>
      <p:sp>
        <p:nvSpPr>
          <p:cNvPr id="614" name="Google Shape;614;p34"/>
          <p:cNvSpPr txBox="1"/>
          <p:nvPr/>
        </p:nvSpPr>
        <p:spPr>
          <a:xfrm>
            <a:off x="990600" y="65087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2022</a:t>
            </a:r>
            <a:endParaRPr b="0" i="0" sz="1200" u="none" cap="none" strike="noStrike">
              <a:solidFill>
                <a:schemeClr val="dk1"/>
              </a:solidFill>
              <a:latin typeface="Calibri"/>
              <a:ea typeface="Calibri"/>
              <a:cs typeface="Calibri"/>
              <a:sym typeface="Calibri"/>
            </a:endParaRPr>
          </a:p>
        </p:txBody>
      </p:sp>
      <p:sp>
        <p:nvSpPr>
          <p:cNvPr id="615" name="Google Shape;615;p34"/>
          <p:cNvSpPr txBox="1"/>
          <p:nvPr/>
        </p:nvSpPr>
        <p:spPr>
          <a:xfrm>
            <a:off x="9107905" y="6310312"/>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graphicFrame>
        <p:nvGraphicFramePr>
          <p:cNvPr id="616" name="Google Shape;616;p34"/>
          <p:cNvGraphicFramePr/>
          <p:nvPr/>
        </p:nvGraphicFramePr>
        <p:xfrm>
          <a:off x="639097" y="1410114"/>
          <a:ext cx="3000000" cy="3000000"/>
        </p:xfrm>
        <a:graphic>
          <a:graphicData uri="http://schemas.openxmlformats.org/drawingml/2006/table">
            <a:tbl>
              <a:tblPr bandRow="1" firstCol="1" firstRow="1">
                <a:noFill/>
                <a:tableStyleId>{AA88F605-5D1C-422F-9106-F3F3205FD6D9}</a:tableStyleId>
              </a:tblPr>
              <a:tblGrid>
                <a:gridCol w="10972800"/>
              </a:tblGrid>
              <a:tr h="1236550">
                <a:tc>
                  <a:txBody>
                    <a:bodyPr/>
                    <a:lstStyle/>
                    <a:p>
                      <a:pPr indent="0" lvl="0" marL="0" marR="0" rtl="0" algn="just">
                        <a:lnSpc>
                          <a:spcPct val="100000"/>
                        </a:lnSpc>
                        <a:spcBef>
                          <a:spcPts val="0"/>
                        </a:spcBef>
                        <a:spcAft>
                          <a:spcPts val="0"/>
                        </a:spcAft>
                        <a:buNone/>
                      </a:pPr>
                      <a:r>
                        <a:rPr lang="en-US" sz="1800" u="none" cap="none" strike="noStrike">
                          <a:latin typeface="Belleza"/>
                          <a:ea typeface="Belleza"/>
                          <a:cs typeface="Belleza"/>
                          <a:sym typeface="Belleza"/>
                        </a:rPr>
                        <a:t>1.       This Agreement shall enter into force on the date of written notification to the Executive Director by the Host Country of the completion of internal requirements for the entry into force of this Agreement.</a:t>
                      </a:r>
                      <a:endParaRPr sz="1800" u="none" cap="none" strike="noStrike">
                        <a:latin typeface="Belleza"/>
                        <a:ea typeface="Belleza"/>
                        <a:cs typeface="Belleza"/>
                        <a:sym typeface="Belleza"/>
                      </a:endParaRPr>
                    </a:p>
                  </a:txBody>
                  <a:tcPr marT="0" marB="0" marR="68575" marL="68575" anchor="ctr"/>
                </a:tc>
              </a:tr>
              <a:tr h="411700">
                <a:tc>
                  <a:txBody>
                    <a:bodyPr/>
                    <a:lstStyle/>
                    <a:p>
                      <a:pPr indent="0" lvl="0" marL="0" marR="0" rtl="0" algn="just">
                        <a:lnSpc>
                          <a:spcPct val="100000"/>
                        </a:lnSpc>
                        <a:spcBef>
                          <a:spcPts val="0"/>
                        </a:spcBef>
                        <a:spcAft>
                          <a:spcPts val="0"/>
                        </a:spcAft>
                        <a:buNone/>
                      </a:pPr>
                      <a:r>
                        <a:rPr lang="en-US" sz="1800" u="none" cap="none" strike="noStrike">
                          <a:latin typeface="Belleza"/>
                          <a:ea typeface="Belleza"/>
                          <a:cs typeface="Belleza"/>
                          <a:sym typeface="Belleza"/>
                        </a:rPr>
                        <a:t>2.       This Agreement shall remain in force until it is terminated.</a:t>
                      </a:r>
                      <a:endParaRPr sz="1800" u="none" cap="none" strike="noStrike">
                        <a:latin typeface="Belleza"/>
                        <a:ea typeface="Belleza"/>
                        <a:cs typeface="Belleza"/>
                        <a:sym typeface="Belleza"/>
                      </a:endParaRPr>
                    </a:p>
                  </a:txBody>
                  <a:tcPr marT="0" marB="0" marR="68575" marL="68575" anchor="ctr"/>
                </a:tc>
              </a:tr>
              <a:tr h="1236550">
                <a:tc>
                  <a:txBody>
                    <a:bodyPr/>
                    <a:lstStyle/>
                    <a:p>
                      <a:pPr indent="0" lvl="0" marL="0" marR="0" rtl="0" algn="just">
                        <a:lnSpc>
                          <a:spcPct val="100000"/>
                        </a:lnSpc>
                        <a:spcBef>
                          <a:spcPts val="0"/>
                        </a:spcBef>
                        <a:spcAft>
                          <a:spcPts val="0"/>
                        </a:spcAft>
                        <a:buNone/>
                      </a:pPr>
                      <a:br>
                        <a:rPr lang="en-US" sz="1800" u="none" cap="none" strike="noStrike">
                          <a:latin typeface="Belleza"/>
                          <a:ea typeface="Belleza"/>
                          <a:cs typeface="Belleza"/>
                          <a:sym typeface="Belleza"/>
                        </a:rPr>
                      </a:br>
                      <a:r>
                        <a:rPr lang="en-US" sz="1800" u="none" cap="none" strike="noStrike">
                          <a:highlight>
                            <a:srgbClr val="FFFF00"/>
                          </a:highlight>
                          <a:latin typeface="Belleza"/>
                          <a:ea typeface="Belleza"/>
                          <a:cs typeface="Belleza"/>
                          <a:sym typeface="Belleza"/>
                        </a:rPr>
                        <a:t>3.       Either Party may terminate this Agreement by giving a notice in writing of its intention, not less than six (6) months from the intended date of termination.</a:t>
                      </a:r>
                      <a:endParaRPr sz="1800" u="none" cap="none" strike="noStrike">
                        <a:latin typeface="Belleza"/>
                        <a:ea typeface="Belleza"/>
                        <a:cs typeface="Belleza"/>
                        <a:sym typeface="Belleza"/>
                      </a:endParaRPr>
                    </a:p>
                  </a:txBody>
                  <a:tcPr marT="0" marB="0" marR="68575" marL="68575" anchor="ctr"/>
                </a:tc>
              </a:tr>
              <a:tr h="2061425">
                <a:tc>
                  <a:txBody>
                    <a:bodyPr/>
                    <a:lstStyle/>
                    <a:p>
                      <a:pPr indent="0" lvl="0" marL="0" marR="0" rtl="0" algn="just">
                        <a:lnSpc>
                          <a:spcPct val="100000"/>
                        </a:lnSpc>
                        <a:spcBef>
                          <a:spcPts val="0"/>
                        </a:spcBef>
                        <a:spcAft>
                          <a:spcPts val="0"/>
                        </a:spcAft>
                        <a:buNone/>
                      </a:pPr>
                      <a:r>
                        <a:rPr lang="en-US" sz="1800" u="none" cap="none" strike="noStrike">
                          <a:latin typeface="Belleza"/>
                          <a:ea typeface="Belleza"/>
                          <a:cs typeface="Belleza"/>
                          <a:sym typeface="Belleza"/>
                        </a:rPr>
                        <a:t>4.       In the event of such termination, this Agreement shall be deemed as in force over a period that the Parties mutually agreed to in writing for the conclusion or settlement of any affairs of the Secretariat and the Host Country which may include the disposal of the Secretariat’s property in the the Republic of Indonesia. </a:t>
                      </a:r>
                      <a:endParaRPr sz="1800" u="none" cap="none" strike="noStrike">
                        <a:latin typeface="Belleza"/>
                        <a:ea typeface="Belleza"/>
                        <a:cs typeface="Belleza"/>
                        <a:sym typeface="Belleza"/>
                      </a:endParaRPr>
                    </a:p>
                  </a:txBody>
                  <a:tcPr marT="0" marB="0" marR="68575" marL="6857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EC73E"/>
            </a:gs>
            <a:gs pos="47000">
              <a:srgbClr val="8EC73E"/>
            </a:gs>
            <a:gs pos="84000">
              <a:srgbClr val="0C7687"/>
            </a:gs>
            <a:gs pos="100000">
              <a:srgbClr val="8EC73E"/>
            </a:gs>
          </a:gsLst>
          <a:lin ang="5400000" scaled="0"/>
        </a:gradFill>
      </p:bgPr>
    </p:bg>
    <p:spTree>
      <p:nvGrpSpPr>
        <p:cNvPr id="620" name="Shape 620"/>
        <p:cNvGrpSpPr/>
        <p:nvPr/>
      </p:nvGrpSpPr>
      <p:grpSpPr>
        <a:xfrm>
          <a:off x="0" y="0"/>
          <a:ext cx="0" cy="0"/>
          <a:chOff x="0" y="0"/>
          <a:chExt cx="0" cy="0"/>
        </a:xfrm>
      </p:grpSpPr>
      <p:sp>
        <p:nvSpPr>
          <p:cNvPr id="621" name="Google Shape;621;p4"/>
          <p:cNvSpPr txBox="1"/>
          <p:nvPr>
            <p:ph type="title"/>
          </p:nvPr>
        </p:nvSpPr>
        <p:spPr>
          <a:xfrm>
            <a:off x="831850" y="5074920"/>
            <a:ext cx="10515600" cy="6035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b="1" lang="en-US">
                <a:solidFill>
                  <a:schemeClr val="lt1"/>
                </a:solidFill>
                <a:latin typeface="Belleza"/>
                <a:ea typeface="Belleza"/>
                <a:cs typeface="Belleza"/>
                <a:sym typeface="Belleza"/>
              </a:rPr>
              <a:t>PRESENTATION OF 2022 ANNUAL REPORT AND 2022 PROGRESS</a:t>
            </a:r>
            <a:endParaRPr b="1">
              <a:latin typeface="Belleza"/>
              <a:ea typeface="Belleza"/>
              <a:cs typeface="Belleza"/>
              <a:sym typeface="Belleza"/>
            </a:endParaRPr>
          </a:p>
        </p:txBody>
      </p:sp>
      <p:pic>
        <p:nvPicPr>
          <p:cNvPr descr="photo of turtle swimming in the water&#10;" id="622" name="Google Shape;622;p4"/>
          <p:cNvPicPr preferRelativeResize="0"/>
          <p:nvPr>
            <p:ph idx="2" type="pic"/>
          </p:nvPr>
        </p:nvPicPr>
        <p:blipFill rotWithShape="1">
          <a:blip r:embed="rId3">
            <a:alphaModFix/>
          </a:blip>
          <a:srcRect b="0" l="12" r="13" t="0"/>
          <a:stretch/>
        </p:blipFill>
        <p:spPr>
          <a:xfrm>
            <a:off x="1524" y="0"/>
            <a:ext cx="12188952" cy="4572000"/>
          </a:xfrm>
          <a:prstGeom prst="rect">
            <a:avLst/>
          </a:prstGeom>
          <a:solidFill>
            <a:schemeClr val="accent5"/>
          </a:solidFill>
          <a:ln>
            <a:noFill/>
          </a:ln>
        </p:spPr>
      </p:pic>
      <p:sp>
        <p:nvSpPr>
          <p:cNvPr id="623" name="Google Shape;62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2022</a:t>
            </a:r>
            <a:endParaRPr/>
          </a:p>
        </p:txBody>
      </p:sp>
      <p:sp>
        <p:nvSpPr>
          <p:cNvPr id="624" name="Google Shape;62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Pre-SOM</a:t>
            </a:r>
            <a:endParaRPr/>
          </a:p>
        </p:txBody>
      </p:sp>
      <p:sp>
        <p:nvSpPr>
          <p:cNvPr id="625" name="Google Shape;625;p4"/>
          <p:cNvSpPr txBox="1"/>
          <p:nvPr>
            <p:ph idx="12" type="sldNum"/>
          </p:nvPr>
        </p:nvSpPr>
        <p:spPr>
          <a:xfrm>
            <a:off x="9107905" y="627602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CTI Blue-Green">
      <a:dk1>
        <a:srgbClr val="404040"/>
      </a:dk1>
      <a:lt1>
        <a:srgbClr val="FFFFFF"/>
      </a:lt1>
      <a:dk2>
        <a:srgbClr val="000000"/>
      </a:dk2>
      <a:lt2>
        <a:srgbClr val="D8D8D8"/>
      </a:lt2>
      <a:accent1>
        <a:srgbClr val="0085A1"/>
      </a:accent1>
      <a:accent2>
        <a:srgbClr val="06828A"/>
      </a:accent2>
      <a:accent3>
        <a:srgbClr val="027984"/>
      </a:accent3>
      <a:accent4>
        <a:srgbClr val="ACCE22"/>
      </a:accent4>
      <a:accent5>
        <a:srgbClr val="9EC92A"/>
      </a:accent5>
      <a:accent6>
        <a:srgbClr val="90C42F"/>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2022-11-08T06:59:41Z</dcterms:created>
  <dc:creator>365 Pro Plus</dc:creator>
</cp:coreProperties>
</file>