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300" r:id="rId2"/>
    <p:sldId id="303" r:id="rId3"/>
    <p:sldId id="301" r:id="rId4"/>
    <p:sldId id="304" r:id="rId5"/>
    <p:sldId id="305" r:id="rId6"/>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iDUbw8uwyUWmbRl1pl6lygstcC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07CE41-D169-42DD-A846-0BBF06344194}">
  <a:tblStyle styleId="{0D07CE41-D169-42DD-A846-0BBF0634419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80" Type="http://schemas.openxmlformats.org/officeDocument/2006/relationships/tableStyles" Target="tableStyles.xml"/><Relationship Id="rId3" Type="http://schemas.openxmlformats.org/officeDocument/2006/relationships/slide" Target="slides/slide2.xml"/><Relationship Id="rId76" Type="http://customschemas.google.com/relationships/presentationmetadata" Target="metadata"/><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79"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font" Target="fonts/font3.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7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674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085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15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717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6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6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5"/>
          <p:cNvSpPr>
            <a:spLocks noGrp="1"/>
          </p:cNvSpPr>
          <p:nvPr>
            <p:ph type="pic" idx="2"/>
          </p:nvPr>
        </p:nvSpPr>
        <p:spPr>
          <a:xfrm>
            <a:off x="5183188" y="987425"/>
            <a:ext cx="6172200" cy="4873625"/>
          </a:xfrm>
          <a:prstGeom prst="rect">
            <a:avLst/>
          </a:prstGeom>
          <a:noFill/>
          <a:ln>
            <a:noFill/>
          </a:ln>
        </p:spPr>
      </p:sp>
      <p:sp>
        <p:nvSpPr>
          <p:cNvPr id="64" name="Google Shape;64;p6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75" name="Google Shape;475;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graphicFrame>
        <p:nvGraphicFramePr>
          <p:cNvPr id="476" name="Google Shape;476;p46"/>
          <p:cNvGraphicFramePr/>
          <p:nvPr>
            <p:extLst>
              <p:ext uri="{D42A27DB-BD31-4B8C-83A1-F6EECF244321}">
                <p14:modId xmlns:p14="http://schemas.microsoft.com/office/powerpoint/2010/main" val="1095043750"/>
              </p:ext>
            </p:extLst>
          </p:nvPr>
        </p:nvGraphicFramePr>
        <p:xfrm>
          <a:off x="235974" y="363796"/>
          <a:ext cx="11787480" cy="5909185"/>
        </p:xfrm>
        <a:graphic>
          <a:graphicData uri="http://schemas.openxmlformats.org/drawingml/2006/table">
            <a:tbl>
              <a:tblPr firstRow="1" bandRow="1">
                <a:noFill/>
                <a:tableStyleId>{0D07CE41-D169-42DD-A846-0BBF06344194}</a:tableStyleId>
              </a:tblPr>
              <a:tblGrid>
                <a:gridCol w="5877297">
                  <a:extLst>
                    <a:ext uri="{9D8B030D-6E8A-4147-A177-3AD203B41FA5}">
                      <a16:colId xmlns:a16="http://schemas.microsoft.com/office/drawing/2014/main" val="20000"/>
                    </a:ext>
                  </a:extLst>
                </a:gridCol>
                <a:gridCol w="5910183">
                  <a:extLst>
                    <a:ext uri="{9D8B030D-6E8A-4147-A177-3AD203B41FA5}">
                      <a16:colId xmlns:a16="http://schemas.microsoft.com/office/drawing/2014/main" val="20001"/>
                    </a:ext>
                  </a:extLst>
                </a:gridCol>
              </a:tblGrid>
              <a:tr h="721476">
                <a:tc>
                  <a:txBody>
                    <a:bodyPr/>
                    <a:lstStyle/>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Staff Regulation </a:t>
                      </a:r>
                    </a:p>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Original texts from the approved SOM-15 Staff Regulation</a:t>
                      </a:r>
                      <a:endParaRPr sz="1800" dirty="0"/>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Calibri"/>
                        <a:buNone/>
                        <a:tabLst/>
                        <a:defRPr/>
                      </a:pPr>
                      <a:r>
                        <a:rPr lang="en-US" sz="1800" b="1" dirty="0">
                          <a:solidFill>
                            <a:schemeClr val="lt1"/>
                          </a:solidFill>
                          <a:latin typeface="Calibri"/>
                          <a:ea typeface="Calibri"/>
                          <a:cs typeface="Calibri"/>
                          <a:sym typeface="Calibri"/>
                        </a:rPr>
                        <a:t>Suggested Amendments</a:t>
                      </a:r>
                      <a:endParaRPr lang="en-US" sz="1800" dirty="0"/>
                    </a:p>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To be aligned with the SOM-16 approved SPPM</a:t>
                      </a:r>
                      <a:endParaRPr sz="1800" dirty="0"/>
                    </a:p>
                  </a:txBody>
                  <a:tcPr marL="91450" marR="91450" marT="45725" marB="45725"/>
                </a:tc>
                <a:extLst>
                  <a:ext uri="{0D108BD9-81ED-4DB2-BD59-A6C34878D82A}">
                    <a16:rowId xmlns:a16="http://schemas.microsoft.com/office/drawing/2014/main" val="10000"/>
                  </a:ext>
                </a:extLst>
              </a:tr>
              <a:tr h="652765">
                <a:tc gridSpan="2">
                  <a:txBody>
                    <a:bodyPr/>
                    <a:lstStyle/>
                    <a:p>
                      <a:pPr algn="ctr"/>
                      <a:r>
                        <a:rPr lang="en-US" sz="1600" b="0" i="0" u="none" strike="noStrike" cap="none" baseline="0" dirty="0">
                          <a:solidFill>
                            <a:schemeClr val="bg1"/>
                          </a:solidFill>
                          <a:latin typeface="Calibri"/>
                          <a:ea typeface="Calibri"/>
                          <a:cs typeface="Calibri"/>
                          <a:sym typeface="Arial"/>
                        </a:rPr>
                        <a:t>REGULATION 3 DEFINITION</a:t>
                      </a:r>
                    </a:p>
                    <a:p>
                      <a:pPr marL="0" marR="0" lvl="0" indent="0" algn="ctr" rtl="0">
                        <a:spcBef>
                          <a:spcPts val="0"/>
                        </a:spcBef>
                        <a:spcAft>
                          <a:spcPts val="0"/>
                        </a:spcAft>
                        <a:buNone/>
                      </a:pPr>
                      <a:endParaRPr sz="1600" dirty="0">
                        <a:solidFill>
                          <a:schemeClr val="lt1"/>
                        </a:solidFill>
                        <a:latin typeface="Calibri"/>
                        <a:ea typeface="Calibri"/>
                        <a:cs typeface="Calibri"/>
                        <a:sym typeface="Calibri"/>
                      </a:endParaRPr>
                    </a:p>
                  </a:txBody>
                  <a:tcPr marL="91450" marR="91450" marT="45725" marB="45725">
                    <a:solidFill>
                      <a:srgbClr val="002060"/>
                    </a:solidFill>
                  </a:tcPr>
                </a:tc>
                <a:tc hMerge="1">
                  <a:txBody>
                    <a:bodyPr/>
                    <a:lstStyle/>
                    <a:p>
                      <a:endParaRPr lang="en-US"/>
                    </a:p>
                  </a:txBody>
                  <a:tcPr/>
                </a:tc>
                <a:extLst>
                  <a:ext uri="{0D108BD9-81ED-4DB2-BD59-A6C34878D82A}">
                    <a16:rowId xmlns:a16="http://schemas.microsoft.com/office/drawing/2014/main" val="10001"/>
                  </a:ext>
                </a:extLst>
              </a:tr>
              <a:tr h="1305519">
                <a:tc>
                  <a:txBody>
                    <a:bodyPr/>
                    <a:lstStyle/>
                    <a:p>
                      <a:endParaRPr lang="en-US" sz="1400" b="0" i="0" u="none" strike="noStrike" cap="none" baseline="0" dirty="0">
                        <a:solidFill>
                          <a:schemeClr val="dk1"/>
                        </a:solidFill>
                        <a:latin typeface="Calibri"/>
                        <a:ea typeface="Calibri"/>
                        <a:cs typeface="Calibri"/>
                        <a:sym typeface="Arial"/>
                      </a:endParaRPr>
                    </a:p>
                    <a:p>
                      <a:r>
                        <a:rPr lang="en-US" sz="1400" b="0" i="0" u="none" strike="noStrike" cap="none" baseline="0" dirty="0">
                          <a:solidFill>
                            <a:schemeClr val="dk1"/>
                          </a:solidFill>
                          <a:latin typeface="Calibri"/>
                          <a:ea typeface="Calibri"/>
                          <a:cs typeface="Calibri"/>
                          <a:sym typeface="Arial"/>
                        </a:rPr>
                        <a:t>“</a:t>
                      </a:r>
                      <a:r>
                        <a:rPr lang="en-US" sz="1400" b="1" i="0" u="none" strike="noStrike" cap="none" baseline="0" dirty="0">
                          <a:solidFill>
                            <a:schemeClr val="dk1"/>
                          </a:solidFill>
                          <a:latin typeface="Calibri"/>
                          <a:ea typeface="Calibri"/>
                          <a:cs typeface="Calibri"/>
                          <a:sym typeface="Arial"/>
                        </a:rPr>
                        <a:t>Staff</a:t>
                      </a:r>
                      <a:r>
                        <a:rPr lang="en-US" sz="1400" b="0" i="0" u="none" strike="noStrike" cap="none" baseline="0" dirty="0">
                          <a:solidFill>
                            <a:schemeClr val="dk1"/>
                          </a:solidFill>
                          <a:latin typeface="Calibri"/>
                          <a:ea typeface="Calibri"/>
                          <a:cs typeface="Calibri"/>
                          <a:sym typeface="Arial"/>
                        </a:rPr>
                        <a:t>” means the Executive Director, Deputy Executive Directors, Professional and Support Staff holding a working agreement with the Secretariat. Persons engaged for specific tasks under short-term contract shall not be considered as Staff; and</a:t>
                      </a:r>
                      <a:endParaRPr sz="1800" dirty="0"/>
                    </a:p>
                  </a:txBody>
                  <a:tcPr marL="91450" marR="91450" marT="45725" marB="45725"/>
                </a:tc>
                <a:tc>
                  <a:txBody>
                    <a:bodyPr/>
                    <a:lstStyle/>
                    <a:p>
                      <a:pPr lvl="0"/>
                      <a:endParaRPr lang="en-US" sz="1400" b="0" i="0" u="none" strike="noStrike" cap="none" dirty="0">
                        <a:solidFill>
                          <a:schemeClr val="dk1"/>
                        </a:solidFill>
                        <a:effectLst/>
                        <a:latin typeface="Calibri"/>
                        <a:ea typeface="Calibri"/>
                        <a:cs typeface="Calibri"/>
                        <a:sym typeface="Arial"/>
                      </a:endParaRPr>
                    </a:p>
                    <a:p>
                      <a:pPr lvl="0"/>
                      <a:r>
                        <a:rPr lang="en-US" sz="1400" b="0" i="0" u="none" strike="noStrike" cap="none" dirty="0">
                          <a:solidFill>
                            <a:schemeClr val="dk1"/>
                          </a:solidFill>
                          <a:effectLst/>
                          <a:latin typeface="Calibri"/>
                          <a:ea typeface="Calibri"/>
                          <a:cs typeface="Calibri"/>
                          <a:sym typeface="Arial"/>
                        </a:rPr>
                        <a:t>“Staff” are the Executive Director, Deputy Executive Directors, Professional and Support Staff holding a Working Agreement with the Secretariat, regardless of their nationality. Persons engaged for specific tasks and/or deliverables under short-term service contract shall not be considered as Staff.</a:t>
                      </a:r>
                      <a:endParaRPr lang="en-ID" sz="1400" b="0" i="0" u="none" strike="noStrike" cap="none" dirty="0">
                        <a:solidFill>
                          <a:schemeClr val="dk1"/>
                        </a:solidFill>
                        <a:effectLst/>
                        <a:latin typeface="Calibri"/>
                        <a:ea typeface="Calibri"/>
                        <a:cs typeface="Calibri"/>
                        <a:sym typeface="Arial"/>
                      </a:endParaRPr>
                    </a:p>
                  </a:txBody>
                  <a:tcPr marL="68575" marR="68575" marT="0" marB="0"/>
                </a:tc>
                <a:extLst>
                  <a:ext uri="{0D108BD9-81ED-4DB2-BD59-A6C34878D82A}">
                    <a16:rowId xmlns:a16="http://schemas.microsoft.com/office/drawing/2014/main" val="10002"/>
                  </a:ext>
                </a:extLst>
              </a:tr>
              <a:tr h="3229425">
                <a:tc>
                  <a:txBody>
                    <a:bodyPr/>
                    <a:lstStyle/>
                    <a:p>
                      <a:endParaRPr lang="en-US" sz="1400" b="1" i="0" u="none" strike="noStrike" cap="none" baseline="0" dirty="0">
                        <a:solidFill>
                          <a:schemeClr val="dk1"/>
                        </a:solidFill>
                        <a:latin typeface="Calibri"/>
                        <a:ea typeface="Calibri"/>
                        <a:cs typeface="Calibri"/>
                        <a:sym typeface="Arial"/>
                      </a:endParaRPr>
                    </a:p>
                    <a:p>
                      <a:r>
                        <a:rPr lang="en-US" sz="1400" b="1" i="0" u="none" strike="noStrike" cap="none" baseline="0" dirty="0">
                          <a:solidFill>
                            <a:schemeClr val="dk1"/>
                          </a:solidFill>
                          <a:latin typeface="Calibri"/>
                          <a:ea typeface="Calibri"/>
                          <a:cs typeface="Calibri"/>
                          <a:sym typeface="Arial"/>
                        </a:rPr>
                        <a:t>“Working Agreement” </a:t>
                      </a:r>
                      <a:r>
                        <a:rPr lang="en-US" sz="1400" b="0" i="0" u="none" strike="noStrike" cap="none" baseline="0" dirty="0">
                          <a:solidFill>
                            <a:schemeClr val="dk1"/>
                          </a:solidFill>
                          <a:latin typeface="Calibri"/>
                          <a:ea typeface="Calibri"/>
                          <a:cs typeface="Calibri"/>
                          <a:sym typeface="Arial"/>
                        </a:rPr>
                        <a:t>is an agreement made between the Secretariat and staff that</a:t>
                      </a:r>
                    </a:p>
                    <a:p>
                      <a:r>
                        <a:rPr lang="en-US" sz="1400" b="0" i="0" u="none" strike="noStrike" cap="none" baseline="0" dirty="0">
                          <a:solidFill>
                            <a:schemeClr val="dk1"/>
                          </a:solidFill>
                          <a:latin typeface="Calibri"/>
                          <a:ea typeface="Calibri"/>
                          <a:cs typeface="Calibri"/>
                          <a:sym typeface="Arial"/>
                        </a:rPr>
                        <a:t>specifies work requirements, rights and obligations of the parties. Based on the</a:t>
                      </a:r>
                    </a:p>
                    <a:p>
                      <a:r>
                        <a:rPr lang="en-US" sz="1400" b="0" i="0" u="none" strike="noStrike" cap="none" baseline="0" dirty="0">
                          <a:solidFill>
                            <a:schemeClr val="dk1"/>
                          </a:solidFill>
                          <a:latin typeface="Calibri"/>
                          <a:ea typeface="Calibri"/>
                          <a:cs typeface="Calibri"/>
                          <a:sym typeface="Arial"/>
                        </a:rPr>
                        <a:t>relationship of the work, working agreement can be distinguish as follow:</a:t>
                      </a:r>
                    </a:p>
                    <a:p>
                      <a:r>
                        <a:rPr lang="en-US" sz="1400" b="0" i="0" u="none" strike="noStrike" cap="none" baseline="0" dirty="0" err="1">
                          <a:solidFill>
                            <a:schemeClr val="dk1"/>
                          </a:solidFill>
                          <a:latin typeface="Calibri"/>
                          <a:ea typeface="Calibri"/>
                          <a:cs typeface="Calibri"/>
                          <a:sym typeface="Arial"/>
                        </a:rPr>
                        <a:t>i</a:t>
                      </a:r>
                      <a:r>
                        <a:rPr lang="en-US" sz="1400" b="0" i="0" u="none" strike="noStrike" cap="none" baseline="0" dirty="0">
                          <a:solidFill>
                            <a:schemeClr val="dk1"/>
                          </a:solidFill>
                          <a:latin typeface="Calibri"/>
                          <a:ea typeface="Calibri"/>
                          <a:cs typeface="Calibri"/>
                          <a:sym typeface="Arial"/>
                        </a:rPr>
                        <a:t>. Working agreement for specified time is an agreement made between the Secretariat and staff for specified time (with a maximum period of three (3) years) or for completion of a specified work or completion of a temporary work.</a:t>
                      </a:r>
                    </a:p>
                    <a:p>
                      <a:r>
                        <a:rPr lang="en-US" sz="1400" b="0" i="0" u="none" strike="noStrike" cap="none" baseline="0" dirty="0">
                          <a:solidFill>
                            <a:schemeClr val="dk1"/>
                          </a:solidFill>
                          <a:latin typeface="Calibri"/>
                          <a:ea typeface="Calibri"/>
                          <a:cs typeface="Calibri"/>
                          <a:sym typeface="Arial"/>
                        </a:rPr>
                        <a:t>ii. Working agreement for unspecified time is an agreement made between the Secretariat with Staff for a permanent working relationship that is not limited within specified time or specified work.</a:t>
                      </a:r>
                    </a:p>
                  </a:txBody>
                  <a:tcPr marL="91450" marR="91450" marT="45725" marB="45725"/>
                </a:tc>
                <a:tc>
                  <a:txBody>
                    <a:bodyPr/>
                    <a:lstStyle/>
                    <a:p>
                      <a:pPr marL="0" marR="0" lvl="0" indent="0" algn="l" rtl="0">
                        <a:spcBef>
                          <a:spcPts val="0"/>
                        </a:spcBef>
                        <a:spcAft>
                          <a:spcPts val="0"/>
                        </a:spcAft>
                        <a:buNone/>
                      </a:pPr>
                      <a:endParaRPr lang="en-AU" sz="1600" dirty="0">
                        <a:latin typeface="Calibri"/>
                        <a:ea typeface="Calibri"/>
                        <a:cs typeface="Calibri"/>
                        <a:sym typeface="Calibri"/>
                      </a:endParaRPr>
                    </a:p>
                    <a:p>
                      <a:r>
                        <a:rPr lang="en-US" sz="1400" b="0" i="0" u="none" strike="noStrike" cap="none" dirty="0">
                          <a:solidFill>
                            <a:schemeClr val="dk1"/>
                          </a:solidFill>
                          <a:effectLst/>
                          <a:latin typeface="Calibri"/>
                          <a:ea typeface="Calibri"/>
                          <a:cs typeface="Calibri"/>
                          <a:sym typeface="Arial"/>
                        </a:rPr>
                        <a:t> </a:t>
                      </a:r>
                      <a:endParaRPr lang="en-ID" sz="1400" b="0" i="0" u="none" strike="noStrike" cap="none" dirty="0">
                        <a:solidFill>
                          <a:schemeClr val="dk1"/>
                        </a:solidFill>
                        <a:effectLst/>
                        <a:latin typeface="Calibri"/>
                        <a:ea typeface="Calibri"/>
                        <a:cs typeface="Calibri"/>
                        <a:sym typeface="Arial"/>
                      </a:endParaRPr>
                    </a:p>
                    <a:p>
                      <a:pPr lvl="0"/>
                      <a:r>
                        <a:rPr lang="en-US" sz="1400" b="0" i="0" u="none" strike="noStrike" cap="none" dirty="0">
                          <a:solidFill>
                            <a:schemeClr val="dk1"/>
                          </a:solidFill>
                          <a:effectLst/>
                          <a:latin typeface="Calibri"/>
                          <a:ea typeface="Calibri"/>
                          <a:cs typeface="Calibri"/>
                          <a:sym typeface="Arial"/>
                        </a:rPr>
                        <a:t>“Working Agreement” means a written contract between the Secretariat and Staff, which includes work requirements, rights and obligations, both for the Secretariat and Staff and having an expiration date specified in the Working Agreement unless an agreement for a permanent working relationship as per the CTI-CFF Staff Regulations. </a:t>
                      </a:r>
                      <a:endParaRPr lang="en-ID" sz="1400" b="0" i="0" u="none" strike="noStrike" cap="none" dirty="0">
                        <a:solidFill>
                          <a:schemeClr val="dk1"/>
                        </a:solidFill>
                        <a:effectLst/>
                        <a:latin typeface="Calibri"/>
                        <a:ea typeface="Calibri"/>
                        <a:cs typeface="Calibri"/>
                        <a:sym typeface="Arial"/>
                      </a:endParaRPr>
                    </a:p>
                    <a:p>
                      <a:pPr marL="0" marR="0" lvl="0" indent="0" algn="l" rtl="0">
                        <a:spcBef>
                          <a:spcPts val="0"/>
                        </a:spcBef>
                        <a:spcAft>
                          <a:spcPts val="0"/>
                        </a:spcAft>
                        <a:buNone/>
                      </a:pPr>
                      <a:endParaRPr lang="en-AU" sz="1600" dirty="0">
                        <a:latin typeface="Calibri"/>
                        <a:ea typeface="Calibri"/>
                        <a:cs typeface="Calibri"/>
                        <a:sym typeface="Calibri"/>
                      </a:endParaRPr>
                    </a:p>
                    <a:p>
                      <a:pPr marL="0" marR="0" lvl="0" indent="0" algn="l" rtl="0">
                        <a:spcBef>
                          <a:spcPts val="0"/>
                        </a:spcBef>
                        <a:spcAft>
                          <a:spcPts val="0"/>
                        </a:spcAft>
                        <a:buNone/>
                      </a:pPr>
                      <a:endParaRPr lang="en-AU" sz="1600" dirty="0">
                        <a:latin typeface="Calibri"/>
                        <a:ea typeface="Calibri"/>
                        <a:cs typeface="Calibri"/>
                        <a:sym typeface="Calibri"/>
                      </a:endParaRPr>
                    </a:p>
                    <a:p>
                      <a:pPr marL="0" marR="0" lvl="0" indent="0" algn="l" rtl="0">
                        <a:spcBef>
                          <a:spcPts val="0"/>
                        </a:spcBef>
                        <a:spcAft>
                          <a:spcPts val="0"/>
                        </a:spcAft>
                        <a:buNone/>
                      </a:pPr>
                      <a:endParaRPr lang="en-AU" sz="1600"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75" name="Google Shape;475;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graphicFrame>
        <p:nvGraphicFramePr>
          <p:cNvPr id="476" name="Google Shape;476;p46"/>
          <p:cNvGraphicFramePr/>
          <p:nvPr>
            <p:extLst>
              <p:ext uri="{D42A27DB-BD31-4B8C-83A1-F6EECF244321}">
                <p14:modId xmlns:p14="http://schemas.microsoft.com/office/powerpoint/2010/main" val="3612606945"/>
              </p:ext>
            </p:extLst>
          </p:nvPr>
        </p:nvGraphicFramePr>
        <p:xfrm>
          <a:off x="244925" y="238363"/>
          <a:ext cx="11702150" cy="5572830"/>
        </p:xfrm>
        <a:graphic>
          <a:graphicData uri="http://schemas.openxmlformats.org/drawingml/2006/table">
            <a:tbl>
              <a:tblPr firstRow="1" bandRow="1">
                <a:noFill/>
                <a:tableStyleId>{0D07CE41-D169-42DD-A846-0BBF06344194}</a:tableStyleId>
              </a:tblPr>
              <a:tblGrid>
                <a:gridCol w="583475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Staff Regulation </a:t>
                      </a:r>
                    </a:p>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Original texts from the approved SOM-15 Staff Regulation</a:t>
                      </a:r>
                      <a:endParaRPr lang="en-US" sz="1800" dirty="0"/>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Calibri"/>
                        <a:buNone/>
                        <a:tabLst/>
                        <a:defRPr/>
                      </a:pPr>
                      <a:r>
                        <a:rPr lang="en-US" sz="1800" b="1" dirty="0">
                          <a:solidFill>
                            <a:schemeClr val="lt1"/>
                          </a:solidFill>
                          <a:latin typeface="Calibri"/>
                          <a:ea typeface="Calibri"/>
                          <a:cs typeface="Calibri"/>
                          <a:sym typeface="Calibri"/>
                        </a:rPr>
                        <a:t>Suggested Amendments</a:t>
                      </a:r>
                      <a:endParaRPr lang="en-US" sz="1800" dirty="0"/>
                    </a:p>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To be aligned with the SOM-16 approved SPPM</a:t>
                      </a:r>
                      <a:endParaRPr sz="1800" dirty="0"/>
                    </a:p>
                  </a:txBody>
                  <a:tcPr marL="91450" marR="91450" marT="45725" marB="45725"/>
                </a:tc>
                <a:extLst>
                  <a:ext uri="{0D108BD9-81ED-4DB2-BD59-A6C34878D82A}">
                    <a16:rowId xmlns:a16="http://schemas.microsoft.com/office/drawing/2014/main" val="10000"/>
                  </a:ext>
                </a:extLst>
              </a:tr>
              <a:tr h="370850">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dirty="0">
                          <a:solidFill>
                            <a:schemeClr val="bg1"/>
                          </a:solidFill>
                          <a:latin typeface="Calibri"/>
                          <a:ea typeface="Calibri"/>
                          <a:cs typeface="Calibri"/>
                          <a:sym typeface="Arial"/>
                        </a:rPr>
                        <a:t>REGULATION 3 DEFINITION</a:t>
                      </a:r>
                    </a:p>
                  </a:txBody>
                  <a:tcPr marL="91450" marR="91450" marT="45725" marB="45725">
                    <a:solidFill>
                      <a:srgbClr val="002060"/>
                    </a:solidFill>
                  </a:tcPr>
                </a:tc>
                <a:tc hMerge="1">
                  <a:txBody>
                    <a:bodyPr/>
                    <a:lstStyle/>
                    <a:p>
                      <a:endParaRPr lang="en-US"/>
                    </a:p>
                  </a:txBody>
                  <a:tcPr/>
                </a:tc>
                <a:extLst>
                  <a:ext uri="{0D108BD9-81ED-4DB2-BD59-A6C34878D82A}">
                    <a16:rowId xmlns:a16="http://schemas.microsoft.com/office/drawing/2014/main" val="10001"/>
                  </a:ext>
                </a:extLst>
              </a:tr>
              <a:tr h="370850">
                <a:tc gridSpan="2">
                  <a:txBody>
                    <a:bodyPr/>
                    <a:lstStyle/>
                    <a:p>
                      <a:endParaRPr sz="1800" dirty="0"/>
                    </a:p>
                  </a:txBody>
                  <a:tcPr marL="91450" marR="91450" marT="45725" marB="45725"/>
                </a:tc>
                <a:tc hMerge="1">
                  <a:txBody>
                    <a:bodyPr/>
                    <a:lstStyle/>
                    <a:p>
                      <a:pPr lvl="0"/>
                      <a:endParaRPr lang="en-ID" sz="1400" b="0" i="0" u="none" strike="noStrike" cap="none" dirty="0">
                        <a:solidFill>
                          <a:schemeClr val="dk1"/>
                        </a:solidFill>
                        <a:effectLst/>
                        <a:latin typeface="Calibri"/>
                        <a:ea typeface="Calibri"/>
                        <a:cs typeface="Calibri"/>
                        <a:sym typeface="Arial"/>
                      </a:endParaRPr>
                    </a:p>
                  </a:txBody>
                  <a:tcPr marL="68575" marR="68575" marT="0" marB="0"/>
                </a:tc>
                <a:extLst>
                  <a:ext uri="{0D108BD9-81ED-4DB2-BD59-A6C34878D82A}">
                    <a16:rowId xmlns:a16="http://schemas.microsoft.com/office/drawing/2014/main" val="10002"/>
                  </a:ext>
                </a:extLst>
              </a:tr>
              <a:tr h="370850">
                <a:tc>
                  <a:txBody>
                    <a:bodyPr/>
                    <a:lstStyle/>
                    <a:p>
                      <a:r>
                        <a:rPr lang="en-ID" sz="1400" b="0" i="0" u="none" strike="noStrike" cap="none" baseline="0" dirty="0">
                          <a:solidFill>
                            <a:schemeClr val="dk1"/>
                          </a:solidFill>
                          <a:latin typeface="Calibri"/>
                          <a:ea typeface="Calibri"/>
                          <a:cs typeface="Calibri"/>
                          <a:sym typeface="Arial"/>
                        </a:rPr>
                        <a:t>“</a:t>
                      </a:r>
                      <a:r>
                        <a:rPr lang="en-ID" sz="1400" b="1" i="0" u="none" strike="noStrike" cap="none" baseline="0" dirty="0">
                          <a:solidFill>
                            <a:schemeClr val="dk1"/>
                          </a:solidFill>
                          <a:latin typeface="Calibri"/>
                          <a:ea typeface="Calibri"/>
                          <a:cs typeface="Calibri"/>
                          <a:sym typeface="Arial"/>
                        </a:rPr>
                        <a:t>Dependent</a:t>
                      </a:r>
                      <a:r>
                        <a:rPr lang="en-ID" sz="1400" b="0" i="0" u="none" strike="noStrike" cap="none" baseline="0" dirty="0">
                          <a:solidFill>
                            <a:schemeClr val="dk1"/>
                          </a:solidFill>
                          <a:latin typeface="Calibri"/>
                          <a:ea typeface="Calibri"/>
                          <a:cs typeface="Calibri"/>
                          <a:sym typeface="Arial"/>
                        </a:rPr>
                        <a:t>” includes:</a:t>
                      </a:r>
                    </a:p>
                    <a:p>
                      <a:r>
                        <a:rPr lang="en-US" sz="1400" b="0" i="0" u="none" strike="noStrike" cap="none" baseline="0" dirty="0" err="1">
                          <a:solidFill>
                            <a:schemeClr val="dk1"/>
                          </a:solidFill>
                          <a:latin typeface="Calibri"/>
                          <a:ea typeface="Calibri"/>
                          <a:cs typeface="Calibri"/>
                          <a:sym typeface="Arial"/>
                        </a:rPr>
                        <a:t>i</a:t>
                      </a:r>
                      <a:r>
                        <a:rPr lang="en-US" sz="1400" b="0" i="0" u="none" strike="noStrike" cap="none" baseline="0" dirty="0">
                          <a:solidFill>
                            <a:schemeClr val="dk1"/>
                          </a:solidFill>
                          <a:latin typeface="Calibri"/>
                          <a:ea typeface="Calibri"/>
                          <a:cs typeface="Calibri"/>
                          <a:sym typeface="Arial"/>
                        </a:rPr>
                        <a:t>. Any child of a Staff or his or her spouse who is below eighteen (18) years</a:t>
                      </a:r>
                    </a:p>
                    <a:p>
                      <a:r>
                        <a:rPr lang="en-US" sz="1400" b="0" i="0" u="none" strike="noStrike" cap="none" baseline="0" dirty="0">
                          <a:solidFill>
                            <a:schemeClr val="dk1"/>
                          </a:solidFill>
                          <a:latin typeface="Calibri"/>
                          <a:ea typeface="Calibri"/>
                          <a:cs typeface="Calibri"/>
                          <a:sym typeface="Arial"/>
                        </a:rPr>
                        <a:t>old and who is dependent on a Staff or her or his spouse for their main and</a:t>
                      </a:r>
                    </a:p>
                    <a:p>
                      <a:r>
                        <a:rPr lang="en-ID" sz="1400" b="0" i="0" u="none" strike="noStrike" cap="none" baseline="0" dirty="0">
                          <a:solidFill>
                            <a:schemeClr val="dk1"/>
                          </a:solidFill>
                          <a:latin typeface="Calibri"/>
                          <a:ea typeface="Calibri"/>
                          <a:cs typeface="Calibri"/>
                          <a:sym typeface="Arial"/>
                        </a:rPr>
                        <a:t>continuing support;</a:t>
                      </a:r>
                    </a:p>
                    <a:p>
                      <a:endParaRPr lang="en-ID" sz="1400" b="0" i="0" u="none" strike="noStrike" cap="none" baseline="0" dirty="0">
                        <a:solidFill>
                          <a:schemeClr val="dk1"/>
                        </a:solidFill>
                        <a:latin typeface="Calibri"/>
                        <a:ea typeface="Calibri"/>
                        <a:cs typeface="Calibri"/>
                        <a:sym typeface="Arial"/>
                      </a:endParaRPr>
                    </a:p>
                    <a:p>
                      <a:endParaRPr lang="en-ID" sz="1400" b="0" i="0" u="none" strike="noStrike" cap="none" baseline="0" dirty="0">
                        <a:solidFill>
                          <a:schemeClr val="dk1"/>
                        </a:solidFill>
                        <a:latin typeface="Calibri"/>
                        <a:ea typeface="Calibri"/>
                        <a:cs typeface="Calibri"/>
                        <a:sym typeface="Arial"/>
                      </a:endParaRPr>
                    </a:p>
                    <a:p>
                      <a:endParaRPr lang="en-ID" sz="1400" b="0" i="0" u="none" strike="noStrike" cap="none" baseline="0" dirty="0">
                        <a:solidFill>
                          <a:schemeClr val="dk1"/>
                        </a:solidFill>
                        <a:latin typeface="Calibri"/>
                        <a:ea typeface="Calibri"/>
                        <a:cs typeface="Calibri"/>
                        <a:sym typeface="Arial"/>
                      </a:endParaRPr>
                    </a:p>
                    <a:p>
                      <a:endParaRPr lang="en-ID" sz="1400" b="0" i="0" u="none" strike="noStrike" cap="none" baseline="0" dirty="0">
                        <a:solidFill>
                          <a:schemeClr val="dk1"/>
                        </a:solidFill>
                        <a:latin typeface="Calibri"/>
                        <a:ea typeface="Calibri"/>
                        <a:cs typeface="Calibri"/>
                        <a:sym typeface="Arial"/>
                      </a:endParaRPr>
                    </a:p>
                    <a:p>
                      <a:r>
                        <a:rPr lang="en-US" sz="1400" b="0" i="0" u="none" strike="noStrike" cap="none" baseline="0" dirty="0">
                          <a:solidFill>
                            <a:schemeClr val="dk1"/>
                          </a:solidFill>
                          <a:latin typeface="Calibri"/>
                          <a:ea typeface="Calibri"/>
                          <a:cs typeface="Calibri"/>
                          <a:sym typeface="Arial"/>
                        </a:rPr>
                        <a:t>ii. Any other child who is mentally or physically impaired and is dependent on a Staff or her or his spouse for their main and continuing support;</a:t>
                      </a:r>
                    </a:p>
                    <a:p>
                      <a:r>
                        <a:rPr lang="en-US" sz="1400" b="0" i="0" u="none" strike="noStrike" cap="none" baseline="0" dirty="0">
                          <a:solidFill>
                            <a:schemeClr val="dk1"/>
                          </a:solidFill>
                          <a:latin typeface="Calibri"/>
                          <a:ea typeface="Calibri"/>
                          <a:cs typeface="Calibri"/>
                          <a:sym typeface="Arial"/>
                        </a:rPr>
                        <a:t>iii. Any other child who is given a home by, and is dependent on, a Staff or her or his spouse for their main and continuing support; and</a:t>
                      </a:r>
                    </a:p>
                    <a:p>
                      <a:r>
                        <a:rPr lang="en-US" sz="1400" b="0" i="0" u="none" strike="noStrike" cap="none" baseline="0" dirty="0">
                          <a:solidFill>
                            <a:schemeClr val="dk1"/>
                          </a:solidFill>
                          <a:latin typeface="Calibri"/>
                          <a:ea typeface="Calibri"/>
                          <a:cs typeface="Calibri"/>
                          <a:sym typeface="Arial"/>
                        </a:rPr>
                        <a:t>iv. Any person related by blood or marriage for whose main and continuing</a:t>
                      </a:r>
                    </a:p>
                    <a:p>
                      <a:r>
                        <a:rPr lang="en-US" sz="1400" b="0" i="0" u="none" strike="noStrike" cap="none" baseline="0" dirty="0">
                          <a:solidFill>
                            <a:schemeClr val="dk1"/>
                          </a:solidFill>
                          <a:latin typeface="Calibri"/>
                          <a:ea typeface="Calibri"/>
                          <a:cs typeface="Calibri"/>
                          <a:sym typeface="Arial"/>
                        </a:rPr>
                        <a:t>support a Staff or her or his spouse is legally responsible;</a:t>
                      </a:r>
                      <a:endParaRPr sz="1500" b="0" dirty="0"/>
                    </a:p>
                  </a:txBody>
                  <a:tcPr marL="91450" marR="91450" marT="45725" marB="45725"/>
                </a:tc>
                <a:tc>
                  <a:txBody>
                    <a:bodyPr/>
                    <a:lstStyle/>
                    <a:p>
                      <a:pPr lvl="0"/>
                      <a:r>
                        <a:rPr lang="en-US" sz="1400" b="0" i="0" u="none" strike="noStrike" cap="none" dirty="0">
                          <a:solidFill>
                            <a:schemeClr val="dk1"/>
                          </a:solidFill>
                          <a:effectLst/>
                          <a:latin typeface="Calibri"/>
                          <a:ea typeface="Calibri"/>
                          <a:cs typeface="Calibri"/>
                          <a:sym typeface="Arial"/>
                        </a:rPr>
                        <a:t>Dependent” means </a:t>
                      </a:r>
                      <a:endParaRPr lang="en-ID" sz="1400" b="0" i="0" u="none" strike="noStrike" cap="none" dirty="0">
                        <a:solidFill>
                          <a:schemeClr val="dk1"/>
                        </a:solidFill>
                        <a:effectLst/>
                        <a:latin typeface="Calibri"/>
                        <a:ea typeface="Calibri"/>
                        <a:cs typeface="Calibri"/>
                        <a:sym typeface="Arial"/>
                      </a:endParaRPr>
                    </a:p>
                    <a:p>
                      <a:pPr lvl="1"/>
                      <a:r>
                        <a:rPr lang="en-US" sz="1400" b="0" i="0" u="none" strike="noStrike" cap="none" dirty="0">
                          <a:solidFill>
                            <a:schemeClr val="dk1"/>
                          </a:solidFill>
                          <a:effectLst/>
                          <a:latin typeface="Calibri"/>
                          <a:ea typeface="Calibri"/>
                          <a:cs typeface="Calibri"/>
                          <a:sym typeface="Arial"/>
                        </a:rPr>
                        <a:t>Any child of a Staff or his or her spouse who is (</a:t>
                      </a:r>
                      <a:r>
                        <a:rPr lang="en-US" sz="1400" b="0" i="0" u="none" strike="noStrike" cap="none" dirty="0" err="1">
                          <a:solidFill>
                            <a:schemeClr val="dk1"/>
                          </a:solidFill>
                          <a:effectLst/>
                          <a:latin typeface="Calibri"/>
                          <a:ea typeface="Calibri"/>
                          <a:cs typeface="Calibri"/>
                          <a:sym typeface="Arial"/>
                        </a:rPr>
                        <a:t>i</a:t>
                      </a:r>
                      <a:r>
                        <a:rPr lang="en-US" sz="1400" b="0" i="0" u="none" strike="noStrike" cap="none" dirty="0">
                          <a:solidFill>
                            <a:schemeClr val="dk1"/>
                          </a:solidFill>
                          <a:effectLst/>
                          <a:latin typeface="Calibri"/>
                          <a:ea typeface="Calibri"/>
                          <a:cs typeface="Calibri"/>
                          <a:sym typeface="Arial"/>
                        </a:rPr>
                        <a:t>) below eighteen (18) years old and is dependent on a Staff or her or his spouse for their main and continuing support; and/or (ii) between eighteen (18) and twenty-five (25) years of age, and is attending school or university or vocational training;</a:t>
                      </a:r>
                      <a:endParaRPr lang="en-ID" sz="1400" b="0" i="0" u="none" strike="noStrike" cap="none" dirty="0">
                        <a:solidFill>
                          <a:schemeClr val="dk1"/>
                        </a:solidFill>
                        <a:effectLst/>
                        <a:latin typeface="Calibri"/>
                        <a:ea typeface="Calibri"/>
                        <a:cs typeface="Calibri"/>
                        <a:sym typeface="Arial"/>
                      </a:endParaRPr>
                    </a:p>
                    <a:p>
                      <a:pPr lvl="1"/>
                      <a:r>
                        <a:rPr lang="en-US" sz="1400" b="0" i="0" u="none" strike="noStrike" cap="none" dirty="0">
                          <a:solidFill>
                            <a:schemeClr val="dk1"/>
                          </a:solidFill>
                          <a:effectLst/>
                          <a:latin typeface="Calibri"/>
                          <a:ea typeface="Calibri"/>
                          <a:cs typeface="Calibri"/>
                          <a:sym typeface="Arial"/>
                        </a:rPr>
                        <a:t>Any other child, regardless of age, who is mentally or physically impaired and is dependent on a Staff or her or his spouse for their main and continuing support;</a:t>
                      </a:r>
                      <a:endParaRPr lang="en-ID" sz="1400" b="0" i="0" u="none" strike="noStrike" cap="none" dirty="0">
                        <a:solidFill>
                          <a:schemeClr val="dk1"/>
                        </a:solidFill>
                        <a:effectLst/>
                        <a:latin typeface="Calibri"/>
                        <a:ea typeface="Calibri"/>
                        <a:cs typeface="Calibri"/>
                        <a:sym typeface="Arial"/>
                      </a:endParaRPr>
                    </a:p>
                    <a:p>
                      <a:pPr lvl="1"/>
                      <a:r>
                        <a:rPr lang="en-US" sz="1400" b="0" i="0" u="none" strike="noStrike" cap="none" dirty="0">
                          <a:solidFill>
                            <a:schemeClr val="dk1"/>
                          </a:solidFill>
                          <a:effectLst/>
                          <a:latin typeface="Calibri"/>
                          <a:ea typeface="Calibri"/>
                          <a:cs typeface="Calibri"/>
                          <a:sym typeface="Arial"/>
                        </a:rPr>
                        <a:t>Any other child, regardless of age, who is given a home by, and is dependent on, a Staff or her or his spouse for their main and continuing support; and</a:t>
                      </a:r>
                      <a:endParaRPr lang="en-ID" sz="1400" b="0" i="0" u="none" strike="noStrike" cap="none" dirty="0">
                        <a:solidFill>
                          <a:schemeClr val="dk1"/>
                        </a:solidFill>
                        <a:effectLst/>
                        <a:latin typeface="Calibri"/>
                        <a:ea typeface="Calibri"/>
                        <a:cs typeface="Calibri"/>
                        <a:sym typeface="Arial"/>
                      </a:endParaRPr>
                    </a:p>
                    <a:p>
                      <a:pPr lvl="1"/>
                      <a:r>
                        <a:rPr lang="en-US" sz="1400" b="0" i="0" u="none" strike="noStrike" cap="none" dirty="0">
                          <a:solidFill>
                            <a:schemeClr val="dk1"/>
                          </a:solidFill>
                          <a:effectLst/>
                          <a:latin typeface="Calibri"/>
                          <a:ea typeface="Calibri"/>
                          <a:cs typeface="Calibri"/>
                          <a:sym typeface="Arial"/>
                        </a:rPr>
                        <a:t>Any person related by blood or marriage for whose main and continuing support a Staff or her or his spouse is legally responsible</a:t>
                      </a:r>
                      <a:endParaRPr lang="en-ID" sz="1400" b="0" i="0" u="none" strike="noStrike" cap="none" dirty="0">
                        <a:solidFill>
                          <a:schemeClr val="dk1"/>
                        </a:solidFill>
                        <a:effectLst/>
                        <a:latin typeface="Calibri"/>
                        <a:ea typeface="Calibri"/>
                        <a:cs typeface="Calibri"/>
                        <a:sym typeface="Arial"/>
                      </a:endParaRPr>
                    </a:p>
                    <a:p>
                      <a:pPr marL="0" marR="0" lvl="0" indent="0" algn="l" rtl="0">
                        <a:lnSpc>
                          <a:spcPct val="100000"/>
                        </a:lnSpc>
                        <a:spcBef>
                          <a:spcPts val="0"/>
                        </a:spcBef>
                        <a:spcAft>
                          <a:spcPts val="0"/>
                        </a:spcAft>
                        <a:buClr>
                          <a:schemeClr val="dk1"/>
                        </a:buClr>
                        <a:buSzPts val="1500"/>
                        <a:buFont typeface="Calibri"/>
                        <a:buNone/>
                      </a:pPr>
                      <a:endParaRPr sz="1500"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1112550">
                <a:tc gridSpan="2">
                  <a:txBody>
                    <a:bodyPr/>
                    <a:lstStyle/>
                    <a:p>
                      <a:pPr marL="0" marR="0" lvl="0" indent="0" algn="l" rtl="0">
                        <a:spcBef>
                          <a:spcPts val="0"/>
                        </a:spcBef>
                        <a:spcAft>
                          <a:spcPts val="0"/>
                        </a:spcAft>
                        <a:buNone/>
                      </a:pPr>
                      <a:endParaRPr sz="1500" b="0" dirty="0"/>
                    </a:p>
                  </a:txBody>
                  <a:tcPr marL="91450" marR="91450" marT="45725" marB="45725"/>
                </a:tc>
                <a:tc hMerge="1">
                  <a:txBody>
                    <a:bodyPr/>
                    <a:lstStyle/>
                    <a:p>
                      <a:pPr marL="0" marR="0" lvl="0" indent="0" algn="l" rtl="0">
                        <a:lnSpc>
                          <a:spcPct val="100000"/>
                        </a:lnSpc>
                        <a:spcBef>
                          <a:spcPts val="0"/>
                        </a:spcBef>
                        <a:spcAft>
                          <a:spcPts val="0"/>
                        </a:spcAft>
                        <a:buClr>
                          <a:schemeClr val="dk1"/>
                        </a:buClr>
                        <a:buSzPts val="1500"/>
                        <a:buFont typeface="Calibri"/>
                        <a:buNone/>
                      </a:pPr>
                      <a:endParaRPr sz="1500"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9264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75" name="Google Shape;475;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graphicFrame>
        <p:nvGraphicFramePr>
          <p:cNvPr id="476" name="Google Shape;476;p46"/>
          <p:cNvGraphicFramePr/>
          <p:nvPr>
            <p:extLst>
              <p:ext uri="{D42A27DB-BD31-4B8C-83A1-F6EECF244321}">
                <p14:modId xmlns:p14="http://schemas.microsoft.com/office/powerpoint/2010/main" val="1129018171"/>
              </p:ext>
            </p:extLst>
          </p:nvPr>
        </p:nvGraphicFramePr>
        <p:xfrm>
          <a:off x="272143" y="383043"/>
          <a:ext cx="11702150" cy="5851139"/>
        </p:xfrm>
        <a:graphic>
          <a:graphicData uri="http://schemas.openxmlformats.org/drawingml/2006/table">
            <a:tbl>
              <a:tblPr firstRow="1" bandRow="1">
                <a:noFill/>
                <a:tableStyleId>{0D07CE41-D169-42DD-A846-0BBF06344194}</a:tableStyleId>
              </a:tblPr>
              <a:tblGrid>
                <a:gridCol w="583475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598982">
                <a:tc>
                  <a:txBody>
                    <a:bodyPr/>
                    <a:lstStyle/>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Staff Regulation </a:t>
                      </a:r>
                    </a:p>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Original texts from the approved SOM-15 Staff Regulation</a:t>
                      </a:r>
                      <a:endParaRPr lang="en-US" sz="1800" dirty="0"/>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Calibri"/>
                        <a:buNone/>
                        <a:tabLst/>
                        <a:defRPr/>
                      </a:pPr>
                      <a:r>
                        <a:rPr lang="en-US" sz="1800" b="1" dirty="0">
                          <a:solidFill>
                            <a:schemeClr val="lt1"/>
                          </a:solidFill>
                          <a:latin typeface="Calibri"/>
                          <a:ea typeface="Calibri"/>
                          <a:cs typeface="Calibri"/>
                          <a:sym typeface="Calibri"/>
                        </a:rPr>
                        <a:t>Suggested Amendments</a:t>
                      </a:r>
                      <a:endParaRPr lang="en-US" sz="1800" dirty="0"/>
                    </a:p>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Alignment to the SOM-16 approved SPPM</a:t>
                      </a:r>
                      <a:endParaRPr sz="1800" dirty="0"/>
                    </a:p>
                  </a:txBody>
                  <a:tcPr marL="91450" marR="91450" marT="45725" marB="45725"/>
                </a:tc>
                <a:extLst>
                  <a:ext uri="{0D108BD9-81ED-4DB2-BD59-A6C34878D82A}">
                    <a16:rowId xmlns:a16="http://schemas.microsoft.com/office/drawing/2014/main" val="10000"/>
                  </a:ext>
                </a:extLst>
              </a:tr>
              <a:tr h="541937">
                <a:tc gridSpan="2">
                  <a:txBody>
                    <a:bodyPr/>
                    <a:lstStyle/>
                    <a:p>
                      <a:pPr marL="0" marR="0" lvl="0" indent="0" algn="ctr" rtl="0">
                        <a:spcBef>
                          <a:spcPts val="0"/>
                        </a:spcBef>
                        <a:spcAft>
                          <a:spcPts val="0"/>
                        </a:spcAft>
                        <a:buNone/>
                      </a:pPr>
                      <a:r>
                        <a:rPr lang="en-AU" sz="1600" dirty="0">
                          <a:solidFill>
                            <a:schemeClr val="lt1"/>
                          </a:solidFill>
                          <a:latin typeface="Calibri"/>
                          <a:ea typeface="Calibri"/>
                          <a:cs typeface="Calibri"/>
                          <a:sym typeface="Calibri"/>
                        </a:rPr>
                        <a:t>REGULATION 12 </a:t>
                      </a:r>
                    </a:p>
                    <a:p>
                      <a:pPr marL="0" marR="0" lvl="0" indent="0" algn="ctr" rtl="0">
                        <a:spcBef>
                          <a:spcPts val="0"/>
                        </a:spcBef>
                        <a:spcAft>
                          <a:spcPts val="0"/>
                        </a:spcAft>
                        <a:buNone/>
                      </a:pPr>
                      <a:r>
                        <a:rPr lang="en-AU" sz="1600" dirty="0">
                          <a:solidFill>
                            <a:schemeClr val="lt1"/>
                          </a:solidFill>
                          <a:latin typeface="Calibri"/>
                          <a:ea typeface="Calibri"/>
                          <a:cs typeface="Calibri"/>
                          <a:sym typeface="Calibri"/>
                        </a:rPr>
                        <a:t>OVERTIME</a:t>
                      </a:r>
                      <a:endParaRPr sz="1600" dirty="0">
                        <a:solidFill>
                          <a:schemeClr val="lt1"/>
                        </a:solidFill>
                        <a:latin typeface="Calibri"/>
                        <a:ea typeface="Calibri"/>
                        <a:cs typeface="Calibri"/>
                        <a:sym typeface="Calibri"/>
                      </a:endParaRPr>
                    </a:p>
                  </a:txBody>
                  <a:tcPr marL="91450" marR="91450" marT="45725" marB="45725">
                    <a:solidFill>
                      <a:srgbClr val="002060"/>
                    </a:solidFill>
                  </a:tcPr>
                </a:tc>
                <a:tc hMerge="1">
                  <a:txBody>
                    <a:bodyPr/>
                    <a:lstStyle/>
                    <a:p>
                      <a:endParaRPr lang="en-US"/>
                    </a:p>
                  </a:txBody>
                  <a:tcPr/>
                </a:tc>
                <a:extLst>
                  <a:ext uri="{0D108BD9-81ED-4DB2-BD59-A6C34878D82A}">
                    <a16:rowId xmlns:a16="http://schemas.microsoft.com/office/drawing/2014/main" val="10001"/>
                  </a:ext>
                </a:extLst>
              </a:tr>
              <a:tr h="1682837">
                <a:tc>
                  <a:txBody>
                    <a:bodyPr/>
                    <a:lstStyle/>
                    <a:p>
                      <a:r>
                        <a:rPr lang="en-US" sz="1400" b="0" i="0" u="none" strike="noStrike" cap="none" baseline="0" dirty="0">
                          <a:solidFill>
                            <a:schemeClr val="dk1"/>
                          </a:solidFill>
                          <a:latin typeface="Calibri"/>
                          <a:ea typeface="Calibri"/>
                          <a:cs typeface="Calibri"/>
                          <a:sym typeface="Arial"/>
                        </a:rPr>
                        <a:t>The rates of pay for overtime are:</a:t>
                      </a:r>
                    </a:p>
                    <a:p>
                      <a:endParaRPr lang="en-US" sz="1400" b="0" i="0" u="none" strike="noStrike" cap="none" baseline="0" dirty="0">
                        <a:solidFill>
                          <a:schemeClr val="dk1"/>
                        </a:solidFill>
                        <a:latin typeface="Calibri"/>
                        <a:ea typeface="Calibri"/>
                        <a:cs typeface="Calibri"/>
                        <a:sym typeface="Arial"/>
                      </a:endParaRPr>
                    </a:p>
                    <a:p>
                      <a:pPr marL="0" indent="0">
                        <a:buNone/>
                      </a:pPr>
                      <a:r>
                        <a:rPr lang="en-US" sz="1400" b="0" i="0" u="none" strike="noStrike" cap="none" baseline="0" dirty="0">
                          <a:solidFill>
                            <a:schemeClr val="dk1"/>
                          </a:solidFill>
                          <a:latin typeface="Calibri"/>
                          <a:ea typeface="Calibri"/>
                          <a:cs typeface="Calibri"/>
                          <a:sym typeface="Arial"/>
                        </a:rPr>
                        <a:t>1. For working day, one and half (1.5) times the normal hourly rate for the first hour and double (2 times for) the next hour; and</a:t>
                      </a:r>
                    </a:p>
                    <a:p>
                      <a:pPr marL="0" indent="0">
                        <a:buNone/>
                      </a:pPr>
                      <a:endParaRPr lang="en-US" sz="1400" b="0" i="0" u="none" strike="noStrike" cap="none" baseline="0" dirty="0">
                        <a:solidFill>
                          <a:schemeClr val="dk1"/>
                        </a:solidFill>
                        <a:latin typeface="Calibri"/>
                        <a:ea typeface="Calibri"/>
                        <a:cs typeface="Calibri"/>
                        <a:sym typeface="Arial"/>
                      </a:endParaRPr>
                    </a:p>
                    <a:p>
                      <a:r>
                        <a:rPr lang="en-US" sz="1400" b="0" i="0" u="none" strike="noStrike" cap="none" baseline="0" dirty="0">
                          <a:solidFill>
                            <a:schemeClr val="dk1"/>
                          </a:solidFill>
                          <a:latin typeface="Calibri"/>
                          <a:ea typeface="Calibri"/>
                          <a:cs typeface="Calibri"/>
                          <a:sym typeface="Arial"/>
                        </a:rPr>
                        <a:t>2. For Saturday and Sundays or public holidays, double (2 times) the normal hourly rate for the first eight (8) hour, triple (3 times) for the ninth hour, quadruple (4 times) for the tenth and eleventh </a:t>
                      </a:r>
                      <a:r>
                        <a:rPr lang="en-US" sz="1400" b="0" i="0" u="none" strike="noStrike" cap="none" baseline="0" dirty="0" err="1">
                          <a:solidFill>
                            <a:schemeClr val="dk1"/>
                          </a:solidFill>
                          <a:latin typeface="Calibri"/>
                          <a:ea typeface="Calibri"/>
                          <a:cs typeface="Calibri"/>
                          <a:sym typeface="Arial"/>
                        </a:rPr>
                        <a:t>hour.and</a:t>
                      </a:r>
                      <a:endParaRPr sz="1800" dirty="0"/>
                    </a:p>
                  </a:txBody>
                  <a:tcPr marL="91450" marR="91450" marT="45725" marB="45725"/>
                </a:tc>
                <a:tc>
                  <a:txBody>
                    <a:bodyPr/>
                    <a:lstStyle/>
                    <a:p>
                      <a:r>
                        <a:rPr lang="en-US" sz="1400" b="0" i="0" u="none" strike="noStrike" cap="none" dirty="0">
                          <a:solidFill>
                            <a:schemeClr val="dk1"/>
                          </a:solidFill>
                          <a:effectLst/>
                          <a:latin typeface="Calibri"/>
                          <a:ea typeface="Calibri"/>
                          <a:cs typeface="Calibri"/>
                          <a:sym typeface="Arial"/>
                        </a:rPr>
                        <a:t>6.The calculation of overtime payment (hourly = 1/173 x a month salary)</a:t>
                      </a:r>
                      <a:endParaRPr lang="en-ID" sz="1400" b="0" i="0" u="none" strike="noStrike" cap="none" dirty="0">
                        <a:solidFill>
                          <a:schemeClr val="dk1"/>
                        </a:solidFill>
                        <a:effectLst/>
                        <a:latin typeface="Calibri"/>
                        <a:ea typeface="Calibri"/>
                        <a:cs typeface="Calibri"/>
                        <a:sym typeface="Arial"/>
                      </a:endParaRPr>
                    </a:p>
                    <a:p>
                      <a:pPr lvl="0"/>
                      <a:r>
                        <a:rPr lang="en-US" sz="1400" b="0" i="0" u="none" strike="noStrike" cap="none" dirty="0">
                          <a:solidFill>
                            <a:schemeClr val="dk1"/>
                          </a:solidFill>
                          <a:effectLst/>
                          <a:latin typeface="Calibri"/>
                          <a:ea typeface="Calibri"/>
                          <a:cs typeface="Calibri"/>
                          <a:sym typeface="Arial"/>
                        </a:rPr>
                        <a:t>If overtime is carried out during an office day:</a:t>
                      </a:r>
                      <a:endParaRPr lang="en-ID" sz="1400" b="0" i="0" u="none" strike="noStrike" cap="none" dirty="0">
                        <a:solidFill>
                          <a:schemeClr val="dk1"/>
                        </a:solidFill>
                        <a:effectLst/>
                        <a:latin typeface="Calibri"/>
                        <a:ea typeface="Calibri"/>
                        <a:cs typeface="Calibri"/>
                        <a:sym typeface="Arial"/>
                      </a:endParaRPr>
                    </a:p>
                    <a:p>
                      <a:pPr lvl="2"/>
                      <a:r>
                        <a:rPr lang="en-US" sz="1400" b="0" i="0" u="none" strike="noStrike" cap="none" dirty="0">
                          <a:solidFill>
                            <a:schemeClr val="dk1"/>
                          </a:solidFill>
                          <a:effectLst/>
                          <a:latin typeface="Calibri"/>
                          <a:ea typeface="Calibri"/>
                          <a:cs typeface="Calibri"/>
                          <a:sym typeface="Arial"/>
                        </a:rPr>
                        <a:t>For the first hour of overtime, the payment is 1.5 times of an hour salary</a:t>
                      </a:r>
                      <a:endParaRPr lang="en-ID" sz="1400" b="0" i="0" u="none" strike="noStrike" cap="none" dirty="0">
                        <a:solidFill>
                          <a:schemeClr val="dk1"/>
                        </a:solidFill>
                        <a:effectLst/>
                        <a:latin typeface="Calibri"/>
                        <a:ea typeface="Calibri"/>
                        <a:cs typeface="Calibri"/>
                        <a:sym typeface="Arial"/>
                      </a:endParaRPr>
                    </a:p>
                    <a:p>
                      <a:pPr lvl="2"/>
                      <a:r>
                        <a:rPr lang="en-US" sz="1400" b="0" i="0" u="none" strike="noStrike" cap="none" dirty="0">
                          <a:solidFill>
                            <a:schemeClr val="dk1"/>
                          </a:solidFill>
                          <a:effectLst/>
                          <a:latin typeface="Calibri"/>
                          <a:ea typeface="Calibri"/>
                          <a:cs typeface="Calibri"/>
                          <a:sym typeface="Arial"/>
                        </a:rPr>
                        <a:t>For the following hour to maximum of 4 hours, the payment is two (2) times the hourly salary</a:t>
                      </a:r>
                      <a:endParaRPr lang="en-ID" sz="1400" b="0" i="0" u="none" strike="noStrike" cap="none" dirty="0">
                        <a:solidFill>
                          <a:schemeClr val="dk1"/>
                        </a:solidFill>
                        <a:effectLst/>
                        <a:latin typeface="Calibri"/>
                        <a:ea typeface="Calibri"/>
                        <a:cs typeface="Calibri"/>
                        <a:sym typeface="Arial"/>
                      </a:endParaRPr>
                    </a:p>
                    <a:p>
                      <a:pPr lvl="0"/>
                      <a:r>
                        <a:rPr lang="en-US" sz="1400" b="0" i="0" u="none" strike="noStrike" cap="none" dirty="0">
                          <a:solidFill>
                            <a:schemeClr val="dk1"/>
                          </a:solidFill>
                          <a:effectLst/>
                          <a:latin typeface="Calibri"/>
                          <a:ea typeface="Calibri"/>
                          <a:cs typeface="Calibri"/>
                          <a:sym typeface="Arial"/>
                        </a:rPr>
                        <a:t>Overtime carried out during weekends (Saturday and Sunday) and/or during official holidays not exceeding 8 hours, the payment is two (2) times of hourly salary.  </a:t>
                      </a:r>
                      <a:endParaRPr lang="en-ID" sz="1400" b="0" i="0" u="none" strike="noStrike" cap="none" dirty="0">
                        <a:solidFill>
                          <a:schemeClr val="dk1"/>
                        </a:solidFill>
                        <a:effectLst/>
                        <a:latin typeface="Calibri"/>
                        <a:ea typeface="Calibri"/>
                        <a:cs typeface="Calibri"/>
                        <a:sym typeface="Arial"/>
                      </a:endParaRPr>
                    </a:p>
                  </a:txBody>
                  <a:tcPr marL="68575" marR="68575" marT="0" marB="0"/>
                </a:tc>
                <a:extLst>
                  <a:ext uri="{0D108BD9-81ED-4DB2-BD59-A6C34878D82A}">
                    <a16:rowId xmlns:a16="http://schemas.microsoft.com/office/drawing/2014/main" val="10002"/>
                  </a:ext>
                </a:extLst>
              </a:tr>
              <a:tr h="314603">
                <a:tc>
                  <a:txBody>
                    <a:bodyPr/>
                    <a:lstStyle/>
                    <a:p>
                      <a:endParaRPr lang="en-US" sz="1400" b="0" i="0" u="none" strike="noStrike" cap="none" baseline="0" dirty="0">
                        <a:solidFill>
                          <a:schemeClr val="dk1"/>
                        </a:solidFill>
                        <a:latin typeface="Calibri"/>
                        <a:ea typeface="Calibri"/>
                        <a:cs typeface="Calibri"/>
                        <a:sym typeface="Arial"/>
                      </a:endParaRPr>
                    </a:p>
                  </a:txBody>
                  <a:tcPr marL="91450" marR="91450" marT="45725" marB="45725"/>
                </a:tc>
                <a:tc>
                  <a:txBody>
                    <a:bodyPr/>
                    <a:lstStyle/>
                    <a:p>
                      <a:pPr marL="0" marR="0" lvl="0" indent="0" algn="l" rtl="0">
                        <a:spcBef>
                          <a:spcPts val="0"/>
                        </a:spcBef>
                        <a:spcAft>
                          <a:spcPts val="0"/>
                        </a:spcAft>
                        <a:buNone/>
                      </a:pPr>
                      <a:endParaRPr lang="en-AU" sz="1600"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484892">
                <a:tc gridSpan="2">
                  <a:txBody>
                    <a:bodyPr/>
                    <a:lstStyle/>
                    <a:p>
                      <a:pPr algn="ctr"/>
                      <a:r>
                        <a:rPr lang="en-ID" sz="1400" b="0" i="0" u="none" strike="noStrike" cap="none" baseline="0" dirty="0">
                          <a:solidFill>
                            <a:schemeClr val="bg1"/>
                          </a:solidFill>
                          <a:latin typeface="Calibri"/>
                          <a:ea typeface="Calibri"/>
                          <a:cs typeface="Calibri"/>
                          <a:sym typeface="Arial"/>
                        </a:rPr>
                        <a:t>REGULATION 14 :</a:t>
                      </a:r>
                    </a:p>
                    <a:p>
                      <a:pPr algn="ctr"/>
                      <a:r>
                        <a:rPr lang="en-US" sz="1400" b="0" i="0" u="none" strike="noStrike" cap="none" baseline="0" dirty="0">
                          <a:solidFill>
                            <a:schemeClr val="bg1"/>
                          </a:solidFill>
                          <a:latin typeface="Calibri"/>
                          <a:ea typeface="Calibri"/>
                          <a:cs typeface="Calibri"/>
                          <a:sym typeface="Arial"/>
                        </a:rPr>
                        <a:t>Entitlements for First Reporting of Duty, Relocation </a:t>
                      </a:r>
                      <a:r>
                        <a:rPr lang="en-ID" sz="1400" b="0" i="0" u="none" strike="noStrike" cap="none" baseline="0" dirty="0">
                          <a:solidFill>
                            <a:schemeClr val="bg1"/>
                          </a:solidFill>
                          <a:latin typeface="Calibri"/>
                          <a:ea typeface="Calibri"/>
                          <a:cs typeface="Calibri"/>
                          <a:sym typeface="Arial"/>
                        </a:rPr>
                        <a:t>and Termination</a:t>
                      </a:r>
                      <a:endParaRPr sz="1500" b="0" dirty="0">
                        <a:solidFill>
                          <a:schemeClr val="bg1"/>
                        </a:solidFill>
                      </a:endParaRPr>
                    </a:p>
                  </a:txBody>
                  <a:tcPr marL="91450" marR="91450" marT="45725" marB="45725">
                    <a:solidFill>
                      <a:srgbClr val="002060"/>
                    </a:solidFill>
                  </a:tcPr>
                </a:tc>
                <a:tc hMerge="1">
                  <a:txBody>
                    <a:bodyPr/>
                    <a:lstStyle/>
                    <a:p>
                      <a:pPr marL="0" marR="0" lvl="0" indent="0" algn="l" rtl="0">
                        <a:lnSpc>
                          <a:spcPct val="100000"/>
                        </a:lnSpc>
                        <a:spcBef>
                          <a:spcPts val="0"/>
                        </a:spcBef>
                        <a:spcAft>
                          <a:spcPts val="0"/>
                        </a:spcAft>
                        <a:buClr>
                          <a:schemeClr val="dk1"/>
                        </a:buClr>
                        <a:buSzPts val="1500"/>
                        <a:buFont typeface="Calibri"/>
                        <a:buNone/>
                      </a:pPr>
                      <a:endParaRPr sz="1500" dirty="0">
                        <a:solidFill>
                          <a:schemeClr val="dk1"/>
                        </a:solidFill>
                        <a:latin typeface="Calibri"/>
                        <a:ea typeface="Calibri"/>
                        <a:cs typeface="Calibri"/>
                        <a:sym typeface="Calibri"/>
                      </a:endParaRPr>
                    </a:p>
                  </a:txBody>
                  <a:tcPr marL="91450" marR="91450" marT="45725" marB="45725">
                    <a:solidFill>
                      <a:srgbClr val="002060"/>
                    </a:solidFill>
                  </a:tcPr>
                </a:tc>
                <a:extLst>
                  <a:ext uri="{0D108BD9-81ED-4DB2-BD59-A6C34878D82A}">
                    <a16:rowId xmlns:a16="http://schemas.microsoft.com/office/drawing/2014/main" val="10004"/>
                  </a:ext>
                </a:extLst>
              </a:tr>
              <a:tr h="1283522">
                <a:tc>
                  <a:txBody>
                    <a:bodyPr/>
                    <a:lstStyle/>
                    <a:p>
                      <a:r>
                        <a:rPr lang="en-US" sz="1400" b="0" i="0" u="none" strike="noStrike" cap="none" baseline="0" dirty="0">
                          <a:solidFill>
                            <a:schemeClr val="dk1"/>
                          </a:solidFill>
                          <a:latin typeface="Calibri"/>
                          <a:ea typeface="Calibri"/>
                          <a:cs typeface="Calibri"/>
                          <a:sym typeface="Arial"/>
                        </a:rPr>
                        <a:t>The Executive Director shall be entitled to business class travel for international flights exceeding eight (8) hours from his/her last point of residences. All other Staff including the Deputy Executive Directors, and all dependents including the Executive Director’s dependents, will fly economy class unless provided for through arrangements not funded by the Secretariat.</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Calibri"/>
                          <a:ea typeface="Calibri"/>
                          <a:cs typeface="Calibri"/>
                          <a:sym typeface="Arial"/>
                        </a:rPr>
                        <a:t>Air travel entitlement for Staff is divided into following domestic and international routes: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D" sz="1400" b="0" i="0" u="none" strike="noStrike" cap="none" dirty="0">
                        <a:solidFill>
                          <a:schemeClr val="dk1"/>
                        </a:solidFill>
                        <a:effectLst/>
                        <a:latin typeface="Calibri"/>
                        <a:ea typeface="Calibri"/>
                        <a:cs typeface="Calibri"/>
                        <a:sym typeface="Arial"/>
                      </a:endParaRPr>
                    </a:p>
                  </a:txBody>
                  <a:tcPr marL="68575" marR="68575" marT="0" marB="0"/>
                </a:tc>
                <a:extLst>
                  <a:ext uri="{0D108BD9-81ED-4DB2-BD59-A6C34878D82A}">
                    <a16:rowId xmlns:a16="http://schemas.microsoft.com/office/drawing/2014/main" val="10005"/>
                  </a:ext>
                </a:extLst>
              </a:tr>
              <a:tr h="629206">
                <a:tc gridSpan="2">
                  <a:txBody>
                    <a:bodyPr/>
                    <a:lstStyle/>
                    <a:p>
                      <a:pPr marL="0" marR="0" lvl="0" indent="0" algn="l" rtl="0">
                        <a:spcBef>
                          <a:spcPts val="0"/>
                        </a:spcBef>
                        <a:spcAft>
                          <a:spcPts val="0"/>
                        </a:spcAft>
                        <a:buNone/>
                      </a:pPr>
                      <a:endParaRPr sz="1500" b="0" dirty="0"/>
                    </a:p>
                  </a:txBody>
                  <a:tcPr marL="91450" marR="91450" marT="45725" marB="45725"/>
                </a:tc>
                <a:tc hMerge="1">
                  <a:txBody>
                    <a:bodyPr/>
                    <a:lstStyle/>
                    <a:p>
                      <a:pPr marL="0" marR="0" lvl="0" indent="0" algn="l" rtl="0">
                        <a:lnSpc>
                          <a:spcPct val="100000"/>
                        </a:lnSpc>
                        <a:spcBef>
                          <a:spcPts val="0"/>
                        </a:spcBef>
                        <a:spcAft>
                          <a:spcPts val="0"/>
                        </a:spcAft>
                        <a:buClr>
                          <a:schemeClr val="dk1"/>
                        </a:buClr>
                        <a:buSzPts val="1500"/>
                        <a:buFont typeface="Calibri"/>
                        <a:buNone/>
                      </a:pPr>
                      <a:endParaRPr sz="1500"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4A3B2DCF-BEA1-158D-60AF-8DB7D6559550}"/>
              </a:ext>
            </a:extLst>
          </p:cNvPr>
          <p:cNvPicPr>
            <a:picLocks noChangeAspect="1"/>
          </p:cNvPicPr>
          <p:nvPr/>
        </p:nvPicPr>
        <p:blipFill>
          <a:blip r:embed="rId3"/>
          <a:stretch>
            <a:fillRect/>
          </a:stretch>
        </p:blipFill>
        <p:spPr>
          <a:xfrm>
            <a:off x="5504176" y="4637641"/>
            <a:ext cx="6538943" cy="966745"/>
          </a:xfrm>
          <a:prstGeom prst="rect">
            <a:avLst/>
          </a:prstGeom>
        </p:spPr>
      </p:pic>
    </p:spTree>
    <p:extLst>
      <p:ext uri="{BB962C8B-B14F-4D97-AF65-F5344CB8AC3E}">
        <p14:creationId xmlns:p14="http://schemas.microsoft.com/office/powerpoint/2010/main" val="273973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75" name="Google Shape;475;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graphicFrame>
        <p:nvGraphicFramePr>
          <p:cNvPr id="476" name="Google Shape;476;p46"/>
          <p:cNvGraphicFramePr/>
          <p:nvPr>
            <p:extLst>
              <p:ext uri="{D42A27DB-BD31-4B8C-83A1-F6EECF244321}">
                <p14:modId xmlns:p14="http://schemas.microsoft.com/office/powerpoint/2010/main" val="292759228"/>
              </p:ext>
            </p:extLst>
          </p:nvPr>
        </p:nvGraphicFramePr>
        <p:xfrm>
          <a:off x="272143" y="225726"/>
          <a:ext cx="11702150" cy="7090346"/>
        </p:xfrm>
        <a:graphic>
          <a:graphicData uri="http://schemas.openxmlformats.org/drawingml/2006/table">
            <a:tbl>
              <a:tblPr firstRow="1" bandRow="1">
                <a:noFill/>
                <a:tableStyleId>{0D07CE41-D169-42DD-A846-0BBF06344194}</a:tableStyleId>
              </a:tblPr>
              <a:tblGrid>
                <a:gridCol w="583475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599245">
                <a:tc>
                  <a:txBody>
                    <a:bodyPr/>
                    <a:lstStyle/>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Staff Regulation </a:t>
                      </a:r>
                    </a:p>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Original texts from the approved SOM-15 Staff Regulation</a:t>
                      </a:r>
                      <a:endParaRPr lang="en-US" sz="1800" dirty="0"/>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Calibri"/>
                        <a:buNone/>
                        <a:tabLst/>
                        <a:defRPr/>
                      </a:pPr>
                      <a:r>
                        <a:rPr lang="en-US" sz="1800" b="1" dirty="0">
                          <a:solidFill>
                            <a:schemeClr val="lt1"/>
                          </a:solidFill>
                          <a:latin typeface="Calibri"/>
                          <a:ea typeface="Calibri"/>
                          <a:cs typeface="Calibri"/>
                          <a:sym typeface="Calibri"/>
                        </a:rPr>
                        <a:t>Suggested Amendments</a:t>
                      </a:r>
                      <a:endParaRPr lang="en-US" sz="1800" dirty="0"/>
                    </a:p>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Alignment to the SOM-16 approved SPPM</a:t>
                      </a:r>
                      <a:endParaRPr sz="1800" dirty="0"/>
                    </a:p>
                  </a:txBody>
                  <a:tcPr marL="91450" marR="91450" marT="45725" marB="45725"/>
                </a:tc>
                <a:extLst>
                  <a:ext uri="{0D108BD9-81ED-4DB2-BD59-A6C34878D82A}">
                    <a16:rowId xmlns:a16="http://schemas.microsoft.com/office/drawing/2014/main" val="10000"/>
                  </a:ext>
                </a:extLst>
              </a:tr>
              <a:tr h="513640">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dirty="0">
                          <a:solidFill>
                            <a:schemeClr val="bg1"/>
                          </a:solidFill>
                          <a:latin typeface="Calibri"/>
                          <a:ea typeface="Calibri"/>
                          <a:cs typeface="Calibri"/>
                          <a:sym typeface="Arial"/>
                        </a:rPr>
                        <a:t>REGULATION 18</a:t>
                      </a:r>
                    </a:p>
                    <a:p>
                      <a:pPr marL="0" marR="0" lvl="0" indent="0" algn="ctr" rtl="0">
                        <a:spcBef>
                          <a:spcPts val="0"/>
                        </a:spcBef>
                        <a:spcAft>
                          <a:spcPts val="0"/>
                        </a:spcAft>
                        <a:buNone/>
                      </a:pPr>
                      <a:r>
                        <a:rPr lang="en-US" sz="1400" b="0" i="0" u="none" strike="noStrike" cap="none" baseline="0" dirty="0">
                          <a:solidFill>
                            <a:schemeClr val="bg1"/>
                          </a:solidFill>
                          <a:latin typeface="Calibri"/>
                          <a:ea typeface="Calibri"/>
                          <a:cs typeface="Calibri"/>
                          <a:sym typeface="Arial"/>
                        </a:rPr>
                        <a:t>Sick Leave and Maternity Leave</a:t>
                      </a:r>
                      <a:endParaRPr sz="1600" dirty="0">
                        <a:solidFill>
                          <a:schemeClr val="bg1"/>
                        </a:solidFill>
                        <a:latin typeface="Calibri"/>
                        <a:ea typeface="Calibri"/>
                        <a:cs typeface="Calibri"/>
                        <a:sym typeface="Calibri"/>
                      </a:endParaRPr>
                    </a:p>
                  </a:txBody>
                  <a:tcPr marL="91450" marR="91450" marT="45725" marB="45725">
                    <a:solidFill>
                      <a:srgbClr val="002060"/>
                    </a:solidFill>
                  </a:tcPr>
                </a:tc>
                <a:tc hMerge="1">
                  <a:txBody>
                    <a:bodyPr/>
                    <a:lstStyle/>
                    <a:p>
                      <a:endParaRPr lang="en-US"/>
                    </a:p>
                  </a:txBody>
                  <a:tcPr/>
                </a:tc>
                <a:extLst>
                  <a:ext uri="{0D108BD9-81ED-4DB2-BD59-A6C34878D82A}">
                    <a16:rowId xmlns:a16="http://schemas.microsoft.com/office/drawing/2014/main" val="10001"/>
                  </a:ext>
                </a:extLst>
              </a:tr>
              <a:tr h="342430">
                <a:tc gridSpan="2">
                  <a:txBody>
                    <a:bodyPr/>
                    <a:lstStyle/>
                    <a:p>
                      <a:endParaRPr sz="1800" dirty="0"/>
                    </a:p>
                  </a:txBody>
                  <a:tcPr marL="91450" marR="91450" marT="45725" marB="45725"/>
                </a:tc>
                <a:tc hMerge="1">
                  <a:txBody>
                    <a:bodyPr/>
                    <a:lstStyle/>
                    <a:p>
                      <a:endParaRPr lang="en-ID" sz="1400" b="0" i="0" u="none" strike="noStrike" cap="none" dirty="0">
                        <a:solidFill>
                          <a:schemeClr val="dk1"/>
                        </a:solidFill>
                        <a:effectLst/>
                        <a:latin typeface="Calibri"/>
                        <a:ea typeface="Calibri"/>
                        <a:cs typeface="Calibri"/>
                        <a:sym typeface="Arial"/>
                      </a:endParaRPr>
                    </a:p>
                  </a:txBody>
                  <a:tcPr marL="68575" marR="68575" marT="0" marB="0"/>
                </a:tc>
                <a:extLst>
                  <a:ext uri="{0D108BD9-81ED-4DB2-BD59-A6C34878D82A}">
                    <a16:rowId xmlns:a16="http://schemas.microsoft.com/office/drawing/2014/main" val="10002"/>
                  </a:ext>
                </a:extLst>
              </a:tr>
              <a:tr h="4494279">
                <a:tc>
                  <a:txBody>
                    <a:bodyPr/>
                    <a:lstStyle/>
                    <a:p>
                      <a:endParaRPr lang="en-US" sz="1400" b="0" i="0" u="none" strike="noStrike" cap="none" baseline="0" dirty="0">
                        <a:solidFill>
                          <a:schemeClr val="dk1"/>
                        </a:solidFill>
                        <a:latin typeface="Calibri"/>
                        <a:ea typeface="Calibri"/>
                        <a:cs typeface="Calibri"/>
                        <a:sym typeface="Arial"/>
                      </a:endParaRPr>
                    </a:p>
                    <a:p>
                      <a:r>
                        <a:rPr lang="en-US" sz="1400" b="0" i="0" u="none" strike="noStrike" cap="none" baseline="0" dirty="0">
                          <a:solidFill>
                            <a:schemeClr val="dk1"/>
                          </a:solidFill>
                          <a:latin typeface="Calibri"/>
                          <a:ea typeface="Calibri"/>
                          <a:cs typeface="Calibri"/>
                          <a:sym typeface="Arial"/>
                        </a:rPr>
                        <a:t>2. Host Country Staff shall receive salary during sick leave as according the prevailing</a:t>
                      </a:r>
                    </a:p>
                    <a:p>
                      <a:r>
                        <a:rPr lang="en-US" sz="1400" b="0" i="0" u="none" strike="noStrike" cap="none" baseline="0" dirty="0">
                          <a:solidFill>
                            <a:schemeClr val="dk1"/>
                          </a:solidFill>
                          <a:latin typeface="Calibri"/>
                          <a:ea typeface="Calibri"/>
                          <a:cs typeface="Calibri"/>
                          <a:sym typeface="Arial"/>
                        </a:rPr>
                        <a:t>regulations. Non-Host Country Staff shall receive full salary during paid sick leave</a:t>
                      </a:r>
                    </a:p>
                    <a:p>
                      <a:r>
                        <a:rPr lang="en-ID" sz="1400" b="0" i="0" u="none" strike="noStrike" cap="none" baseline="0" dirty="0">
                          <a:solidFill>
                            <a:schemeClr val="dk1"/>
                          </a:solidFill>
                          <a:latin typeface="Calibri"/>
                          <a:ea typeface="Calibri"/>
                          <a:cs typeface="Calibri"/>
                          <a:sym typeface="Arial"/>
                        </a:rPr>
                        <a:t>as follows the regulation:</a:t>
                      </a:r>
                    </a:p>
                    <a:p>
                      <a:r>
                        <a:rPr lang="en-US" sz="1400" b="0" i="0" u="none" strike="noStrike" cap="none" baseline="0" dirty="0">
                          <a:solidFill>
                            <a:schemeClr val="dk1"/>
                          </a:solidFill>
                          <a:latin typeface="Calibri"/>
                          <a:ea typeface="Calibri"/>
                          <a:cs typeface="Calibri"/>
                          <a:sym typeface="Arial"/>
                        </a:rPr>
                        <a:t>a. A Staff who has worked less than one year shall be granted paid sick leave up</a:t>
                      </a:r>
                    </a:p>
                    <a:p>
                      <a:r>
                        <a:rPr lang="en-ID" sz="1400" b="0" i="0" u="none" strike="noStrike" cap="none" baseline="0" dirty="0">
                          <a:solidFill>
                            <a:schemeClr val="dk1"/>
                          </a:solidFill>
                          <a:latin typeface="Calibri"/>
                          <a:ea typeface="Calibri"/>
                          <a:cs typeface="Calibri"/>
                          <a:sym typeface="Arial"/>
                        </a:rPr>
                        <a:t>to two (2) months.</a:t>
                      </a:r>
                    </a:p>
                    <a:p>
                      <a:r>
                        <a:rPr lang="en-US" sz="1400" b="0" i="0" u="none" strike="noStrike" cap="none" baseline="0" dirty="0">
                          <a:solidFill>
                            <a:schemeClr val="dk1"/>
                          </a:solidFill>
                          <a:latin typeface="Calibri"/>
                          <a:ea typeface="Calibri"/>
                          <a:cs typeface="Calibri"/>
                          <a:sym typeface="Arial"/>
                        </a:rPr>
                        <a:t>b. A Staff who has worked for one year or more shall be granted paid sick leave</a:t>
                      </a:r>
                    </a:p>
                    <a:p>
                      <a:r>
                        <a:rPr lang="en-US" sz="1400" b="0" i="0" u="none" strike="noStrike" cap="none" baseline="0" dirty="0">
                          <a:solidFill>
                            <a:schemeClr val="dk1"/>
                          </a:solidFill>
                          <a:latin typeface="Calibri"/>
                          <a:ea typeface="Calibri"/>
                          <a:cs typeface="Calibri"/>
                          <a:sym typeface="Arial"/>
                        </a:rPr>
                        <a:t>up to four (4) months on full salary.</a:t>
                      </a:r>
                    </a:p>
                    <a:p>
                      <a:r>
                        <a:rPr lang="en-US" sz="1400" b="0" i="0" u="none" strike="noStrike" cap="none" baseline="0" dirty="0">
                          <a:solidFill>
                            <a:schemeClr val="dk1"/>
                          </a:solidFill>
                          <a:latin typeface="Calibri"/>
                          <a:ea typeface="Calibri"/>
                          <a:cs typeface="Calibri"/>
                          <a:sym typeface="Arial"/>
                        </a:rPr>
                        <a:t>c. A Staff who is absent from duty because of sickness for a period of more than</a:t>
                      </a:r>
                    </a:p>
                    <a:p>
                      <a:r>
                        <a:rPr lang="en-US" sz="1400" b="0" i="0" u="none" strike="noStrike" cap="none" baseline="0" dirty="0">
                          <a:solidFill>
                            <a:schemeClr val="dk1"/>
                          </a:solidFill>
                          <a:latin typeface="Calibri"/>
                          <a:ea typeface="Calibri"/>
                          <a:cs typeface="Calibri"/>
                          <a:sym typeface="Arial"/>
                        </a:rPr>
                        <a:t>three (3) consecutive working days, shall produce a certificate from a duly</a:t>
                      </a:r>
                    </a:p>
                    <a:p>
                      <a:r>
                        <a:rPr lang="en-US" sz="1400" b="0" i="0" u="none" strike="noStrike" cap="none" baseline="0" dirty="0">
                          <a:solidFill>
                            <a:schemeClr val="dk1"/>
                          </a:solidFill>
                          <a:latin typeface="Calibri"/>
                          <a:ea typeface="Calibri"/>
                          <a:cs typeface="Calibri"/>
                          <a:sym typeface="Arial"/>
                        </a:rPr>
                        <a:t>qualified medical practitioner stating the probable duration of his/her incapacity.</a:t>
                      </a:r>
                      <a:endParaRPr sz="1500" b="0" dirty="0"/>
                    </a:p>
                  </a:txBody>
                  <a:tcPr marL="91450" marR="91450" marT="45725" marB="45725"/>
                </a:tc>
                <a:tc>
                  <a:txBody>
                    <a:bodyPr/>
                    <a:lstStyle/>
                    <a:p>
                      <a:r>
                        <a:rPr lang="en-US" sz="1400" b="1" i="0" u="none" strike="noStrike" cap="none" dirty="0">
                          <a:solidFill>
                            <a:schemeClr val="dk1"/>
                          </a:solidFill>
                          <a:effectLst/>
                          <a:latin typeface="Calibri"/>
                          <a:ea typeface="Calibri"/>
                          <a:cs typeface="Calibri"/>
                          <a:sym typeface="Arial"/>
                        </a:rPr>
                        <a:t> </a:t>
                      </a:r>
                      <a:endParaRPr lang="en-ID" sz="1400" b="0" i="0" u="none" strike="noStrike" cap="none" dirty="0">
                        <a:solidFill>
                          <a:schemeClr val="dk1"/>
                        </a:solidFill>
                        <a:effectLst/>
                        <a:latin typeface="Calibri"/>
                        <a:ea typeface="Calibri"/>
                        <a:cs typeface="Calibri"/>
                        <a:sym typeface="Arial"/>
                      </a:endParaRPr>
                    </a:p>
                    <a:p>
                      <a:pPr lvl="0"/>
                      <a:r>
                        <a:rPr lang="en-US" sz="1400" b="0" i="0" u="none" strike="noStrike" cap="none" dirty="0">
                          <a:solidFill>
                            <a:schemeClr val="dk1"/>
                          </a:solidFill>
                          <a:effectLst/>
                          <a:latin typeface="Calibri"/>
                          <a:ea typeface="Calibri"/>
                          <a:cs typeface="Calibri"/>
                          <a:sym typeface="Arial"/>
                        </a:rPr>
                        <a:t>Staff who works less than 3 years and who is ill (as proven by physician’s statement) is entitled to 3 months full paid and 3 months half paid.</a:t>
                      </a:r>
                      <a:endParaRPr lang="en-ID" sz="1400" b="0" i="0" u="none" strike="noStrike" cap="none" dirty="0">
                        <a:solidFill>
                          <a:schemeClr val="dk1"/>
                        </a:solidFill>
                        <a:effectLst/>
                        <a:latin typeface="Calibri"/>
                        <a:ea typeface="Calibri"/>
                        <a:cs typeface="Calibri"/>
                        <a:sym typeface="Arial"/>
                      </a:endParaRPr>
                    </a:p>
                    <a:p>
                      <a:r>
                        <a:rPr lang="en-US" sz="1400" b="0" i="0" u="none" strike="noStrike" cap="none" dirty="0">
                          <a:solidFill>
                            <a:schemeClr val="dk1"/>
                          </a:solidFill>
                          <a:effectLst/>
                          <a:latin typeface="Calibri"/>
                          <a:ea typeface="Calibri"/>
                          <a:cs typeface="Calibri"/>
                          <a:sym typeface="Arial"/>
                        </a:rPr>
                        <a:t> </a:t>
                      </a:r>
                      <a:endParaRPr lang="en-ID" sz="1400" b="0" i="0" u="none" strike="noStrike" cap="none" dirty="0">
                        <a:solidFill>
                          <a:schemeClr val="dk1"/>
                        </a:solidFill>
                        <a:effectLst/>
                        <a:latin typeface="Calibri"/>
                        <a:ea typeface="Calibri"/>
                        <a:cs typeface="Calibri"/>
                        <a:sym typeface="Arial"/>
                      </a:endParaRPr>
                    </a:p>
                    <a:p>
                      <a:pPr lvl="0"/>
                      <a:r>
                        <a:rPr lang="en-US" sz="1400" b="0" i="0" u="none" strike="noStrike" cap="none" dirty="0">
                          <a:solidFill>
                            <a:schemeClr val="dk1"/>
                          </a:solidFill>
                          <a:effectLst/>
                          <a:latin typeface="Calibri"/>
                          <a:ea typeface="Calibri"/>
                          <a:cs typeface="Calibri"/>
                          <a:sym typeface="Arial"/>
                        </a:rPr>
                        <a:t>Staff who works over 3 years, in continuous service and does not work due to illness for over twelve (12) months consecutively, is entitled for the next six (6) months full paid and the second six (6) months half paid. This is applicable to all staff despite their nationalities. </a:t>
                      </a:r>
                      <a:endParaRPr lang="en-ID" sz="1400" b="0" i="0" u="none" strike="noStrike" cap="none" dirty="0">
                        <a:solidFill>
                          <a:schemeClr val="dk1"/>
                        </a:solidFill>
                        <a:effectLst/>
                        <a:latin typeface="Calibri"/>
                        <a:ea typeface="Calibri"/>
                        <a:cs typeface="Calibri"/>
                        <a:sym typeface="Arial"/>
                      </a:endParaRPr>
                    </a:p>
                    <a:p>
                      <a:r>
                        <a:rPr lang="en-US" sz="1400" b="0" i="0" u="none" strike="noStrike" cap="none" dirty="0">
                          <a:solidFill>
                            <a:schemeClr val="dk1"/>
                          </a:solidFill>
                          <a:effectLst/>
                          <a:latin typeface="Calibri"/>
                          <a:ea typeface="Calibri"/>
                          <a:cs typeface="Calibri"/>
                          <a:sym typeface="Arial"/>
                        </a:rPr>
                        <a:t> </a:t>
                      </a:r>
                      <a:endParaRPr lang="en-ID" sz="1400" b="0" i="0" u="none" strike="noStrike" cap="none" dirty="0">
                        <a:solidFill>
                          <a:schemeClr val="dk1"/>
                        </a:solidFill>
                        <a:effectLst/>
                        <a:latin typeface="Calibri"/>
                        <a:ea typeface="Calibri"/>
                        <a:cs typeface="Calibri"/>
                        <a:sym typeface="Arial"/>
                      </a:endParaRPr>
                    </a:p>
                    <a:p>
                      <a:pPr lvl="0"/>
                      <a:r>
                        <a:rPr lang="en-US" sz="1400" b="0" i="0" u="none" strike="noStrike" cap="none" dirty="0">
                          <a:solidFill>
                            <a:schemeClr val="dk1"/>
                          </a:solidFill>
                          <a:effectLst/>
                          <a:latin typeface="Calibri"/>
                          <a:ea typeface="Calibri"/>
                          <a:cs typeface="Calibri"/>
                          <a:sym typeface="Arial"/>
                        </a:rPr>
                        <a:t>If the Staff who does not work due to illness for over twelve (12) months consecutively, the Secretariat may terminate the Staff employment at the thirteenth (13</a:t>
                      </a:r>
                      <a:r>
                        <a:rPr lang="en-US" sz="1400" b="0" i="0" u="none" strike="noStrike" cap="none" baseline="30000" dirty="0">
                          <a:solidFill>
                            <a:schemeClr val="dk1"/>
                          </a:solidFill>
                          <a:effectLst/>
                          <a:latin typeface="Calibri"/>
                          <a:ea typeface="Calibri"/>
                          <a:cs typeface="Calibri"/>
                          <a:sym typeface="Arial"/>
                        </a:rPr>
                        <a:t>th</a:t>
                      </a:r>
                      <a:r>
                        <a:rPr lang="en-US" sz="1400" b="0" i="0" u="none" strike="noStrike" cap="none" dirty="0">
                          <a:solidFill>
                            <a:schemeClr val="dk1"/>
                          </a:solidFill>
                          <a:effectLst/>
                          <a:latin typeface="Calibri"/>
                          <a:ea typeface="Calibri"/>
                          <a:cs typeface="Calibri"/>
                          <a:sym typeface="Arial"/>
                        </a:rPr>
                        <a:t>) month. </a:t>
                      </a:r>
                      <a:endParaRPr lang="en-ID" sz="1400" b="0" i="0" u="none" strike="noStrike" cap="none" dirty="0">
                        <a:solidFill>
                          <a:schemeClr val="dk1"/>
                        </a:solidFill>
                        <a:effectLst/>
                        <a:latin typeface="Calibri"/>
                        <a:ea typeface="Calibri"/>
                        <a:cs typeface="Calibri"/>
                        <a:sym typeface="Arial"/>
                      </a:endParaRPr>
                    </a:p>
                    <a:p>
                      <a:r>
                        <a:rPr lang="en-US" sz="1400" b="0" i="0" u="none" strike="noStrike" cap="none" dirty="0">
                          <a:solidFill>
                            <a:schemeClr val="dk1"/>
                          </a:solidFill>
                          <a:effectLst/>
                          <a:latin typeface="Calibri"/>
                          <a:ea typeface="Calibri"/>
                          <a:cs typeface="Calibri"/>
                          <a:sym typeface="Arial"/>
                        </a:rPr>
                        <a:t> </a:t>
                      </a:r>
                      <a:endParaRPr lang="en-ID" sz="1400" b="0" i="0" u="none" strike="noStrike" cap="none" dirty="0">
                        <a:solidFill>
                          <a:schemeClr val="dk1"/>
                        </a:solidFill>
                        <a:effectLst/>
                        <a:latin typeface="Calibri"/>
                        <a:ea typeface="Calibri"/>
                        <a:cs typeface="Calibri"/>
                        <a:sym typeface="Arial"/>
                      </a:endParaRPr>
                    </a:p>
                    <a:p>
                      <a:pPr lvl="0"/>
                      <a:r>
                        <a:rPr lang="en-US" sz="1400" b="0" i="0" u="none" strike="noStrike" cap="none" dirty="0">
                          <a:solidFill>
                            <a:schemeClr val="dk1"/>
                          </a:solidFill>
                          <a:effectLst/>
                          <a:latin typeface="Calibri"/>
                          <a:ea typeface="Calibri"/>
                          <a:cs typeface="Calibri"/>
                          <a:sym typeface="Arial"/>
                        </a:rPr>
                        <a:t>If the foreign staff is in grave health condition (as proven by physician’s statement), the Secretariat shall cover the repatriation of the said staff. </a:t>
                      </a:r>
                      <a:endParaRPr lang="en-ID" sz="1400" b="0" i="0" u="none" strike="noStrike" cap="none" dirty="0">
                        <a:solidFill>
                          <a:schemeClr val="dk1"/>
                        </a:solidFill>
                        <a:effectLst/>
                        <a:latin typeface="Calibri"/>
                        <a:ea typeface="Calibri"/>
                        <a:cs typeface="Calibri"/>
                        <a:sym typeface="Arial"/>
                      </a:endParaRPr>
                    </a:p>
                    <a:p>
                      <a:r>
                        <a:rPr lang="en-US" sz="1400" b="0" i="0" u="none" strike="noStrike" cap="none" dirty="0">
                          <a:solidFill>
                            <a:schemeClr val="dk1"/>
                          </a:solidFill>
                          <a:effectLst/>
                          <a:latin typeface="Calibri"/>
                          <a:ea typeface="Calibri"/>
                          <a:cs typeface="Calibri"/>
                          <a:sym typeface="Arial"/>
                        </a:rPr>
                        <a:t> This article has been agreed by CT6 considering that RS is an international organization. Complying the rules and regulation of the host country if such article is absent.</a:t>
                      </a:r>
                      <a:endParaRPr lang="en-ID" sz="1400" b="0" i="0" u="none" strike="noStrike" cap="none" dirty="0">
                        <a:solidFill>
                          <a:schemeClr val="dk1"/>
                        </a:solidFill>
                        <a:effectLst/>
                        <a:latin typeface="Calibri"/>
                        <a:ea typeface="Calibri"/>
                        <a:cs typeface="Calibri"/>
                        <a:sym typeface="Arial"/>
                      </a:endParaRPr>
                    </a:p>
                    <a:p>
                      <a:r>
                        <a:rPr lang="en-US" sz="1400" b="0" i="0" u="none" strike="noStrike" cap="none" dirty="0">
                          <a:solidFill>
                            <a:schemeClr val="dk1"/>
                          </a:solidFill>
                          <a:effectLst/>
                          <a:latin typeface="Calibri"/>
                          <a:ea typeface="Calibri"/>
                          <a:cs typeface="Calibri"/>
                          <a:sym typeface="Arial"/>
                        </a:rPr>
                        <a:t> </a:t>
                      </a:r>
                      <a:endParaRPr lang="en-ID" sz="1400" b="0" i="0" u="none" strike="noStrike" cap="none" dirty="0">
                        <a:solidFill>
                          <a:schemeClr val="dk1"/>
                        </a:solidFill>
                        <a:effectLst/>
                        <a:latin typeface="Calibri"/>
                        <a:ea typeface="Calibri"/>
                        <a:cs typeface="Calibri"/>
                        <a:sym typeface="Arial"/>
                      </a:endParaRPr>
                    </a:p>
                    <a:p>
                      <a:pPr marL="0" marR="0" lvl="0" indent="0" algn="l" rtl="0">
                        <a:lnSpc>
                          <a:spcPct val="100000"/>
                        </a:lnSpc>
                        <a:spcBef>
                          <a:spcPts val="0"/>
                        </a:spcBef>
                        <a:spcAft>
                          <a:spcPts val="0"/>
                        </a:spcAft>
                        <a:buClr>
                          <a:schemeClr val="dk1"/>
                        </a:buClr>
                        <a:buSzPts val="1500"/>
                        <a:buFont typeface="Calibri"/>
                        <a:buNone/>
                      </a:pPr>
                      <a:endParaRPr sz="1500"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1041557">
                <a:tc gridSpan="2">
                  <a:txBody>
                    <a:bodyPr/>
                    <a:lstStyle/>
                    <a:p>
                      <a:pPr marL="0" marR="0" lvl="0" indent="0" algn="l" rtl="0">
                        <a:spcBef>
                          <a:spcPts val="0"/>
                        </a:spcBef>
                        <a:spcAft>
                          <a:spcPts val="0"/>
                        </a:spcAft>
                        <a:buNone/>
                      </a:pPr>
                      <a:endParaRPr sz="1500" b="0" dirty="0"/>
                    </a:p>
                  </a:txBody>
                  <a:tcPr marL="91450" marR="91450" marT="45725" marB="45725"/>
                </a:tc>
                <a:tc hMerge="1">
                  <a:txBody>
                    <a:bodyPr/>
                    <a:lstStyle/>
                    <a:p>
                      <a:pPr marL="0" marR="0" lvl="0" indent="0" algn="l" rtl="0">
                        <a:lnSpc>
                          <a:spcPct val="100000"/>
                        </a:lnSpc>
                        <a:spcBef>
                          <a:spcPts val="0"/>
                        </a:spcBef>
                        <a:spcAft>
                          <a:spcPts val="0"/>
                        </a:spcAft>
                        <a:buClr>
                          <a:schemeClr val="dk1"/>
                        </a:buClr>
                        <a:buSzPts val="1500"/>
                        <a:buFont typeface="Calibri"/>
                        <a:buNone/>
                      </a:pPr>
                      <a:endParaRPr sz="1500"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5983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75" name="Google Shape;475;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graphicFrame>
        <p:nvGraphicFramePr>
          <p:cNvPr id="476" name="Google Shape;476;p46"/>
          <p:cNvGraphicFramePr/>
          <p:nvPr>
            <p:extLst>
              <p:ext uri="{D42A27DB-BD31-4B8C-83A1-F6EECF244321}">
                <p14:modId xmlns:p14="http://schemas.microsoft.com/office/powerpoint/2010/main" val="4118840358"/>
              </p:ext>
            </p:extLst>
          </p:nvPr>
        </p:nvGraphicFramePr>
        <p:xfrm>
          <a:off x="272143" y="225728"/>
          <a:ext cx="11702150" cy="6096484"/>
        </p:xfrm>
        <a:graphic>
          <a:graphicData uri="http://schemas.openxmlformats.org/drawingml/2006/table">
            <a:tbl>
              <a:tblPr firstRow="1" bandRow="1">
                <a:noFill/>
                <a:tableStyleId>{0D07CE41-D169-42DD-A846-0BBF06344194}</a:tableStyleId>
              </a:tblPr>
              <a:tblGrid>
                <a:gridCol w="583475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624179">
                <a:tc>
                  <a:txBody>
                    <a:bodyPr/>
                    <a:lstStyle/>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Financial Policies and Procedure Manual</a:t>
                      </a:r>
                    </a:p>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Original texts from the approved SOM-15 Staff Regulation</a:t>
                      </a:r>
                      <a:endParaRPr lang="en-US" sz="1800" dirty="0"/>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Calibri"/>
                        <a:buNone/>
                        <a:tabLst/>
                        <a:defRPr/>
                      </a:pPr>
                      <a:r>
                        <a:rPr lang="en-US" sz="1800" b="1" dirty="0">
                          <a:solidFill>
                            <a:schemeClr val="lt1"/>
                          </a:solidFill>
                          <a:latin typeface="Calibri"/>
                          <a:ea typeface="Calibri"/>
                          <a:cs typeface="Calibri"/>
                          <a:sym typeface="Calibri"/>
                        </a:rPr>
                        <a:t>Suggested Amendments</a:t>
                      </a:r>
                      <a:endParaRPr lang="en-US" sz="1800" dirty="0"/>
                    </a:p>
                    <a:p>
                      <a:pPr marL="0" marR="0" lvl="0" indent="0" algn="ctr" rtl="0">
                        <a:lnSpc>
                          <a:spcPct val="10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Alignment to the SOM-16 approved SPPM</a:t>
                      </a:r>
                      <a:endParaRPr sz="1800" dirty="0"/>
                    </a:p>
                  </a:txBody>
                  <a:tcPr marL="91450" marR="91450" marT="45725" marB="45725"/>
                </a:tc>
                <a:extLst>
                  <a:ext uri="{0D108BD9-81ED-4DB2-BD59-A6C34878D82A}">
                    <a16:rowId xmlns:a16="http://schemas.microsoft.com/office/drawing/2014/main" val="10000"/>
                  </a:ext>
                </a:extLst>
              </a:tr>
              <a:tr h="564735">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dirty="0">
                          <a:solidFill>
                            <a:schemeClr val="bg1"/>
                          </a:solidFill>
                          <a:latin typeface="Calibri"/>
                          <a:ea typeface="Calibri"/>
                          <a:cs typeface="Calibri"/>
                          <a:sym typeface="Arial"/>
                        </a:rPr>
                        <a:t>APPENDIX 11.1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dirty="0">
                          <a:solidFill>
                            <a:schemeClr val="bg1"/>
                          </a:solidFill>
                          <a:latin typeface="Calibri"/>
                          <a:ea typeface="Calibri"/>
                          <a:cs typeface="Calibri"/>
                          <a:sym typeface="Arial"/>
                        </a:rPr>
                        <a:t>Per diem Allowance </a:t>
                      </a:r>
                      <a:endParaRPr sz="1600" dirty="0">
                        <a:solidFill>
                          <a:schemeClr val="bg1"/>
                        </a:solidFill>
                        <a:latin typeface="Calibri"/>
                        <a:ea typeface="Calibri"/>
                        <a:cs typeface="Calibri"/>
                        <a:sym typeface="Calibri"/>
                      </a:endParaRPr>
                    </a:p>
                  </a:txBody>
                  <a:tcPr marL="91450" marR="91450" marT="45725" marB="45725">
                    <a:solidFill>
                      <a:srgbClr val="002060"/>
                    </a:solidFill>
                  </a:tcPr>
                </a:tc>
                <a:tc hMerge="1">
                  <a:txBody>
                    <a:bodyPr/>
                    <a:lstStyle/>
                    <a:p>
                      <a:endParaRPr lang="en-US"/>
                    </a:p>
                  </a:txBody>
                  <a:tcPr/>
                </a:tc>
                <a:extLst>
                  <a:ext uri="{0D108BD9-81ED-4DB2-BD59-A6C34878D82A}">
                    <a16:rowId xmlns:a16="http://schemas.microsoft.com/office/drawing/2014/main" val="10001"/>
                  </a:ext>
                </a:extLst>
              </a:tr>
              <a:tr h="356678">
                <a:tc gridSpan="2">
                  <a:txBody>
                    <a:bodyPr/>
                    <a:lstStyle/>
                    <a:p>
                      <a:endParaRPr sz="1800" dirty="0"/>
                    </a:p>
                  </a:txBody>
                  <a:tcPr marL="91450" marR="91450" marT="45725" marB="45725"/>
                </a:tc>
                <a:tc hMerge="1">
                  <a:txBody>
                    <a:bodyPr/>
                    <a:lstStyle/>
                    <a:p>
                      <a:endParaRPr lang="en-ID" sz="1400" b="0" i="0" u="none" strike="noStrike" cap="none" dirty="0">
                        <a:solidFill>
                          <a:schemeClr val="dk1"/>
                        </a:solidFill>
                        <a:effectLst/>
                        <a:latin typeface="Calibri"/>
                        <a:ea typeface="Calibri"/>
                        <a:cs typeface="Calibri"/>
                        <a:sym typeface="Arial"/>
                      </a:endParaRPr>
                    </a:p>
                  </a:txBody>
                  <a:tcPr marL="68575" marR="68575" marT="0" marB="0"/>
                </a:tc>
                <a:extLst>
                  <a:ext uri="{0D108BD9-81ED-4DB2-BD59-A6C34878D82A}">
                    <a16:rowId xmlns:a16="http://schemas.microsoft.com/office/drawing/2014/main" val="10002"/>
                  </a:ext>
                </a:extLst>
              </a:tr>
              <a:tr h="4511494">
                <a:tc gridSpan="2">
                  <a:txBody>
                    <a:bodyPr/>
                    <a:lstStyle/>
                    <a:p>
                      <a:endParaRPr sz="1500" b="0" dirty="0"/>
                    </a:p>
                  </a:txBody>
                  <a:tcPr marL="91450" marR="91450" marT="45725" marB="45725"/>
                </a:tc>
                <a:tc hMerge="1">
                  <a:txBody>
                    <a:bodyPr/>
                    <a:lstStyle/>
                    <a:p>
                      <a:pPr marL="0" marR="0" lvl="0" indent="0" algn="l" rtl="0">
                        <a:lnSpc>
                          <a:spcPct val="100000"/>
                        </a:lnSpc>
                        <a:spcBef>
                          <a:spcPts val="0"/>
                        </a:spcBef>
                        <a:spcAft>
                          <a:spcPts val="0"/>
                        </a:spcAft>
                        <a:buClr>
                          <a:schemeClr val="dk1"/>
                        </a:buClr>
                        <a:buSzPts val="1500"/>
                        <a:buFont typeface="Calibri"/>
                        <a:buNone/>
                      </a:pPr>
                      <a:endParaRPr sz="1500"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000FF643-C158-8868-8E44-9DB4BDD95E97}"/>
              </a:ext>
            </a:extLst>
          </p:cNvPr>
          <p:cNvPicPr>
            <a:picLocks noChangeAspect="1"/>
          </p:cNvPicPr>
          <p:nvPr/>
        </p:nvPicPr>
        <p:blipFill rotWithShape="1">
          <a:blip r:embed="rId3"/>
          <a:srcRect l="13790" t="20932" r="12339" b="19283"/>
          <a:stretch/>
        </p:blipFill>
        <p:spPr>
          <a:xfrm>
            <a:off x="507759" y="2144059"/>
            <a:ext cx="5376518" cy="2939218"/>
          </a:xfrm>
          <a:prstGeom prst="rect">
            <a:avLst/>
          </a:prstGeom>
        </p:spPr>
      </p:pic>
      <p:pic>
        <p:nvPicPr>
          <p:cNvPr id="7" name="Picture 6">
            <a:extLst>
              <a:ext uri="{FF2B5EF4-FFF2-40B4-BE49-F238E27FC236}">
                <a16:creationId xmlns:a16="http://schemas.microsoft.com/office/drawing/2014/main" id="{A8DA54FB-0CC9-36D6-E7CF-E2C1AE03950A}"/>
              </a:ext>
            </a:extLst>
          </p:cNvPr>
          <p:cNvPicPr>
            <a:picLocks noChangeAspect="1"/>
          </p:cNvPicPr>
          <p:nvPr/>
        </p:nvPicPr>
        <p:blipFill rotWithShape="1">
          <a:blip r:embed="rId4"/>
          <a:srcRect l="5403" t="48459" r="52661" b="17602"/>
          <a:stretch/>
        </p:blipFill>
        <p:spPr>
          <a:xfrm>
            <a:off x="6408173" y="2144058"/>
            <a:ext cx="5276067" cy="2939218"/>
          </a:xfrm>
          <a:prstGeom prst="rect">
            <a:avLst/>
          </a:prstGeom>
        </p:spPr>
      </p:pic>
    </p:spTree>
    <p:extLst>
      <p:ext uri="{BB962C8B-B14F-4D97-AF65-F5344CB8AC3E}">
        <p14:creationId xmlns:p14="http://schemas.microsoft.com/office/powerpoint/2010/main" val="2974032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1271</Words>
  <Application>Microsoft Office PowerPoint</Application>
  <PresentationFormat>Widescreen</PresentationFormat>
  <Paragraphs>94</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Calibri</vt:lpstr>
      <vt:lpstr>Arial</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365 Pro Plus</cp:lastModifiedBy>
  <cp:revision>9</cp:revision>
  <dcterms:created xsi:type="dcterms:W3CDTF">2019-08-19T07:22:42Z</dcterms:created>
  <dcterms:modified xsi:type="dcterms:W3CDTF">2022-09-20T04:03:42Z</dcterms:modified>
</cp:coreProperties>
</file>