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63" r:id="rId3"/>
  </p:sldMasterIdLst>
  <p:notesMasterIdLst>
    <p:notesMasterId r:id="rId12"/>
  </p:notesMasterIdLst>
  <p:handoutMasterIdLst>
    <p:handoutMasterId r:id="rId13"/>
  </p:handoutMasterIdLst>
  <p:sldIdLst>
    <p:sldId id="480" r:id="rId4"/>
    <p:sldId id="471" r:id="rId5"/>
    <p:sldId id="481" r:id="rId6"/>
    <p:sldId id="386" r:id="rId7"/>
    <p:sldId id="474" r:id="rId8"/>
    <p:sldId id="475" r:id="rId9"/>
    <p:sldId id="476" r:id="rId10"/>
    <p:sldId id="478" r:id="rId11"/>
  </p:sldIdLst>
  <p:sldSz cx="9144000" cy="6858000" type="screen4x3"/>
  <p:notesSz cx="7188200" cy="9448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BFF"/>
    <a:srgbClr val="004821"/>
    <a:srgbClr val="00180B"/>
    <a:srgbClr val="FCF7B6"/>
    <a:srgbClr val="FBF49B"/>
    <a:srgbClr val="F9EF73"/>
    <a:srgbClr val="FF66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83787" autoAdjust="0"/>
  </p:normalViewPr>
  <p:slideViewPr>
    <p:cSldViewPr>
      <p:cViewPr varScale="1">
        <p:scale>
          <a:sx n="73" d="100"/>
          <a:sy n="73" d="100"/>
        </p:scale>
        <p:origin x="162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E9CAB735-4752-467C-AC14-D2A90D932E51}" type="datetimeFigureOut">
              <a:rPr lang="en-US" smtClean="0"/>
              <a:t>25-Jun-19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33EE4E4F-9D29-49F4-9447-3F5E3BE4C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1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F7CE871E-026F-4E24-BBF4-1AF3B3EC192A}" type="datetimeFigureOut">
              <a:rPr lang="en-US" smtClean="0"/>
              <a:t>25-Jun-19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1" tIns="47531" rIns="95061" bIns="475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8820" y="4488180"/>
            <a:ext cx="5750560" cy="4251960"/>
          </a:xfrm>
          <a:prstGeom prst="rect">
            <a:avLst/>
          </a:prstGeom>
        </p:spPr>
        <p:txBody>
          <a:bodyPr vert="horz" lIns="95061" tIns="47531" rIns="95061" bIns="475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B91E0142-4B67-4C74-8EAA-A31313B6FB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E0142-4B67-4C74-8EAA-A31313B6FB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1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E0142-4B67-4C74-8EAA-A31313B6FB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8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Regional Unit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Northwest Fisheries Science Center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Northwest Fisheries Science Center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89050" cy="752475"/>
          </a:xfrm>
        </p:spPr>
        <p:txBody>
          <a:bodyPr lIns="0" tIns="0" rIns="0" bIns="0">
            <a:normAutofit/>
          </a:bodyPr>
          <a:lstStyle>
            <a:lvl1pPr algn="l">
              <a:defRPr sz="16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Northwest Fisheries Science Center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July 19, 2012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Northwest Fisheries Science Center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July 19, 2012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fld id="{277329D3-650E-4A64-8645-4F7130821E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48" y="6376092"/>
            <a:ext cx="1233903" cy="4819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reeform 6"/>
          <p:cNvSpPr/>
          <p:nvPr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867400"/>
            <a:ext cx="2057400" cy="8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hf hdr="0" ftr="0" dt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54" y="6376092"/>
            <a:ext cx="1233903" cy="48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141666"/>
            <a:ext cx="6019800" cy="1398472"/>
          </a:xfrm>
        </p:spPr>
        <p:txBody>
          <a:bodyPr/>
          <a:lstStyle/>
          <a:p>
            <a:pPr algn="l"/>
            <a:r>
              <a:rPr lang="en-US" sz="3800" dirty="0"/>
              <a:t>Motivation for FishPath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7000" y="3093424"/>
            <a:ext cx="6019800" cy="1224439"/>
          </a:xfrm>
        </p:spPr>
        <p:txBody>
          <a:bodyPr>
            <a:normAutofit lnSpcReduction="10000"/>
          </a:bodyPr>
          <a:lstStyle/>
          <a:p>
            <a:pPr algn="l">
              <a:tabLst>
                <a:tab pos="6858000" algn="r"/>
              </a:tabLst>
            </a:pPr>
            <a:r>
              <a:rPr lang="en-US" sz="3000" dirty="0"/>
              <a:t>Josh Nowlis	Brian Snouffer</a:t>
            </a:r>
          </a:p>
          <a:p>
            <a:pPr algn="l">
              <a:tabLst>
                <a:tab pos="6858000" algn="r"/>
              </a:tabLst>
            </a:pPr>
            <a:r>
              <a:rPr lang="en-US" sz="2100" dirty="0"/>
              <a:t>ECS Federal	National Marine</a:t>
            </a:r>
          </a:p>
          <a:p>
            <a:pPr algn="l">
              <a:tabLst>
                <a:tab pos="6858000" algn="r"/>
              </a:tabLst>
            </a:pPr>
            <a:r>
              <a:rPr lang="en-US" sz="2100" dirty="0"/>
              <a:t>In support of NOAA/NWFSC	Sanctuaries Foundation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3200" y="4535181"/>
            <a:ext cx="5942012" cy="5778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12</a:t>
            </a:r>
            <a:r>
              <a:rPr lang="en-US" baseline="30000" dirty="0"/>
              <a:t>th</a:t>
            </a:r>
            <a:r>
              <a:rPr lang="en-US" dirty="0"/>
              <a:t> Asian Fisheries and Aquaculture Forum</a:t>
            </a:r>
            <a:br>
              <a:rPr lang="en-US" dirty="0"/>
            </a:br>
            <a:r>
              <a:rPr lang="en-US" dirty="0"/>
              <a:t>11 April 2019</a:t>
            </a:r>
          </a:p>
        </p:txBody>
      </p:sp>
    </p:spTree>
    <p:extLst>
      <p:ext uri="{BB962C8B-B14F-4D97-AF65-F5344CB8AC3E}">
        <p14:creationId xmlns:p14="http://schemas.microsoft.com/office/powerpoint/2010/main" val="19304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22DB-C275-444C-9891-1E56C918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Fisheries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A741E-F1FD-42F2-8870-77AF3EA9A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8125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people say there are problems</a:t>
            </a:r>
          </a:p>
          <a:p>
            <a:r>
              <a:rPr lang="en-US" dirty="0"/>
              <a:t>Others say everything is fine, or the problem isn’t fishing</a:t>
            </a:r>
          </a:p>
          <a:p>
            <a:r>
              <a:rPr lang="en-US" dirty="0"/>
              <a:t>There is no science to show what’s true</a:t>
            </a:r>
          </a:p>
          <a:p>
            <a:r>
              <a:rPr lang="en-US" dirty="0"/>
              <a:t>The common advice is to restrict fishing now, sort out the science later</a:t>
            </a:r>
          </a:p>
          <a:p>
            <a:r>
              <a:rPr lang="en-US" dirty="0"/>
              <a:t>The community is not impressed and you don’t have enforcement.</a:t>
            </a:r>
          </a:p>
          <a:p>
            <a:r>
              <a:rPr lang="en-US" dirty="0"/>
              <a:t>What do you do?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5A32A-1DD1-458F-B249-E35422E328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8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7BE13-EB30-4BB7-BA44-6E04AB79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FishPath Addressed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B5799-D4B4-4F03-A4AF-843BA9564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812507"/>
          </a:xfrm>
        </p:spPr>
        <p:txBody>
          <a:bodyPr>
            <a:normAutofit/>
          </a:bodyPr>
          <a:lstStyle/>
          <a:p>
            <a:r>
              <a:rPr lang="en-US" dirty="0"/>
              <a:t>Science:</a:t>
            </a:r>
          </a:p>
          <a:p>
            <a:pPr lvl="1"/>
            <a:r>
              <a:rPr lang="en-US" dirty="0"/>
              <a:t>Shows what you can learn from existing data</a:t>
            </a:r>
          </a:p>
          <a:p>
            <a:pPr lvl="1"/>
            <a:r>
              <a:rPr lang="en-US" dirty="0"/>
              <a:t>Highlights cost-effective options for new data</a:t>
            </a:r>
          </a:p>
          <a:p>
            <a:r>
              <a:rPr lang="en-US" dirty="0"/>
              <a:t>Identifies management options that may be less painful, ties them to stock assessment results</a:t>
            </a:r>
          </a:p>
          <a:p>
            <a:r>
              <a:rPr lang="en-US" dirty="0"/>
              <a:t>The process designed to empower communities, including fisherfolk, to be proactive in management choices and feel ownership. </a:t>
            </a:r>
            <a:r>
              <a:rPr lang="en-US" b="1" dirty="0"/>
              <a:t>Human welfare!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FCBAE-8246-4218-BC2C-B00D367F2A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6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141666"/>
            <a:ext cx="6019800" cy="1398472"/>
          </a:xfrm>
        </p:spPr>
        <p:txBody>
          <a:bodyPr/>
          <a:lstStyle/>
          <a:p>
            <a:pPr algn="l"/>
            <a:r>
              <a:rPr lang="en-US" sz="3800" dirty="0"/>
              <a:t>Moving Forward with FishPath Results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67000" y="3093424"/>
            <a:ext cx="6019800" cy="1224439"/>
          </a:xfrm>
        </p:spPr>
        <p:txBody>
          <a:bodyPr>
            <a:normAutofit lnSpcReduction="10000"/>
          </a:bodyPr>
          <a:lstStyle/>
          <a:p>
            <a:pPr algn="l">
              <a:tabLst>
                <a:tab pos="6858000" algn="r"/>
              </a:tabLst>
            </a:pPr>
            <a:r>
              <a:rPr lang="en-US" sz="3000" dirty="0"/>
              <a:t>Josh Nowlis	Brian Snouffer</a:t>
            </a:r>
          </a:p>
          <a:p>
            <a:pPr algn="l">
              <a:tabLst>
                <a:tab pos="6858000" algn="r"/>
              </a:tabLst>
            </a:pPr>
            <a:r>
              <a:rPr lang="en-US" sz="2100" dirty="0"/>
              <a:t>ECS Federal	National Marine</a:t>
            </a:r>
          </a:p>
          <a:p>
            <a:pPr algn="l">
              <a:tabLst>
                <a:tab pos="6858000" algn="r"/>
              </a:tabLst>
            </a:pPr>
            <a:r>
              <a:rPr lang="en-US" sz="2100" dirty="0"/>
              <a:t>In support of NOAA/NWFSC	Sanctuaries Foundation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3200" y="4535181"/>
            <a:ext cx="5942012" cy="5778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12</a:t>
            </a:r>
            <a:r>
              <a:rPr lang="en-US" baseline="30000" dirty="0"/>
              <a:t>th</a:t>
            </a:r>
            <a:r>
              <a:rPr lang="en-US" dirty="0"/>
              <a:t> Asian Fisheries and Aquaculture Forum</a:t>
            </a:r>
            <a:br>
              <a:rPr lang="en-US" dirty="0"/>
            </a:br>
            <a:r>
              <a:rPr lang="en-US" dirty="0"/>
              <a:t>11 April 2019</a:t>
            </a:r>
          </a:p>
        </p:txBody>
      </p:sp>
    </p:spTree>
    <p:extLst>
      <p:ext uri="{BB962C8B-B14F-4D97-AF65-F5344CB8AC3E}">
        <p14:creationId xmlns:p14="http://schemas.microsoft.com/office/powerpoint/2010/main" val="24224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750A-1CC2-4139-9607-2003C03C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FishPath, 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CA4C6-E963-4233-A802-C16860FC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8887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Data:</a:t>
            </a:r>
          </a:p>
          <a:p>
            <a:r>
              <a:rPr lang="en-US" dirty="0"/>
              <a:t>Listed techniques that may provide useful data for assessments and management</a:t>
            </a:r>
          </a:p>
          <a:p>
            <a:pPr marL="0" indent="0">
              <a:buNone/>
            </a:pPr>
            <a:r>
              <a:rPr lang="en-US" dirty="0"/>
              <a:t>Assessments</a:t>
            </a:r>
          </a:p>
          <a:p>
            <a:r>
              <a:rPr lang="en-US" dirty="0"/>
              <a:t>Identified methods for assessing stock health given available data </a:t>
            </a:r>
          </a:p>
          <a:p>
            <a:pPr marL="0" indent="0">
              <a:buNone/>
            </a:pPr>
            <a:r>
              <a:rPr lang="en-US" dirty="0"/>
              <a:t>Management</a:t>
            </a:r>
          </a:p>
          <a:p>
            <a:r>
              <a:rPr lang="en-US" dirty="0"/>
              <a:t>Recognized the best techniques for managing the fishery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BBC4-245E-4796-88A4-B26605C84E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0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7D81-0F91-439C-B698-2D1133F00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General Approach For Longer Engagements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4C990-803D-4E8A-AD3E-34091D7FE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Technical support (this step often skipped)</a:t>
            </a:r>
          </a:p>
          <a:p>
            <a:r>
              <a:rPr lang="en-US" dirty="0"/>
              <a:t>Our team does initial analysis for you</a:t>
            </a:r>
          </a:p>
          <a:p>
            <a:pPr marL="0" indent="0">
              <a:buNone/>
            </a:pPr>
            <a:r>
              <a:rPr lang="en-US" dirty="0"/>
              <a:t>Capacity building</a:t>
            </a:r>
          </a:p>
          <a:p>
            <a:r>
              <a:rPr lang="en-US" dirty="0"/>
              <a:t>Our team teaches your team how to do the work</a:t>
            </a:r>
          </a:p>
          <a:p>
            <a:pPr marL="0" indent="0">
              <a:buNone/>
            </a:pPr>
            <a:r>
              <a:rPr lang="en-US" dirty="0"/>
              <a:t>Mentoring</a:t>
            </a:r>
          </a:p>
          <a:p>
            <a:r>
              <a:rPr lang="en-US" dirty="0"/>
              <a:t>Our team provides guidance, review and encouragement as your team takes over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7C31F-55D3-4979-84AA-F922157DEA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8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86FA4-5B15-40A3-9914-B9A7720D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Special Note About Management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17AFF-DD7B-4BE4-A699-ECD834580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Initial Measures</a:t>
            </a:r>
          </a:p>
          <a:p>
            <a:r>
              <a:rPr lang="en-US" dirty="0"/>
              <a:t>Sometimes common-sense policies can be put in place as interim measures.</a:t>
            </a:r>
          </a:p>
          <a:p>
            <a:pPr lvl="1"/>
            <a:r>
              <a:rPr lang="en-US" dirty="0"/>
              <a:t>Off-limits populations: areas, seasons, sizes</a:t>
            </a:r>
          </a:p>
          <a:p>
            <a:r>
              <a:rPr lang="en-US" dirty="0"/>
              <a:t>But, these may impose a cost and alienate fishing communities. Use caution!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995BD-F8D6-4BA8-8C53-FCCE6DD0C9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8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86FA4-5B15-40A3-9914-B9A7720D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Special Note About Management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17AFF-DD7B-4BE4-A699-ECD834580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8887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Dynamic Measures</a:t>
            </a:r>
          </a:p>
          <a:p>
            <a:r>
              <a:rPr lang="en-US" dirty="0"/>
              <a:t>With full implementation, measures should be dynamic.</a:t>
            </a:r>
          </a:p>
          <a:p>
            <a:r>
              <a:rPr lang="en-US" dirty="0"/>
              <a:t>FishPath tells you what policies to change (gear,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Also need to know how strongly to respond to changes</a:t>
            </a:r>
          </a:p>
          <a:p>
            <a:r>
              <a:rPr lang="en-US" dirty="0"/>
              <a:t>The collection of changes are known as a </a:t>
            </a:r>
            <a:r>
              <a:rPr lang="en-US" i="1" dirty="0"/>
              <a:t>harvest control rule</a:t>
            </a:r>
            <a:r>
              <a:rPr lang="en-US" dirty="0"/>
              <a:t>.</a:t>
            </a:r>
          </a:p>
          <a:p>
            <a:r>
              <a:rPr lang="en-US" dirty="0"/>
              <a:t>We have supplemental harvest control rule material in development to guide you through the construction of your harvest control rule.</a:t>
            </a:r>
          </a:p>
          <a:p>
            <a:r>
              <a:rPr lang="en-US" b="1" i="1" dirty="0"/>
              <a:t>This is vital</a:t>
            </a:r>
            <a:r>
              <a:rPr lang="en-US" dirty="0"/>
              <a:t>: it will determine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995BD-F8D6-4BA8-8C53-FCCE6DD0C9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329D3-650E-4A64-8645-4F7130821E0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79948"/>
      </p:ext>
    </p:extLst>
  </p:cSld>
  <p:clrMapOvr>
    <a:masterClrMapping/>
  </p:clrMapOvr>
</p:sld>
</file>

<file path=ppt/theme/theme1.xml><?xml version="1.0" encoding="utf-8"?>
<a:theme xmlns:a="http://schemas.openxmlformats.org/drawingml/2006/main" name="noaa theme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noaa theme</Template>
  <TotalTime>26436</TotalTime>
  <Words>358</Words>
  <Application>Microsoft Office PowerPoint</Application>
  <PresentationFormat>On-screen Show (4:3)</PresentationFormat>
  <Paragraphs>58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noaa theme</vt:lpstr>
      <vt:lpstr>NOAA Title Options</vt:lpstr>
      <vt:lpstr>NOAA Divider Slides</vt:lpstr>
      <vt:lpstr>Motivation for FishPath</vt:lpstr>
      <vt:lpstr>Common Fisheries Challenges</vt:lpstr>
      <vt:lpstr>FishPath Addressed Needs</vt:lpstr>
      <vt:lpstr>Moving Forward with FishPath Results</vt:lpstr>
      <vt:lpstr>After FishPath, What’s Next?</vt:lpstr>
      <vt:lpstr>Our General Approach For Longer Engagements</vt:lpstr>
      <vt:lpstr>A Special Note About Management Measures</vt:lpstr>
      <vt:lpstr>A Special Note About Management Measures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Harley</dc:creator>
  <cp:lastModifiedBy>Josh Nowlis</cp:lastModifiedBy>
  <cp:revision>491</cp:revision>
  <cp:lastPrinted>2015-01-16T21:06:26Z</cp:lastPrinted>
  <dcterms:created xsi:type="dcterms:W3CDTF">2015-01-08T23:50:07Z</dcterms:created>
  <dcterms:modified xsi:type="dcterms:W3CDTF">2019-06-26T00:55:49Z</dcterms:modified>
</cp:coreProperties>
</file>