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1" r:id="rId2"/>
    <p:sldId id="292" r:id="rId3"/>
    <p:sldId id="259" r:id="rId4"/>
    <p:sldId id="288" r:id="rId5"/>
    <p:sldId id="289" r:id="rId6"/>
    <p:sldId id="274" r:id="rId7"/>
    <p:sldId id="293" r:id="rId8"/>
    <p:sldId id="294" r:id="rId9"/>
    <p:sldId id="283" r:id="rId10"/>
    <p:sldId id="280" r:id="rId11"/>
    <p:sldId id="277" r:id="rId12"/>
    <p:sldId id="284" r:id="rId13"/>
    <p:sldId id="278" r:id="rId14"/>
    <p:sldId id="287" r:id="rId15"/>
    <p:sldId id="279" r:id="rId16"/>
    <p:sldId id="281" r:id="rId17"/>
    <p:sldId id="285" r:id="rId18"/>
    <p:sldId id="266" r:id="rId19"/>
    <p:sldId id="267" r:id="rId20"/>
    <p:sldId id="290" r:id="rId21"/>
    <p:sldId id="268" r:id="rId22"/>
    <p:sldId id="2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C42F"/>
    <a:srgbClr val="FFFFFF"/>
    <a:srgbClr val="474443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6" autoAdjust="0"/>
    <p:restoredTop sz="62837" autoAdjust="0"/>
  </p:normalViewPr>
  <p:slideViewPr>
    <p:cSldViewPr snapToGrid="0">
      <p:cViewPr varScale="1">
        <p:scale>
          <a:sx n="42" d="100"/>
          <a:sy n="42" d="100"/>
        </p:scale>
        <p:origin x="5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74B1A-89EE-43FA-9DF3-BD4F2D449D4A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DE175-C44F-4CF2-8362-4F675DFFD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36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Excellencies</a:t>
            </a:r>
            <a:r>
              <a:rPr lang="en-US" dirty="0" smtClean="0"/>
              <a:t>,</a:t>
            </a:r>
            <a:r>
              <a:rPr lang="en-US" baseline="0" dirty="0" smtClean="0"/>
              <a:t> Ladies and Gentlemen Good Morning! I am pleased to present to you, the  country report of the Philippines regarding our implementation of the CTI-CFF National Plan of Action.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E175-C44F-4CF2-8362-4F675DFFD8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6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+mj-lt"/>
              </a:rPr>
              <a:t>Moreover, </a:t>
            </a:r>
            <a:r>
              <a:rPr lang="en-US" baseline="0" dirty="0" smtClean="0">
                <a:latin typeface="+mj-lt"/>
              </a:rPr>
              <a:t>a 2 million hectare </a:t>
            </a:r>
            <a:r>
              <a:rPr lang="en-US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MPA in North</a:t>
            </a:r>
            <a:r>
              <a:rPr lang="en-US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East</a:t>
            </a:r>
            <a:r>
              <a:rPr lang="en-US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of</a:t>
            </a:r>
            <a:r>
              <a:rPr lang="en-US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Palawan was established , an</a:t>
            </a:r>
            <a:r>
              <a:rPr lang="en-US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MPA</a:t>
            </a:r>
            <a:r>
              <a:rPr lang="en-US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management plan was approved in Davao Gulf, and a</a:t>
            </a:r>
            <a:r>
              <a:rPr lang="en-US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seven line was established in</a:t>
            </a:r>
            <a:r>
              <a:rPr lang="en-US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Southern Palawan.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For the Verde Island Passage, a</a:t>
            </a:r>
            <a:r>
              <a:rPr lang="en-US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Management Board was already established with the conduct of its</a:t>
            </a:r>
            <a:r>
              <a:rPr lang="en-US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1</a:t>
            </a:r>
            <a:r>
              <a:rPr lang="en-US" baseline="3000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st</a:t>
            </a:r>
            <a:r>
              <a:rPr lang="en-US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Management Board meeting. Within the</a:t>
            </a:r>
            <a:r>
              <a:rPr lang="en-US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VIP, </a:t>
            </a:r>
            <a:r>
              <a:rPr lang="en-US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MPA and MPA network were also established in 5 provinces. 2 MPA networks</a:t>
            </a:r>
            <a:r>
              <a:rPr lang="en-US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were also recognized because of its effective management including: </a:t>
            </a:r>
            <a:r>
              <a:rPr lang="en-US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Oriental Mindoro</a:t>
            </a:r>
            <a:r>
              <a:rPr lang="en-US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as the</a:t>
            </a:r>
            <a:r>
              <a:rPr lang="en-US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MSN Best MPA Network and the </a:t>
            </a:r>
            <a:r>
              <a:rPr lang="en-US" dirty="0" err="1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Batangas</a:t>
            </a:r>
            <a:r>
              <a:rPr lang="en-US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MPA</a:t>
            </a:r>
            <a:r>
              <a:rPr lang="en-US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network</a:t>
            </a:r>
            <a:r>
              <a:rPr lang="en-US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as</a:t>
            </a:r>
            <a:r>
              <a:rPr lang="en-US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an</a:t>
            </a:r>
            <a:r>
              <a:rPr lang="en-US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MSN Hall of Famer.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Moreover, the joint management of</a:t>
            </a:r>
            <a:r>
              <a:rPr lang="en-US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the T</a:t>
            </a:r>
            <a:r>
              <a:rPr lang="en-US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urtle</a:t>
            </a:r>
            <a:r>
              <a:rPr lang="en-US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Islands Heritage Protected Area has also resumed, a </a:t>
            </a:r>
            <a:r>
              <a:rPr lang="en-US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Marine Enforcement Manual was developed</a:t>
            </a:r>
            <a:r>
              <a:rPr lang="en-US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in Davao Gulf</a:t>
            </a:r>
            <a:r>
              <a:rPr lang="en-US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and modules were completed for the </a:t>
            </a:r>
            <a:r>
              <a:rPr lang="en-US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MPA Capacity Building Training for Mentors.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E175-C44F-4CF2-8362-4F675DFFD8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46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+mj-lt"/>
              </a:rPr>
              <a:t>On the goal on Climate Change, the Commission Resolution on Climate Risk Management Framework with Academe, CSOs, LGUs and NGAs</a:t>
            </a:r>
            <a:r>
              <a:rPr lang="en-US" baseline="0" dirty="0" smtClean="0">
                <a:latin typeface="+mj-lt"/>
              </a:rPr>
              <a:t> was developed. </a:t>
            </a:r>
            <a:r>
              <a:rPr lang="en-US" dirty="0" smtClean="0">
                <a:latin typeface="+mj-lt"/>
              </a:rPr>
              <a:t>Climate Change Action in Ecosystem Based Adaptation Planning is also being mainstreamed. The 2</a:t>
            </a:r>
            <a:r>
              <a:rPr lang="en-US" baseline="30000" dirty="0" smtClean="0">
                <a:latin typeface="+mj-lt"/>
              </a:rPr>
              <a:t>nd</a:t>
            </a:r>
            <a:r>
              <a:rPr lang="en-US" dirty="0" smtClean="0">
                <a:latin typeface="+mj-lt"/>
              </a:rPr>
              <a:t> National Convention on Climate Change and Disaster Risk Reduction was</a:t>
            </a:r>
            <a:r>
              <a:rPr lang="en-US" baseline="0" dirty="0" smtClean="0">
                <a:latin typeface="+mj-lt"/>
              </a:rPr>
              <a:t> conducted and on Blue Carbon, a </a:t>
            </a:r>
            <a:r>
              <a:rPr lang="en-US" dirty="0" smtClean="0">
                <a:latin typeface="+mj-lt"/>
              </a:rPr>
              <a:t>National Blue Carbon TWG (NBCTWG) was created to draft roadmap for management of blue carbon ecosystem.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E175-C44F-4CF2-8362-4F675DFFD8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37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0" dirty="0" smtClean="0">
                <a:latin typeface="+mj-lt"/>
              </a:rPr>
              <a:t>Still under the same goal, an</a:t>
            </a:r>
            <a:r>
              <a:rPr lang="en-US" b="0" baseline="0" dirty="0" smtClean="0">
                <a:latin typeface="+mj-lt"/>
              </a:rPr>
              <a:t> on-going </a:t>
            </a:r>
            <a:r>
              <a:rPr lang="en-US" b="0" dirty="0" smtClean="0">
                <a:latin typeface="+mj-lt"/>
              </a:rPr>
              <a:t>VIP Mangrove Rehabilitation is being conducted which includes</a:t>
            </a:r>
            <a:r>
              <a:rPr lang="en-US" b="0" baseline="0" dirty="0" smtClean="0">
                <a:latin typeface="+mj-lt"/>
              </a:rPr>
              <a:t> activities focusing on r</a:t>
            </a:r>
            <a:r>
              <a:rPr lang="en-US" b="0" dirty="0" smtClean="0">
                <a:latin typeface="+mj-lt"/>
              </a:rPr>
              <a:t>esearch, a mangrove MPA and nursery establishment, Policy and outreach,</a:t>
            </a:r>
            <a:r>
              <a:rPr lang="en-US" b="0" baseline="0" dirty="0" smtClean="0">
                <a:latin typeface="+mj-lt"/>
              </a:rPr>
              <a:t> and</a:t>
            </a:r>
            <a:r>
              <a:rPr lang="en-US" b="0" dirty="0" smtClean="0">
                <a:latin typeface="+mj-lt"/>
              </a:rPr>
              <a:t> Sustainable Financing. Carbon Stock Assessment were also conducted to identify blue carbon management sites.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0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dirty="0" smtClean="0">
                <a:latin typeface="+mj-lt"/>
              </a:rPr>
              <a:t>In</a:t>
            </a:r>
            <a:r>
              <a:rPr lang="en-US" b="0" baseline="0" dirty="0" smtClean="0">
                <a:latin typeface="+mj-lt"/>
              </a:rPr>
              <a:t> addition, a </a:t>
            </a:r>
            <a:r>
              <a:rPr lang="en-US" b="0" dirty="0" smtClean="0">
                <a:latin typeface="+mj-lt"/>
              </a:rPr>
              <a:t>VA-CCA planning workshop was also held in Davao Gulf, coastal Resilience for DRR and CC is also</a:t>
            </a:r>
            <a:r>
              <a:rPr lang="en-US" b="0" baseline="0" dirty="0" smtClean="0">
                <a:latin typeface="+mj-lt"/>
              </a:rPr>
              <a:t> being built, a</a:t>
            </a:r>
            <a:r>
              <a:rPr lang="en-PH" b="0" dirty="0" smtClean="0">
                <a:latin typeface="+mj-lt"/>
              </a:rPr>
              <a:t> BFAR Climate Change Strategic Framework for Disaster Risk Reduction and Management is being</a:t>
            </a:r>
            <a:r>
              <a:rPr lang="en-PH" b="0" baseline="0" dirty="0" smtClean="0">
                <a:latin typeface="+mj-lt"/>
              </a:rPr>
              <a:t> drafted, and a n</a:t>
            </a:r>
            <a:r>
              <a:rPr lang="en-PH" b="0" dirty="0" smtClean="0">
                <a:latin typeface="+mj-lt"/>
              </a:rPr>
              <a:t>ationwide vulnerability and suitability assessment for capture and aquaculture fisheries was</a:t>
            </a:r>
            <a:r>
              <a:rPr lang="en-PH" b="0" baseline="0" dirty="0" smtClean="0">
                <a:latin typeface="+mj-lt"/>
              </a:rPr>
              <a:t> conducted.</a:t>
            </a:r>
            <a:endParaRPr lang="en-GB" b="0" dirty="0" smtClean="0">
              <a:latin typeface="+mj-lt"/>
            </a:endParaRPr>
          </a:p>
          <a:p>
            <a:endParaRPr lang="en-US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E175-C44F-4CF2-8362-4F675DFFD8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68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MY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For goal 5 a NPOA for Marine Turtles and Dugong was developed</a:t>
            </a:r>
            <a:r>
              <a:rPr lang="en-MY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and the </a:t>
            </a:r>
            <a:r>
              <a:rPr lang="en-MY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Marine Turtle tagging database is continuously being updated.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MY" dirty="0" smtClean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MY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MY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Protect Wildlife Project is also being</a:t>
            </a:r>
            <a:r>
              <a:rPr lang="en-MY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conducted in</a:t>
            </a:r>
            <a:r>
              <a:rPr lang="en-MY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Palawan where Local communities are  trained on behavioural change towards biodiversity, Universities trained in developing research and conservation curricula,</a:t>
            </a:r>
            <a:r>
              <a:rPr lang="en-MY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the </a:t>
            </a:r>
            <a:r>
              <a:rPr lang="en-MY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Local government trained in combatting wildlife and environmental crime and a Policy is reviewed</a:t>
            </a:r>
            <a:r>
              <a:rPr lang="en-MY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and developed</a:t>
            </a:r>
            <a:r>
              <a:rPr lang="en-MY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to combat wildlife crimes.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MY" dirty="0" smtClean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MY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 cetacean Study in Davao Gulf </a:t>
            </a:r>
            <a:r>
              <a:rPr lang="en-MY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and a research on napoleon wrasse </a:t>
            </a:r>
            <a:r>
              <a:rPr lang="en-MY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was also conducted</a:t>
            </a:r>
            <a:r>
              <a:rPr lang="en-MY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and</a:t>
            </a:r>
            <a:r>
              <a:rPr lang="en-MY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the Wildlife Communications and Coordination Protocols for the Marine Turtle Protected Area Network were</a:t>
            </a:r>
            <a:r>
              <a:rPr lang="en-MY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developed.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E175-C44F-4CF2-8362-4F675DFFD8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27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US" dirty="0" smtClean="0">
                <a:latin typeface="+mj-lt"/>
              </a:rPr>
              <a:t>Still under  the goal on threatened species, the </a:t>
            </a:r>
            <a:r>
              <a:rPr lang="en-PH" dirty="0" smtClean="0">
                <a:latin typeface="+mj-lt"/>
              </a:rPr>
              <a:t>Sharks and Napoleon Wrasse Country Status Report with NPOA were</a:t>
            </a:r>
            <a:r>
              <a:rPr lang="en-PH" baseline="0" dirty="0" smtClean="0">
                <a:latin typeface="+mj-lt"/>
              </a:rPr>
              <a:t> also published and disseminated. </a:t>
            </a:r>
            <a:r>
              <a:rPr lang="en-PH" dirty="0" smtClean="0">
                <a:latin typeface="+mj-lt"/>
              </a:rPr>
              <a:t>Fisheries Administrative Order 233</a:t>
            </a:r>
            <a:r>
              <a:rPr lang="en-PH" baseline="0" dirty="0" smtClean="0">
                <a:latin typeface="+mj-lt"/>
              </a:rPr>
              <a:t> or the </a:t>
            </a:r>
            <a:r>
              <a:rPr lang="en-PH" dirty="0" smtClean="0">
                <a:latin typeface="+mj-lt"/>
              </a:rPr>
              <a:t>Aquatic Wildlife Conservation</a:t>
            </a:r>
            <a:r>
              <a:rPr lang="en-PH" baseline="0" dirty="0" smtClean="0">
                <a:latin typeface="+mj-lt"/>
              </a:rPr>
              <a:t> is in full implementation and a red listing of Philippine Aquatic Species is on-going.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E175-C44F-4CF2-8362-4F675DFFD8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15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 smtClean="0">
                <a:latin typeface="+mj-lt"/>
              </a:rPr>
              <a:t>Furthermore, cross cutting activities were also conducted.</a:t>
            </a:r>
            <a:r>
              <a:rPr lang="en-US" sz="1200" b="0" baseline="0" dirty="0" smtClean="0">
                <a:latin typeface="+mj-lt"/>
              </a:rPr>
              <a:t> </a:t>
            </a:r>
          </a:p>
          <a:p>
            <a:endParaRPr lang="en-US" sz="1200" b="0" baseline="0" dirty="0" smtClean="0">
              <a:latin typeface="+mj-lt"/>
            </a:endParaRPr>
          </a:p>
          <a:p>
            <a:pPr lvl="0"/>
            <a:r>
              <a:rPr lang="en-US" sz="1200" b="0" baseline="0" dirty="0" smtClean="0">
                <a:latin typeface="+mj-lt"/>
              </a:rPr>
              <a:t>On research </a:t>
            </a:r>
            <a:r>
              <a:rPr lang="en-US" sz="1200" b="0" dirty="0" err="1" smtClean="0">
                <a:latin typeface="+mj-lt"/>
              </a:rPr>
              <a:t>Research</a:t>
            </a:r>
            <a:r>
              <a:rPr lang="en-US" sz="1200" b="0" dirty="0" smtClean="0">
                <a:latin typeface="+mj-lt"/>
              </a:rPr>
              <a:t>:</a:t>
            </a:r>
            <a:endParaRPr lang="en-US" sz="1200" dirty="0" smtClean="0">
              <a:solidFill>
                <a:srgbClr val="FF0000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marL="742950" marR="0" lvl="1" indent="-2730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ourier New"/>
              <a:buChar char="o"/>
            </a:pPr>
            <a:r>
              <a:rPr lang="en-US" sz="1200" dirty="0" smtClean="0">
                <a:solidFill>
                  <a:srgbClr val="FF0000"/>
                </a:solidFill>
                <a:latin typeface="+mj-lt"/>
                <a:ea typeface="Open Sans"/>
                <a:cs typeface="Open Sans"/>
                <a:sym typeface="Open Sans"/>
              </a:rPr>
              <a:t>Mapping and impact research on resilience of reefs </a:t>
            </a:r>
          </a:p>
          <a:p>
            <a:pPr marL="742950" marR="0" lvl="1" indent="-2730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Open Sans"/>
              <a:buChar char="o"/>
            </a:pPr>
            <a:r>
              <a:rPr lang="en-US" sz="1200" dirty="0" smtClean="0">
                <a:solidFill>
                  <a:srgbClr val="FF0000"/>
                </a:solidFill>
                <a:latin typeface="+mj-lt"/>
                <a:ea typeface="Open Sans"/>
                <a:cs typeface="Open Sans"/>
                <a:sym typeface="Open Sans"/>
              </a:rPr>
              <a:t>National ocean modeling for coral reef connectivity</a:t>
            </a:r>
            <a:endParaRPr lang="en-US" sz="1200" dirty="0" smtClean="0">
              <a:solidFill>
                <a:schemeClr val="dk1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lvl="0"/>
            <a:endParaRPr lang="en-US" sz="1200" b="0" dirty="0" smtClean="0">
              <a:latin typeface="+mj-lt"/>
            </a:endParaRPr>
          </a:p>
          <a:p>
            <a:pPr lvl="0"/>
            <a:r>
              <a:rPr lang="en-US" sz="1200" b="0" dirty="0" smtClean="0">
                <a:latin typeface="+mj-lt"/>
              </a:rPr>
              <a:t>On Enabling Policy:</a:t>
            </a: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</a:pPr>
            <a:r>
              <a:rPr lang="en-US" sz="1200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DENR Administrative Order 2016-26 on the Implementation of Coastal and Marine Ecosystems Management Program</a:t>
            </a: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Open Sans"/>
              <a:buChar char="o"/>
            </a:pPr>
            <a:r>
              <a:rPr lang="en-US" sz="1200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Republic Act 11038 Amendment to National Integrated Protected Areas System Act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b="0" dirty="0" smtClean="0">
                <a:latin typeface="+mj-lt"/>
              </a:rPr>
              <a:t>Fisheries </a:t>
            </a:r>
            <a:r>
              <a:rPr lang="en-US" sz="1200" b="0" dirty="0" smtClean="0">
                <a:latin typeface="+mj-lt"/>
              </a:rPr>
              <a:t>Compliance Audit (Memorandum </a:t>
            </a:r>
            <a:r>
              <a:rPr lang="en-US" sz="1200" b="0" dirty="0" smtClean="0">
                <a:latin typeface="+mj-lt"/>
              </a:rPr>
              <a:t>Circular)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b="0" dirty="0" smtClean="0">
                <a:latin typeface="+mj-lt"/>
              </a:rPr>
              <a:t>BMB-BFAR </a:t>
            </a:r>
            <a:r>
              <a:rPr lang="en-US" sz="1200" b="0" dirty="0" smtClean="0">
                <a:latin typeface="+mj-lt"/>
              </a:rPr>
              <a:t>Convergence Consultation</a:t>
            </a:r>
          </a:p>
          <a:p>
            <a:pPr lvl="1"/>
            <a:endParaRPr lang="en-US" sz="1200" b="0" dirty="0" smtClean="0">
              <a:latin typeface="+mj-lt"/>
            </a:endParaRPr>
          </a:p>
          <a:p>
            <a:pPr lvl="0"/>
            <a:r>
              <a:rPr lang="en-US" sz="1200" b="0" dirty="0" smtClean="0">
                <a:latin typeface="+mj-lt"/>
              </a:rPr>
              <a:t>And On Capacity Building: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b="0" dirty="0" smtClean="0">
                <a:latin typeface="+mj-lt"/>
              </a:rPr>
              <a:t>Green fins Assessor trainings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b="0" dirty="0" smtClean="0">
                <a:latin typeface="+mj-lt"/>
              </a:rPr>
              <a:t>Business model workshop on Biodiversity Friendly Enterprise</a:t>
            </a:r>
            <a:r>
              <a:rPr lang="en-US" sz="1200" b="0" baseline="0" dirty="0" smtClean="0">
                <a:latin typeface="+mj-lt"/>
              </a:rPr>
              <a:t> (</a:t>
            </a:r>
            <a:r>
              <a:rPr lang="en-US" sz="1200" b="0" dirty="0" smtClean="0">
                <a:latin typeface="+mj-lt"/>
              </a:rPr>
              <a:t>BDFE)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b="0" dirty="0" smtClean="0">
                <a:latin typeface="+mj-lt"/>
              </a:rPr>
              <a:t>Coastal Assessment for Rehabilitation Enhancement – Capacity Development and Resiliency of Ecosystems (CARE-CADRES)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b="0" dirty="0" smtClean="0">
                <a:latin typeface="+mj-lt"/>
              </a:rPr>
              <a:t>3</a:t>
            </a:r>
            <a:r>
              <a:rPr lang="en-US" sz="1200" b="0" baseline="30000" dirty="0" smtClean="0">
                <a:latin typeface="+mj-lt"/>
              </a:rPr>
              <a:t>rd</a:t>
            </a:r>
            <a:r>
              <a:rPr lang="en-US" sz="1200" b="0" dirty="0" smtClean="0">
                <a:latin typeface="+mj-lt"/>
              </a:rPr>
              <a:t> Biodiversity Resource Information Network Group Training on Marine Biodiversity Management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b="0" dirty="0" smtClean="0">
                <a:latin typeface="+mj-lt"/>
              </a:rPr>
              <a:t>Paralegal  training  for enforcement conducted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PH" sz="1200" b="0" dirty="0" smtClean="0">
                <a:latin typeface="+mj-lt"/>
              </a:rPr>
              <a:t>Capacity Building on Aquatic Wildlife Management</a:t>
            </a:r>
            <a:endParaRPr lang="en-GB" sz="1200" b="0" dirty="0" smtClean="0">
              <a:latin typeface="+mj-lt"/>
            </a:endParaRPr>
          </a:p>
          <a:p>
            <a:endParaRPr lang="en-US" sz="1200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E175-C44F-4CF2-8362-4F675DFFD8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32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0" dirty="0" smtClean="0">
                <a:latin typeface="+mj-lt"/>
              </a:rPr>
              <a:t>On Enforcement the following were conducted: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b="0" dirty="0" smtClean="0">
                <a:latin typeface="+mj-lt"/>
              </a:rPr>
              <a:t>2</a:t>
            </a:r>
            <a:r>
              <a:rPr lang="en-US" sz="1200" b="0" baseline="30000" dirty="0" smtClean="0">
                <a:latin typeface="+mj-lt"/>
              </a:rPr>
              <a:t>nd</a:t>
            </a:r>
            <a:r>
              <a:rPr lang="en-US" sz="1200" b="0" dirty="0" smtClean="0">
                <a:latin typeface="+mj-lt"/>
              </a:rPr>
              <a:t> Wildlife Law Enforcement Summit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b="0" dirty="0" err="1" smtClean="0">
                <a:latin typeface="+mj-lt"/>
              </a:rPr>
              <a:t>Boracay</a:t>
            </a:r>
            <a:r>
              <a:rPr lang="en-US" sz="1200" b="0" dirty="0" smtClean="0">
                <a:latin typeface="+mj-lt"/>
              </a:rPr>
              <a:t> Rehabilitation Project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b="0" dirty="0" smtClean="0">
                <a:latin typeface="+mj-lt"/>
              </a:rPr>
              <a:t>Manila Bay Project</a:t>
            </a:r>
          </a:p>
          <a:p>
            <a:pPr lvl="0"/>
            <a:endParaRPr lang="en-US" sz="1200" b="0" dirty="0" smtClean="0">
              <a:latin typeface="+mj-lt"/>
            </a:endParaRPr>
          </a:p>
          <a:p>
            <a:pPr lvl="0"/>
            <a:r>
              <a:rPr lang="en-US" sz="1200" b="0" dirty="0" smtClean="0">
                <a:latin typeface="+mj-lt"/>
              </a:rPr>
              <a:t>And on Communication, Education, and Public Awareness (CEPA): </a:t>
            </a:r>
          </a:p>
          <a:p>
            <a:pPr marL="742950" marR="0" lvl="1" indent="-2730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ourier New"/>
              <a:buChar char="o"/>
            </a:pPr>
            <a:r>
              <a:rPr lang="en-US" sz="1600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Celebration of Special Environment Events (</a:t>
            </a:r>
            <a:r>
              <a:rPr lang="en-US" sz="1600" b="0" i="0" u="none" strike="noStrike" cap="none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Month of the Ocean</a:t>
            </a:r>
            <a:r>
              <a:rPr lang="en-US" sz="1600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, Coral Triangle Day, Environment Day, International Coastal Cleanup, International Year of the Reef)</a:t>
            </a:r>
          </a:p>
          <a:p>
            <a:pPr marL="742950" marR="0" lvl="1" indent="-2730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ourier New"/>
              <a:buChar char="o"/>
            </a:pPr>
            <a:r>
              <a:rPr lang="en-US" sz="1600" b="0" i="0" u="none" strike="noStrike" cap="none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K</a:t>
            </a:r>
            <a:r>
              <a:rPr lang="en-US" sz="1600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nowledge, Attitudes and Practices</a:t>
            </a:r>
            <a:r>
              <a:rPr lang="en-US" sz="1600" b="0" i="0" u="none" strike="noStrike" cap="none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survey conducted and consequent development and implementation of </a:t>
            </a:r>
            <a:r>
              <a:rPr lang="en-US" sz="1600" b="0" i="0" u="none" strike="noStrike" cap="none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Flagship Communication Campaign</a:t>
            </a:r>
            <a:r>
              <a:rPr lang="en-US" sz="1600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 on the 33  nationally-managed MPAs </a:t>
            </a:r>
            <a:endParaRPr lang="en-US" sz="1600" dirty="0" smtClean="0">
              <a:solidFill>
                <a:srgbClr val="FF0000"/>
              </a:solidFill>
            </a:endParaRPr>
          </a:p>
          <a:p>
            <a:pPr marL="9144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Participation to knowledge exchange fora (Asia-Pacific Coral Reef Symposium, East Asian Seas Congress, Sustainable Blue Economy Conference)</a:t>
            </a:r>
            <a:endParaRPr lang="en-US" sz="1600" dirty="0" smtClean="0">
              <a:solidFill>
                <a:srgbClr val="FF0000"/>
              </a:solidFill>
            </a:endParaRPr>
          </a:p>
          <a:p>
            <a:pPr marL="742950" marR="0" lvl="1" indent="-2730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ourier New"/>
              <a:buChar char="o"/>
            </a:pPr>
            <a:r>
              <a:rPr lang="en-US" sz="1600" b="0" i="0" u="none" strike="noStrike" cap="none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CTI Roll-out (Country-wide)</a:t>
            </a:r>
            <a:endParaRPr lang="en-US" sz="1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E175-C44F-4CF2-8362-4F675DFFD8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10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Overall,</a:t>
            </a:r>
            <a:r>
              <a:rPr lang="en-US" baseline="0" dirty="0" smtClean="0"/>
              <a:t> among the 60 actions identified 21 has already been completed, 37 actions are on-going and 2 actions have not started.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E175-C44F-4CF2-8362-4F675DFFD8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62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 smtClean="0">
                <a:latin typeface="+mj-lt"/>
              </a:rPr>
              <a:t>Moving</a:t>
            </a:r>
            <a:r>
              <a:rPr lang="en-US" sz="1200" b="0" baseline="0" dirty="0" smtClean="0">
                <a:latin typeface="+mj-lt"/>
              </a:rPr>
              <a:t> on, among the challenges encountered by the NCCC in implementing the NPOA are:</a:t>
            </a:r>
          </a:p>
          <a:p>
            <a:endParaRPr lang="en-US" sz="1200" b="0" baseline="0" dirty="0" smtClean="0">
              <a:latin typeface="+mj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MY" sz="1200" b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Need for strengthening the NCCC (i.e., inactivity of some member NCCC agencies, need to expand membership to cover activities)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MY" sz="1200" b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Lack of manpower resources to fully meet implementation requirements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MY" sz="1200" b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NPOA needing an implementation plan </a:t>
            </a:r>
            <a:r>
              <a:rPr lang="en-MY" sz="1200" b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and needs to be</a:t>
            </a:r>
            <a:r>
              <a:rPr lang="en-MY" sz="1200" b="0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mainstream and relevant to Coastal and Marine Ecosystems National Program and </a:t>
            </a:r>
            <a:r>
              <a:rPr lang="en-MY" sz="1200" b="0" baseline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global targets.</a:t>
            </a:r>
            <a:endParaRPr lang="en-MY" sz="1200" b="0" dirty="0" smtClean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MY" sz="1200" b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M&amp;E indicators need to be updated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MY" sz="1200" b="0" dirty="0" smtClean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MY" sz="1200" b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Specifically on MPA Implementation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MY" sz="1200" b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Insufficient data on metes &amp; bounds of locally managed MPAs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MY" sz="1200" b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Identification of Coral Triangle Atlas and Marine Tourism Task Force needed.</a:t>
            </a:r>
            <a:endParaRPr lang="en-US" sz="1200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E175-C44F-4CF2-8362-4F675DFFD8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004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0" dirty="0" smtClean="0">
                <a:latin typeface="+mj-lt"/>
              </a:rPr>
              <a:t>In 2019, On Seascapes Implementation the NCCC plans to roll-out</a:t>
            </a:r>
            <a:r>
              <a:rPr lang="en-US" sz="1200" b="0" baseline="0" dirty="0" smtClean="0">
                <a:latin typeface="+mj-lt"/>
              </a:rPr>
              <a:t> the </a:t>
            </a:r>
            <a:r>
              <a:rPr lang="en-US" sz="1200" b="0" dirty="0" smtClean="0">
                <a:latin typeface="+mj-lt"/>
              </a:rPr>
              <a:t>CTI-CFF Seascape Model and Regional Framework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200" b="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0" dirty="0" smtClean="0">
                <a:latin typeface="+mj-lt"/>
              </a:rPr>
              <a:t>On EAFM Implementation, a continuous development of local EAFM plans and establishment of FMAs, and implementation of Fish RIGHT program in </a:t>
            </a:r>
            <a:r>
              <a:rPr lang="en-US" sz="1200" b="0" dirty="0" err="1" smtClean="0">
                <a:latin typeface="+mj-lt"/>
              </a:rPr>
              <a:t>Calamianes</a:t>
            </a:r>
            <a:r>
              <a:rPr lang="en-US" sz="1200" b="0" dirty="0" smtClean="0">
                <a:latin typeface="+mj-lt"/>
              </a:rPr>
              <a:t>, Visayan Sea, and Southern Negros will be done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b="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0" dirty="0" smtClean="0">
                <a:latin typeface="+mj-lt"/>
              </a:rPr>
              <a:t>And On MPA implementation, activities</a:t>
            </a:r>
            <a:r>
              <a:rPr lang="en-US" sz="1200" b="0" baseline="0" dirty="0" smtClean="0">
                <a:latin typeface="+mj-lt"/>
              </a:rPr>
              <a:t> such as </a:t>
            </a:r>
            <a:r>
              <a:rPr lang="en-US" sz="1200" b="0" dirty="0" smtClean="0">
                <a:latin typeface="+mj-lt"/>
              </a:rPr>
              <a:t>MPA Financing Strategies, MPA Capacity Building, Management Effectiveness Assessments, Vulnerability Assessment in Marine Protected Areas, are among others</a:t>
            </a:r>
            <a:r>
              <a:rPr lang="en-US" sz="1200" b="0" baseline="0" dirty="0" smtClean="0">
                <a:latin typeface="+mj-lt"/>
              </a:rPr>
              <a:t> that are planned to be conducted.</a:t>
            </a:r>
            <a:endParaRPr lang="en-US" sz="1200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E175-C44F-4CF2-8362-4F675DFFD8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68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</a:t>
            </a:r>
            <a:r>
              <a:rPr lang="en-US" baseline="0" dirty="0" smtClean="0"/>
              <a:t> presentation follows this outline:</a:t>
            </a:r>
          </a:p>
          <a:p>
            <a:r>
              <a:rPr lang="en-US" baseline="0" dirty="0" smtClean="0"/>
              <a:t>First we would like to show you our representatives to the different Thematic and Governance Working groups, to be followed by our progress towards the NPOA; constraints and challenges in the NPOA implementation, our national roadmap for 2019, and the potential regional programs of the NCCC.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E175-C44F-4CF2-8362-4F675DFFD8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540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b="0" dirty="0" smtClean="0">
                <a:latin typeface="+mj-lt"/>
              </a:rPr>
              <a:t>Moreover, the NCCC plans to conduct a continuous review of the NPOA, conduct discussions on Marine Litter, implement the Manila Bay project</a:t>
            </a:r>
            <a:r>
              <a:rPr lang="en-US" sz="1200" b="0" baseline="0" dirty="0" smtClean="0">
                <a:latin typeface="+mj-lt"/>
              </a:rPr>
              <a:t> component</a:t>
            </a:r>
            <a:r>
              <a:rPr lang="en-US" sz="1200" b="0" dirty="0" smtClean="0">
                <a:latin typeface="+mj-lt"/>
              </a:rPr>
              <a:t> on Nature-based Ecotourism, the conduct of a CTI Congress, and the implementation of </a:t>
            </a:r>
            <a:r>
              <a:rPr lang="en-US" sz="1200" b="0" dirty="0" err="1" smtClean="0">
                <a:latin typeface="+mj-lt"/>
              </a:rPr>
              <a:t>ProCoast</a:t>
            </a:r>
            <a:r>
              <a:rPr lang="en-US" sz="1200" b="0" dirty="0" smtClean="0">
                <a:latin typeface="+mj-lt"/>
              </a:rPr>
              <a:t>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E175-C44F-4CF2-8362-4F675DFFD8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98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en-US" sz="1200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terms of potential regional program and support required, there is a need to t</a:t>
            </a:r>
            <a:r>
              <a:rPr lang="en-US" sz="120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ake forward </a:t>
            </a:r>
            <a:r>
              <a:rPr lang="en-US" sz="1200" dirty="0" err="1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theSulu</a:t>
            </a:r>
            <a:r>
              <a:rPr lang="en-US" sz="120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Sulawesi  EAFM Framework Plan (USAID-Oceans Project) through a Project Development discussion between the Seascapes Working</a:t>
            </a:r>
            <a:r>
              <a:rPr lang="en-US" sz="1200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Group and the EAFM Working Group.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 smtClean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The  Sulu-Sulawesi Regional Strategic Action Program for Sustainable Fisheries Management needs</a:t>
            </a:r>
            <a:r>
              <a:rPr lang="en-US" sz="1200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to be discussed as well by the </a:t>
            </a:r>
            <a:r>
              <a:rPr lang="en-US" sz="120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SWG and EAFM WG.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dirty="0" smtClean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Moreover,</a:t>
            </a:r>
            <a:r>
              <a:rPr lang="en-US" sz="1200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the proposed </a:t>
            </a:r>
            <a:r>
              <a:rPr lang="en-US" sz="120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Sulu-Sulawesi </a:t>
            </a:r>
            <a:r>
              <a:rPr lang="en-US" sz="1200" dirty="0" err="1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transboundary</a:t>
            </a:r>
            <a:r>
              <a:rPr lang="en-US" sz="120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resilient reefs needs</a:t>
            </a:r>
            <a:r>
              <a:rPr lang="en-US" sz="1200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to be </a:t>
            </a:r>
            <a:r>
              <a:rPr lang="en-US" sz="120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discussed by the SWG, EAFM, MPA WG and the University Partnership.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200" dirty="0" smtClean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sz="120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And there</a:t>
            </a:r>
            <a:r>
              <a:rPr lang="en-US" sz="1200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is also a potential to d</a:t>
            </a:r>
            <a:r>
              <a:rPr lang="en-US" sz="120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evelop the draft Threatened Species Conservation Action Plan by Threatened Species Working group</a:t>
            </a:r>
            <a:r>
              <a:rPr lang="en-US" sz="1200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and discuss timely topics such as growing issues on </a:t>
            </a:r>
            <a:r>
              <a:rPr lang="en-US" sz="120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Marine Debris and Blue Carbon.</a:t>
            </a:r>
          </a:p>
          <a:p>
            <a:endParaRPr lang="en-US" sz="12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E175-C44F-4CF2-8362-4F675DFFD8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332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</a:t>
            </a:r>
            <a:r>
              <a:rPr lang="en-US" baseline="0" dirty="0" smtClean="0"/>
              <a:t> you very much for listening.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E175-C44F-4CF2-8362-4F675DFFD8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69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</a:t>
            </a:r>
            <a:r>
              <a:rPr lang="en-US" baseline="0" dirty="0" smtClean="0"/>
              <a:t> are our representatives for the different working groups. For Seascapes and MPA: Dir. </a:t>
            </a:r>
            <a:r>
              <a:rPr lang="en-US" baseline="0" dirty="0" err="1" smtClean="0"/>
              <a:t>Crisanta</a:t>
            </a:r>
            <a:r>
              <a:rPr lang="en-US" baseline="0" dirty="0" smtClean="0"/>
              <a:t> Marlene Rodriguez of the DENR-BMB, for EAFM: Undersecretary Eduardo </a:t>
            </a:r>
            <a:r>
              <a:rPr lang="en-US" baseline="0" dirty="0" err="1" smtClean="0"/>
              <a:t>Gongona</a:t>
            </a:r>
            <a:r>
              <a:rPr lang="en-US" baseline="0" dirty="0" smtClean="0"/>
              <a:t> of the DA-BFAR, and for the CCA: Commissioner Noel Antonio </a:t>
            </a:r>
            <a:r>
              <a:rPr lang="en-US" baseline="0" dirty="0" err="1" smtClean="0"/>
              <a:t>Gaeran</a:t>
            </a:r>
            <a:r>
              <a:rPr lang="en-US" baseline="0" dirty="0" smtClean="0"/>
              <a:t> of the Climate Change Commission.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E175-C44F-4CF2-8362-4F675DFFD8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07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for the Governance Working Group, representatives will be coming from the DENR-BMB, the DENR Finance Management Service, the Department of Interior and Local Government, and the</a:t>
            </a:r>
            <a:r>
              <a:rPr lang="en-US" baseline="0" dirty="0" smtClean="0"/>
              <a:t> University of the Philippines Marine Science Institute.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E175-C44F-4CF2-8362-4F675DFFD8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18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E175-C44F-4CF2-8362-4F675DFFD8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35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 smtClean="0">
                <a:latin typeface="+mj-lt"/>
              </a:rPr>
              <a:t>Moving</a:t>
            </a:r>
            <a:r>
              <a:rPr lang="en-US" sz="1200" baseline="0" dirty="0" smtClean="0">
                <a:latin typeface="+mj-lt"/>
              </a:rPr>
              <a:t> on to the progress and achievements towards the NPOA implementation. For goal 1 which is on seascapes the Philippines has already completed the </a:t>
            </a:r>
            <a:r>
              <a:rPr lang="en-MY" sz="120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Sulu Sulawesi Seascape Project which also cuts across the</a:t>
            </a:r>
            <a:r>
              <a:rPr lang="en-MY" sz="1200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targets of </a:t>
            </a:r>
            <a:r>
              <a:rPr lang="en-MY" sz="120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MPA &amp; EAFM. Furthermore, initial</a:t>
            </a:r>
            <a:r>
              <a:rPr lang="en-MY" sz="1200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120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planning for Seascape Implementation</a:t>
            </a:r>
            <a:r>
              <a:rPr lang="en-MY" sz="1200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was also conducted</a:t>
            </a:r>
            <a:r>
              <a:rPr lang="en-MY" sz="120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for the development of West Philippine Seascape and North Philippine Seascape.</a:t>
            </a:r>
            <a:endParaRPr lang="en-MY" sz="1200" dirty="0" smtClean="0">
              <a:solidFill>
                <a:srgbClr val="FF0000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2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E175-C44F-4CF2-8362-4F675DFFD8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1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+mj-lt"/>
              </a:rPr>
              <a:t>With regards to goal 2 which is on Ecosystems</a:t>
            </a:r>
            <a:r>
              <a:rPr lang="en-US" baseline="0" dirty="0" smtClean="0">
                <a:latin typeface="+mj-lt"/>
              </a:rPr>
              <a:t> Approach to Fisheries management, the National Stock Assessment Program is continuously being implemented along with resource and habitat assessment and fisheries profiling. Moreover, a </a:t>
            </a:r>
            <a:r>
              <a:rPr lang="en-PH" dirty="0" smtClean="0">
                <a:latin typeface="+mj-lt"/>
              </a:rPr>
              <a:t>Nationwide vulnerability and suitability assessment for capture and aquaculture fisheries was conducted.</a:t>
            </a:r>
            <a:r>
              <a:rPr lang="en-PH" baseline="0" dirty="0" smtClean="0">
                <a:latin typeface="+mj-lt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PH" baseline="0" dirty="0" smtClean="0">
              <a:latin typeface="+mj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PH" dirty="0" smtClean="0">
                <a:latin typeface="+mj-lt"/>
              </a:rPr>
              <a:t>The Philippine Committee on Illegal</a:t>
            </a:r>
            <a:r>
              <a:rPr lang="en-PH" baseline="0" dirty="0" smtClean="0">
                <a:latin typeface="+mj-lt"/>
              </a:rPr>
              <a:t>, Unregulated, and Unreported Fishing was also created </a:t>
            </a:r>
            <a:r>
              <a:rPr lang="en-PH" dirty="0" smtClean="0">
                <a:latin typeface="+mj-lt"/>
              </a:rPr>
              <a:t>through Executive Order No. 154.</a:t>
            </a:r>
            <a:r>
              <a:rPr lang="en-PH" baseline="0" dirty="0" smtClean="0">
                <a:latin typeface="+mj-lt"/>
              </a:rPr>
              <a:t> The</a:t>
            </a:r>
            <a:r>
              <a:rPr lang="en-PH" dirty="0" smtClean="0">
                <a:latin typeface="+mj-lt"/>
              </a:rPr>
              <a:t> National/Regional Law Enforcement Council (NALEC/RLEC) was also created</a:t>
            </a:r>
            <a:r>
              <a:rPr lang="en-PH" baseline="0" dirty="0" smtClean="0">
                <a:latin typeface="+mj-lt"/>
              </a:rPr>
              <a:t> strengthening law enforcement on the coastal waters in the Philippines. </a:t>
            </a:r>
            <a:r>
              <a:rPr lang="en-PH" dirty="0" smtClean="0">
                <a:latin typeface="+mj-lt"/>
              </a:rPr>
              <a:t>Continuous conduct of IEC activities such as conduct of summits/ conferences focusing on highly valued commodities i.e., sardines, tuna, shrimp, milkfish, tilapia, etc. is also held</a:t>
            </a:r>
            <a:r>
              <a:rPr lang="en-PH" baseline="0" dirty="0" smtClean="0">
                <a:latin typeface="+mj-lt"/>
              </a:rPr>
              <a:t> in support of this goal. 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PH" baseline="0" dirty="0" smtClean="0">
              <a:latin typeface="+mj-lt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PH" baseline="0" dirty="0" err="1" smtClean="0">
                <a:latin typeface="+mj-lt"/>
              </a:rPr>
              <a:t>Morevoer</a:t>
            </a:r>
            <a:r>
              <a:rPr lang="en-PH" baseline="0" dirty="0" smtClean="0">
                <a:latin typeface="+mj-lt"/>
              </a:rPr>
              <a:t>, f</a:t>
            </a:r>
            <a:r>
              <a:rPr lang="en-PH" dirty="0" smtClean="0">
                <a:latin typeface="+mj-lt"/>
              </a:rPr>
              <a:t>ishing gear regulation on municipal waters </a:t>
            </a:r>
            <a:r>
              <a:rPr lang="en-GB" dirty="0" smtClean="0">
                <a:latin typeface="+mj-lt"/>
              </a:rPr>
              <a:t>is</a:t>
            </a:r>
            <a:r>
              <a:rPr lang="en-GB" baseline="0" dirty="0" smtClean="0">
                <a:latin typeface="+mj-lt"/>
              </a:rPr>
              <a:t> currently being implemented and management plans on tuna and sardines have already been developed.</a:t>
            </a:r>
            <a:endParaRPr lang="en-GB" dirty="0" smtClean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E175-C44F-4CF2-8362-4F675DFFD8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68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 smtClean="0">
                <a:latin typeface="+mj-lt"/>
              </a:rPr>
              <a:t>Still</a:t>
            </a:r>
            <a:r>
              <a:rPr lang="en-US" sz="1200" baseline="0" dirty="0" smtClean="0">
                <a:latin typeface="+mj-lt"/>
              </a:rPr>
              <a:t> under EAFM, the </a:t>
            </a:r>
            <a:r>
              <a:rPr lang="en-US" sz="1200" dirty="0" smtClean="0">
                <a:latin typeface="+mj-lt"/>
              </a:rPr>
              <a:t>Tuna traceability system is under development and is</a:t>
            </a:r>
            <a:r>
              <a:rPr lang="en-US" sz="1200" baseline="0" dirty="0" smtClean="0">
                <a:latin typeface="+mj-lt"/>
              </a:rPr>
              <a:t> now in its </a:t>
            </a:r>
            <a:r>
              <a:rPr lang="en-US" sz="1200" dirty="0" smtClean="0">
                <a:latin typeface="+mj-lt"/>
              </a:rPr>
              <a:t>initial phase of developing the application/database. Baseline Assessment of Napoleon Wrasse in TRNP and Napoleon Wrasse Non-Detrimental Findings study in </a:t>
            </a:r>
            <a:r>
              <a:rPr lang="en-US" sz="1200" dirty="0" err="1" smtClean="0">
                <a:latin typeface="+mj-lt"/>
              </a:rPr>
              <a:t>Tawi-Tawi</a:t>
            </a:r>
            <a:r>
              <a:rPr lang="en-US" sz="1200" dirty="0" smtClean="0">
                <a:latin typeface="+mj-lt"/>
              </a:rPr>
              <a:t> were also completed with management recommendations.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 smtClean="0">
                <a:latin typeface="+mj-lt"/>
              </a:rPr>
              <a:t>Seasonal Fishing Closures are</a:t>
            </a:r>
            <a:r>
              <a:rPr lang="en-US" sz="1200" baseline="0" dirty="0" smtClean="0">
                <a:latin typeface="+mj-lt"/>
              </a:rPr>
              <a:t> also being done in</a:t>
            </a:r>
            <a:r>
              <a:rPr lang="en-US" sz="1200" dirty="0" smtClean="0">
                <a:latin typeface="+mj-lt"/>
              </a:rPr>
              <a:t> Northern Palawan, Davao Gulf, Visayan Sea, </a:t>
            </a:r>
            <a:r>
              <a:rPr lang="en-US" sz="1200" dirty="0" err="1" smtClean="0">
                <a:latin typeface="+mj-lt"/>
              </a:rPr>
              <a:t>Zamboanga</a:t>
            </a:r>
            <a:r>
              <a:rPr lang="en-US" sz="1200" dirty="0" smtClean="0">
                <a:latin typeface="+mj-lt"/>
              </a:rPr>
              <a:t>, and </a:t>
            </a:r>
            <a:r>
              <a:rPr lang="en-US" sz="1200" dirty="0" err="1" smtClean="0">
                <a:latin typeface="+mj-lt"/>
              </a:rPr>
              <a:t>Balayan</a:t>
            </a:r>
            <a:r>
              <a:rPr lang="en-US" sz="1200" dirty="0" smtClean="0">
                <a:latin typeface="+mj-lt"/>
              </a:rPr>
              <a:t> Bay.</a:t>
            </a:r>
            <a:r>
              <a:rPr lang="en-US" sz="1200" baseline="0" dirty="0" smtClean="0">
                <a:latin typeface="+mj-lt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aseline="0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aseline="0" dirty="0" smtClean="0">
                <a:latin typeface="+mj-lt"/>
              </a:rPr>
              <a:t>An </a:t>
            </a:r>
            <a:r>
              <a:rPr lang="en-PH" sz="1200" dirty="0" smtClean="0">
                <a:latin typeface="+mj-lt"/>
              </a:rPr>
              <a:t>Electronic Catch Documentation and Traceability and small scale catch documentation is</a:t>
            </a:r>
            <a:r>
              <a:rPr lang="en-PH" sz="1200" baseline="0" dirty="0" smtClean="0">
                <a:latin typeface="+mj-lt"/>
              </a:rPr>
              <a:t> also being developed.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PH" sz="1200" baseline="0" dirty="0" smtClean="0">
              <a:latin typeface="+mj-lt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GB" sz="1200" dirty="0" smtClean="0">
                <a:latin typeface="+mj-lt"/>
              </a:rPr>
              <a:t>In</a:t>
            </a:r>
            <a:r>
              <a:rPr lang="en-GB" sz="1200" baseline="0" dirty="0" smtClean="0">
                <a:latin typeface="+mj-lt"/>
              </a:rPr>
              <a:t> addition, the National Tuna Industry Council was also reconstructed</a:t>
            </a:r>
            <a:r>
              <a:rPr lang="en-PH" sz="1200" dirty="0" smtClean="0">
                <a:latin typeface="+mj-lt"/>
              </a:rPr>
              <a:t>, amending Special Order No. 659, series of 2000 through Special Order No. 1117 series of 2018.</a:t>
            </a:r>
            <a:endParaRPr lang="en-GB" sz="1200" dirty="0" smtClean="0">
              <a:latin typeface="+mj-lt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n-GB" sz="1200" dirty="0" smtClean="0">
              <a:latin typeface="+mj-lt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GB" sz="1200" dirty="0" err="1" smtClean="0">
                <a:latin typeface="+mj-lt"/>
              </a:rPr>
              <a:t>Va</a:t>
            </a:r>
            <a:r>
              <a:rPr lang="en-PH" sz="1200" dirty="0" err="1" smtClean="0">
                <a:latin typeface="+mj-lt"/>
              </a:rPr>
              <a:t>lue</a:t>
            </a:r>
            <a:r>
              <a:rPr lang="en-PH" sz="1200" dirty="0" smtClean="0">
                <a:latin typeface="+mj-lt"/>
              </a:rPr>
              <a:t> chain analyses on tuna, sardines and ornamental fishes and assessments on reef-based ornamentals were also conducted</a:t>
            </a:r>
            <a:r>
              <a:rPr lang="en-PH" sz="1200" baseline="0" dirty="0" smtClean="0">
                <a:latin typeface="+mj-lt"/>
              </a:rPr>
              <a:t> by the NCCC.</a:t>
            </a:r>
            <a:endParaRPr lang="en-GB" sz="1200" dirty="0" smtClean="0">
              <a:latin typeface="+mj-lt"/>
            </a:endParaRPr>
          </a:p>
          <a:p>
            <a:endParaRPr lang="en-US" sz="12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E175-C44F-4CF2-8362-4F675DFFD8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2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+mj-lt"/>
              </a:rPr>
              <a:t>For Goal</a:t>
            </a:r>
            <a:r>
              <a:rPr lang="en-US" baseline="0" dirty="0" smtClean="0">
                <a:latin typeface="+mj-lt"/>
              </a:rPr>
              <a:t> 3 which is on Marine Protected Areas. One of the milestones of the Philippines is the </a:t>
            </a:r>
            <a:r>
              <a:rPr lang="en-US" baseline="0" dirty="0" smtClean="0">
                <a:latin typeface="+mj-lt"/>
              </a:rPr>
              <a:t>legislation of additional 10 MPAs under RA 11038.  Currently, the Philippines has 43 nationally-managed MPAs and 1,816 locally managed MPAs covering 1.4% of the country’s total sea area.</a:t>
            </a:r>
            <a:r>
              <a:rPr lang="en-US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addition, the Coastal </a:t>
            </a:r>
            <a:r>
              <a:rPr lang="en-MY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and Marine Ecosystems Management Program is also</a:t>
            </a:r>
            <a:r>
              <a:rPr lang="en-MY" baseline="0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fully implemented where among the activities include the following: </a:t>
            </a:r>
            <a:r>
              <a:rPr lang="en-US" dirty="0" smtClean="0">
                <a:latin typeface="+mj-lt"/>
              </a:rPr>
              <a:t>habitat assessment for NIPAS MPA, MPA Networking Technical Assistance for LGUs, support to </a:t>
            </a:r>
            <a:r>
              <a:rPr lang="en-US" dirty="0" smtClean="0">
                <a:latin typeface="+mj-lt"/>
              </a:rPr>
              <a:t>25 </a:t>
            </a:r>
            <a:r>
              <a:rPr lang="en-US" dirty="0" smtClean="0">
                <a:latin typeface="+mj-lt"/>
              </a:rPr>
              <a:t>Marine Protected Area networks and about 200 biodiversity friendly enterprises, and the</a:t>
            </a:r>
            <a:r>
              <a:rPr lang="en-US" baseline="0" dirty="0" smtClean="0">
                <a:latin typeface="+mj-lt"/>
              </a:rPr>
              <a:t> inclusion of</a:t>
            </a:r>
            <a:r>
              <a:rPr lang="en-US" dirty="0" smtClean="0">
                <a:latin typeface="+mj-lt"/>
              </a:rPr>
              <a:t> ocean acidification baseline study in selected NIPAS MPAs.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+mj-lt"/>
              </a:rPr>
              <a:t>Coastal stability assessment, mapping, impact monitoring, resiliency studies and updating of coral reef baseline data in the West Philippine Sea and Philippine Rise were also </a:t>
            </a:r>
            <a:r>
              <a:rPr lang="en-US" dirty="0" smtClean="0">
                <a:latin typeface="+mj-lt"/>
              </a:rPr>
              <a:t>conducted.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E175-C44F-4CF2-8362-4F675DFFD8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31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29767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37000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87609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07EE5D-454A-4B0F-9265-FFE8A556E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61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8754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34698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771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01028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4647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61916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01185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E593045-CD0D-4401-A7BF-ED91C46282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09" y="365125"/>
            <a:ext cx="1276350" cy="1181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A4E5EDA-C3FD-46D9-A2C8-ADD330F1DF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3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089A6FE-30E2-4676-8B01-42866E9406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" t="26818" r="19927" b="19583"/>
          <a:stretch/>
        </p:blipFill>
        <p:spPr>
          <a:xfrm>
            <a:off x="1" y="-41901"/>
            <a:ext cx="12215004" cy="54679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8621" y="400176"/>
            <a:ext cx="26436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SOM14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3550" y="1114039"/>
            <a:ext cx="35990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14</a:t>
            </a:r>
            <a:r>
              <a:rPr lang="en-PH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Senior Officials’ Meeting</a:t>
            </a:r>
          </a:p>
          <a:p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11-12 December 2018</a:t>
            </a:r>
          </a:p>
          <a:p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Manila, Philippines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503" y="2855910"/>
            <a:ext cx="12191999" cy="723284"/>
          </a:xfrm>
          <a:prstGeom prst="rect">
            <a:avLst/>
          </a:prstGeom>
          <a:solidFill>
            <a:srgbClr val="90C42F">
              <a:alpha val="60000"/>
            </a:srgbClr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PH" sz="4300" b="1" dirty="0">
                <a:solidFill>
                  <a:schemeClr val="bg1"/>
                </a:solidFill>
                <a:latin typeface="Arial Black" panose="020B0A04020102020204" pitchFamily="34" charset="0"/>
              </a:rPr>
              <a:t>  SESSION 10: COUNTRY REPORT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63825" y="4388488"/>
            <a:ext cx="7490135" cy="7167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PH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Ms.</a:t>
            </a:r>
            <a:r>
              <a:rPr lang="en-PH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PH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Crisanta</a:t>
            </a:r>
            <a:r>
              <a:rPr lang="en-PH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Marlene P. Rodriguez</a:t>
            </a:r>
          </a:p>
          <a:p>
            <a:pPr algn="l"/>
            <a:r>
              <a:rPr lang="en-PH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DENR-Biodiversity Management Bureau</a:t>
            </a:r>
            <a:endParaRPr lang="en-PH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412" y="5484659"/>
            <a:ext cx="977676" cy="9829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053" y="5471923"/>
            <a:ext cx="2601779" cy="1102426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="" xmlns:a16="http://schemas.microsoft.com/office/drawing/2014/main" id="{A73824A2-69A7-4DFE-9A65-5F9EED9A93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1" y="5577175"/>
            <a:ext cx="2844315" cy="928985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EA54EE3B-3FA6-42E3-83FA-5A635BA249AA}"/>
              </a:ext>
            </a:extLst>
          </p:cNvPr>
          <p:cNvSpPr txBox="1">
            <a:spLocks/>
          </p:cNvSpPr>
          <p:nvPr/>
        </p:nvSpPr>
        <p:spPr>
          <a:xfrm>
            <a:off x="353549" y="3814169"/>
            <a:ext cx="7490135" cy="716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PH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Philippines</a:t>
            </a:r>
            <a:endParaRPr lang="en-PH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026" name="Picture 2" descr="Image result for department of agricultur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723" y="5443110"/>
            <a:ext cx="1024477" cy="102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67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921" y="0"/>
            <a:ext cx="10515600" cy="1325563"/>
          </a:xfrm>
        </p:spPr>
        <p:txBody>
          <a:bodyPr>
            <a:normAutofit/>
          </a:bodyPr>
          <a:lstStyle/>
          <a:p>
            <a:r>
              <a:rPr lang="en-PH" sz="36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 </a:t>
            </a:r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Progress/Achievements Towards NPOA</a:t>
            </a:r>
            <a:endParaRPr lang="en-PH" sz="36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FFF6D3-7BD4-4F78-90B8-5941E92FC3B4}"/>
              </a:ext>
            </a:extLst>
          </p:cNvPr>
          <p:cNvSpPr txBox="1"/>
          <p:nvPr/>
        </p:nvSpPr>
        <p:spPr>
          <a:xfrm>
            <a:off x="372533" y="1325563"/>
            <a:ext cx="893283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MY" b="1" dirty="0" smtClean="0">
                <a:solidFill>
                  <a:srgbClr val="90C42F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MPAS</a:t>
            </a:r>
          </a:p>
          <a:p>
            <a:pPr>
              <a:spcAft>
                <a:spcPts val="600"/>
              </a:spcAft>
            </a:pPr>
            <a:r>
              <a:rPr lang="en-MY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CTI-CFF NATIONAL PROGRAMS</a:t>
            </a:r>
          </a:p>
          <a:p>
            <a:endParaRPr lang="en-US" dirty="0">
              <a:latin typeface="Open Sans" panose="020B0606030504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2M hectares of MPA in NE, </a:t>
            </a:r>
            <a:r>
              <a:rPr lang="en-US" dirty="0" smtClean="0"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Palawan established </a:t>
            </a:r>
            <a:endParaRPr lang="en-US" dirty="0">
              <a:latin typeface="Open Sans" panose="020B060603050402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MPAN management plan approved in Davao </a:t>
            </a:r>
            <a:r>
              <a:rPr lang="en-US" dirty="0" smtClean="0"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Gulf</a:t>
            </a:r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Establishment of seven lines in Southern Palawan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Verde Island Passage (VIP) Management Board Established (CI-</a:t>
            </a:r>
            <a:r>
              <a:rPr lang="en-US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SmartSEAS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baseline="30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Management Board meeting conducted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MPA and MPA network establishment in 5 provinces in VIP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Effective Management of MPA networks:</a:t>
            </a:r>
          </a:p>
          <a:p>
            <a:pPr marL="1200150" lvl="2" indent="-285750">
              <a:buFontTx/>
              <a:buChar char="-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Oriental Mindoro – MSN Best MPA Network</a:t>
            </a:r>
          </a:p>
          <a:p>
            <a:pPr marL="1200150" lvl="2" indent="-285750">
              <a:buFontTx/>
              <a:buChar char="-"/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Batangas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MPAN – MSN Hall of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Resumption of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Joint Management Committee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TIHPA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Attendance to MPA REX and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Marine Enforcement Manual in Davao Gulf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MPA Capacity Building Training for Mentors – Modules Completed</a:t>
            </a:r>
          </a:p>
          <a:p>
            <a:endParaRPr lang="en-US" dirty="0">
              <a:latin typeface="Open Sans" panose="020B0606030504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6EFCCE2E-6284-4CD8-9B0E-5AB1849A6B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831708"/>
              </p:ext>
            </p:extLst>
          </p:nvPr>
        </p:nvGraphicFramePr>
        <p:xfrm>
          <a:off x="7476565" y="4641476"/>
          <a:ext cx="4461435" cy="12192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942166">
                  <a:extLst>
                    <a:ext uri="{9D8B030D-6E8A-4147-A177-3AD203B41FA5}">
                      <a16:colId xmlns:a16="http://schemas.microsoft.com/office/drawing/2014/main" xmlns="" val="3240038961"/>
                    </a:ext>
                  </a:extLst>
                </a:gridCol>
                <a:gridCol w="1400307">
                  <a:extLst>
                    <a:ext uri="{9D8B030D-6E8A-4147-A177-3AD203B41FA5}">
                      <a16:colId xmlns:a16="http://schemas.microsoft.com/office/drawing/2014/main" xmlns="" val="1198857635"/>
                    </a:ext>
                  </a:extLst>
                </a:gridCol>
                <a:gridCol w="1059481">
                  <a:extLst>
                    <a:ext uri="{9D8B030D-6E8A-4147-A177-3AD203B41FA5}">
                      <a16:colId xmlns:a16="http://schemas.microsoft.com/office/drawing/2014/main" xmlns="" val="1713680599"/>
                    </a:ext>
                  </a:extLst>
                </a:gridCol>
                <a:gridCol w="1059481">
                  <a:extLst>
                    <a:ext uri="{9D8B030D-6E8A-4147-A177-3AD203B41FA5}">
                      <a16:colId xmlns:a16="http://schemas.microsoft.com/office/drawing/2014/main" xmlns="" val="39639305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Total 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Completed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On-Going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Not Started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1500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288404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6094"/>
          <a:stretch/>
        </p:blipFill>
        <p:spPr>
          <a:xfrm>
            <a:off x="7301553" y="1869743"/>
            <a:ext cx="4713310" cy="25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7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921" y="0"/>
            <a:ext cx="10515600" cy="1325563"/>
          </a:xfrm>
        </p:spPr>
        <p:txBody>
          <a:bodyPr>
            <a:normAutofit/>
          </a:bodyPr>
          <a:lstStyle/>
          <a:p>
            <a:r>
              <a:rPr lang="en-PH" sz="36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 </a:t>
            </a:r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Progress/Achievements Towards NPOA</a:t>
            </a:r>
            <a:endParaRPr lang="en-PH" sz="36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FFF6D3-7BD4-4F78-90B8-5941E92FC3B4}"/>
              </a:ext>
            </a:extLst>
          </p:cNvPr>
          <p:cNvSpPr txBox="1"/>
          <p:nvPr/>
        </p:nvSpPr>
        <p:spPr>
          <a:xfrm>
            <a:off x="372533" y="1325563"/>
            <a:ext cx="6808196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MY" b="1" dirty="0">
                <a:solidFill>
                  <a:srgbClr val="90C42F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 CHANGE ADAPTATION</a:t>
            </a:r>
          </a:p>
          <a:p>
            <a:r>
              <a:rPr lang="en-MY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CTI-CFF NATIONAL PROGRAMS</a:t>
            </a:r>
          </a:p>
          <a:p>
            <a:endParaRPr lang="en-US" sz="1400" dirty="0" smtClean="0">
              <a:latin typeface="Open Sans" panose="020B0606030504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/>
              </a:rPr>
              <a:t>Commission </a:t>
            </a:r>
            <a:r>
              <a:rPr lang="en-US" dirty="0">
                <a:latin typeface="Open Sans" panose="020B0606030504020204"/>
              </a:rPr>
              <a:t>Resolution on Climate Risk Management Framework with </a:t>
            </a:r>
            <a:r>
              <a:rPr lang="en-US" dirty="0" smtClean="0">
                <a:latin typeface="Open Sans" panose="020B0606030504020204"/>
              </a:rPr>
              <a:t>Academe, </a:t>
            </a:r>
            <a:r>
              <a:rPr lang="en-US" dirty="0">
                <a:latin typeface="Open Sans" panose="020B0606030504020204"/>
              </a:rPr>
              <a:t>CSOs, LGUs and NGAs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Open Sans" panose="020B0606030504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/>
              </a:rPr>
              <a:t>Mainstreaming </a:t>
            </a:r>
            <a:r>
              <a:rPr lang="en-US" dirty="0">
                <a:latin typeface="Open Sans" panose="020B0606030504020204"/>
              </a:rPr>
              <a:t>Climate Change Action in Ecosystem Based Adaptation </a:t>
            </a:r>
            <a:r>
              <a:rPr lang="en-US" dirty="0" smtClean="0">
                <a:latin typeface="Open Sans" panose="020B0606030504020204"/>
              </a:rPr>
              <a:t>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/>
              </a:rPr>
              <a:t>2</a:t>
            </a:r>
            <a:r>
              <a:rPr lang="en-US" baseline="30000" dirty="0">
                <a:latin typeface="Open Sans" panose="020B0606030504020204"/>
              </a:rPr>
              <a:t>nd</a:t>
            </a:r>
            <a:r>
              <a:rPr lang="en-US" dirty="0">
                <a:latin typeface="Open Sans" panose="020B0606030504020204"/>
              </a:rPr>
              <a:t> National Convention on </a:t>
            </a:r>
            <a:r>
              <a:rPr lang="en-US" dirty="0" smtClean="0">
                <a:latin typeface="Open Sans" panose="020B0606030504020204"/>
              </a:rPr>
              <a:t>Climate Change and Disaster Risk Reduction</a:t>
            </a:r>
            <a:endParaRPr lang="en-US" dirty="0">
              <a:latin typeface="Open Sans" panose="020B0606030504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Open Sans" panose="020B0606030504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en Sans" panose="020B0606030504020204"/>
              </a:rPr>
              <a:t>Blue Carbon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Open Sans" panose="020B0606030504020204"/>
              </a:rPr>
              <a:t>National Blue Carbon TWG </a:t>
            </a:r>
            <a:r>
              <a:rPr lang="en-US" dirty="0" smtClean="0">
                <a:latin typeface="Open Sans" panose="020B0606030504020204"/>
              </a:rPr>
              <a:t>(NBCTWG</a:t>
            </a:r>
            <a:r>
              <a:rPr lang="en-US" dirty="0">
                <a:latin typeface="Open Sans" panose="020B0606030504020204"/>
              </a:rPr>
              <a:t>) created to draft roadmap for management of blue carbon ecosystem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Open Sans" panose="020B0606030504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62D03F93-02AE-4C98-91F2-2B4BABA4DC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686099"/>
              </p:ext>
            </p:extLst>
          </p:nvPr>
        </p:nvGraphicFramePr>
        <p:xfrm>
          <a:off x="7395884" y="4722159"/>
          <a:ext cx="4598892" cy="12192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971194">
                  <a:extLst>
                    <a:ext uri="{9D8B030D-6E8A-4147-A177-3AD203B41FA5}">
                      <a16:colId xmlns:a16="http://schemas.microsoft.com/office/drawing/2014/main" xmlns="" val="3240038961"/>
                    </a:ext>
                  </a:extLst>
                </a:gridCol>
                <a:gridCol w="1443450">
                  <a:extLst>
                    <a:ext uri="{9D8B030D-6E8A-4147-A177-3AD203B41FA5}">
                      <a16:colId xmlns:a16="http://schemas.microsoft.com/office/drawing/2014/main" xmlns="" val="1198857635"/>
                    </a:ext>
                  </a:extLst>
                </a:gridCol>
                <a:gridCol w="1092124">
                  <a:extLst>
                    <a:ext uri="{9D8B030D-6E8A-4147-A177-3AD203B41FA5}">
                      <a16:colId xmlns:a16="http://schemas.microsoft.com/office/drawing/2014/main" xmlns="" val="1713680599"/>
                    </a:ext>
                  </a:extLst>
                </a:gridCol>
                <a:gridCol w="1092124">
                  <a:extLst>
                    <a:ext uri="{9D8B030D-6E8A-4147-A177-3AD203B41FA5}">
                      <a16:colId xmlns:a16="http://schemas.microsoft.com/office/drawing/2014/main" xmlns="" val="39639305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Total 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Completed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On-Going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Not Started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1500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288404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7F804FF-16B7-49A8-B7C8-3B7766FEDE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3462"/>
          <a:stretch/>
        </p:blipFill>
        <p:spPr>
          <a:xfrm>
            <a:off x="7320341" y="1664617"/>
            <a:ext cx="4571099" cy="269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8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921" y="0"/>
            <a:ext cx="10515600" cy="1325563"/>
          </a:xfrm>
        </p:spPr>
        <p:txBody>
          <a:bodyPr>
            <a:normAutofit/>
          </a:bodyPr>
          <a:lstStyle/>
          <a:p>
            <a:r>
              <a:rPr lang="en-PH" sz="36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 </a:t>
            </a:r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Progress/Achievements Towards NPOA</a:t>
            </a:r>
            <a:endParaRPr lang="en-PH" sz="36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FFF6D3-7BD4-4F78-90B8-5941E92FC3B4}"/>
              </a:ext>
            </a:extLst>
          </p:cNvPr>
          <p:cNvSpPr txBox="1"/>
          <p:nvPr/>
        </p:nvSpPr>
        <p:spPr>
          <a:xfrm>
            <a:off x="372533" y="1325563"/>
            <a:ext cx="6808196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MY" b="1" dirty="0">
                <a:solidFill>
                  <a:srgbClr val="90C42F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 CHANGE ADAPTATION</a:t>
            </a:r>
          </a:p>
          <a:p>
            <a:r>
              <a:rPr lang="en-MY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CTI-CFF NATIONAL PROGRAMS</a:t>
            </a:r>
          </a:p>
          <a:p>
            <a:endParaRPr lang="en-US" sz="1400" dirty="0" smtClean="0">
              <a:latin typeface="Open Sans" panose="020B0606030504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en Sans" panose="020B0606030504020204"/>
              </a:rPr>
              <a:t>VIP Mangrove Rehabilitation 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Open Sans" panose="020B0606030504020204"/>
              </a:rPr>
              <a:t>(CI-Turing Foundation Mangrove Green Wall of Mindoro Project)</a:t>
            </a:r>
            <a:r>
              <a:rPr lang="en-US" dirty="0">
                <a:latin typeface="Open Sans" panose="020B0606030504020204"/>
                <a:sym typeface="Wingdings" panose="05000000000000000000" pitchFamily="2" charset="2"/>
              </a:rPr>
              <a:t></a:t>
            </a:r>
            <a:r>
              <a:rPr lang="en-US" dirty="0">
                <a:latin typeface="Open Sans" panose="020B0606030504020204"/>
              </a:rPr>
              <a:t> Research, mangrove MPA and nursery establishment; Policy and outreach; Sustainable Financing (livelihood and Ecotourism</a:t>
            </a:r>
            <a:r>
              <a:rPr lang="en-US" dirty="0" smtClean="0">
                <a:latin typeface="Open Sans" panose="020B0606030504020204"/>
              </a:rPr>
              <a:t>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Open Sans" panose="020B0606030504020204"/>
              </a:rPr>
              <a:t>Carbon Stock Assessment conducted to identify blue carbon management sites (CI</a:t>
            </a:r>
            <a:r>
              <a:rPr lang="en-US" dirty="0" smtClean="0">
                <a:latin typeface="Open Sans" panose="020B0606030504020204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/>
              </a:rPr>
              <a:t>VA</a:t>
            </a:r>
            <a:r>
              <a:rPr lang="en-US" b="1" dirty="0" smtClean="0">
                <a:latin typeface="Open Sans" panose="020B0606030504020204"/>
              </a:rPr>
              <a:t>-</a:t>
            </a:r>
            <a:r>
              <a:rPr lang="en-US" dirty="0" smtClean="0">
                <a:latin typeface="Open Sans" panose="020B0606030504020204"/>
              </a:rPr>
              <a:t>CCA </a:t>
            </a:r>
            <a:r>
              <a:rPr lang="en-US" dirty="0">
                <a:latin typeface="Open Sans" panose="020B0606030504020204"/>
              </a:rPr>
              <a:t>planning workshop in Davao Gulf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/>
              </a:rPr>
              <a:t>Building </a:t>
            </a:r>
            <a:r>
              <a:rPr lang="en-US" dirty="0">
                <a:latin typeface="Open Sans" panose="020B0606030504020204"/>
              </a:rPr>
              <a:t>Coastal Resilience for DRR and CC (CI-FFEM) (Project Site is Conception Iloilo. And will explore feasibility of green-gray </a:t>
            </a:r>
            <a:r>
              <a:rPr lang="en-US" dirty="0" smtClean="0">
                <a:latin typeface="Open Sans" panose="020B0606030504020204"/>
              </a:rPr>
              <a:t>approach)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dirty="0" smtClean="0">
                <a:latin typeface="Open Sans"/>
              </a:rPr>
              <a:t>Drafting </a:t>
            </a:r>
            <a:r>
              <a:rPr lang="en-PH" dirty="0">
                <a:latin typeface="Open Sans"/>
              </a:rPr>
              <a:t>of BFAR Climate Change Strategic Framework for Disaster Risk Reduction and </a:t>
            </a:r>
            <a:r>
              <a:rPr lang="en-PH" dirty="0" smtClean="0">
                <a:latin typeface="Open Sans"/>
              </a:rPr>
              <a:t>Management</a:t>
            </a:r>
            <a:endParaRPr lang="en-GB" dirty="0">
              <a:latin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dirty="0" smtClean="0">
                <a:latin typeface="Open Sans"/>
              </a:rPr>
              <a:t>Nationwide </a:t>
            </a:r>
            <a:r>
              <a:rPr lang="en-PH" dirty="0">
                <a:latin typeface="Open Sans"/>
              </a:rPr>
              <a:t>vulnerability and suitability assessment for capture and aquaculture fisheries</a:t>
            </a:r>
            <a:endParaRPr lang="en-GB" dirty="0">
              <a:latin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  <a:latin typeface="Open Sans" panose="020B0606030504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Open Sans" panose="020B0606030504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Open Sans" panose="020B0606030504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62D03F93-02AE-4C98-91F2-2B4BABA4DC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128751"/>
              </p:ext>
            </p:extLst>
          </p:nvPr>
        </p:nvGraphicFramePr>
        <p:xfrm>
          <a:off x="7395884" y="4722159"/>
          <a:ext cx="4598892" cy="12192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971194">
                  <a:extLst>
                    <a:ext uri="{9D8B030D-6E8A-4147-A177-3AD203B41FA5}">
                      <a16:colId xmlns:a16="http://schemas.microsoft.com/office/drawing/2014/main" xmlns="" val="3240038961"/>
                    </a:ext>
                  </a:extLst>
                </a:gridCol>
                <a:gridCol w="1443450">
                  <a:extLst>
                    <a:ext uri="{9D8B030D-6E8A-4147-A177-3AD203B41FA5}">
                      <a16:colId xmlns:a16="http://schemas.microsoft.com/office/drawing/2014/main" xmlns="" val="1198857635"/>
                    </a:ext>
                  </a:extLst>
                </a:gridCol>
                <a:gridCol w="1092124">
                  <a:extLst>
                    <a:ext uri="{9D8B030D-6E8A-4147-A177-3AD203B41FA5}">
                      <a16:colId xmlns:a16="http://schemas.microsoft.com/office/drawing/2014/main" xmlns="" val="1713680599"/>
                    </a:ext>
                  </a:extLst>
                </a:gridCol>
                <a:gridCol w="1092124">
                  <a:extLst>
                    <a:ext uri="{9D8B030D-6E8A-4147-A177-3AD203B41FA5}">
                      <a16:colId xmlns:a16="http://schemas.microsoft.com/office/drawing/2014/main" xmlns="" val="39639305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Total 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Completed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On-Going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Not Started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1500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2884047"/>
                  </a:ext>
                </a:extLst>
              </a:tr>
            </a:tbl>
          </a:graphicData>
        </a:graphic>
      </p:graphicFrame>
      <p:pic>
        <p:nvPicPr>
          <p:cNvPr id="6" name="Picture 16" descr="Mangrove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51"/>
          <a:stretch/>
        </p:blipFill>
        <p:spPr bwMode="auto">
          <a:xfrm>
            <a:off x="7580477" y="1325563"/>
            <a:ext cx="4002083" cy="323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74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921" y="0"/>
            <a:ext cx="10515600" cy="1325563"/>
          </a:xfrm>
        </p:spPr>
        <p:txBody>
          <a:bodyPr>
            <a:normAutofit/>
          </a:bodyPr>
          <a:lstStyle/>
          <a:p>
            <a:r>
              <a:rPr lang="en-PH" sz="36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 </a:t>
            </a:r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Progress/Achievements Towards NPOA</a:t>
            </a:r>
            <a:endParaRPr lang="en-PH" sz="36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FFF6D3-7BD4-4F78-90B8-5941E92FC3B4}"/>
              </a:ext>
            </a:extLst>
          </p:cNvPr>
          <p:cNvSpPr txBox="1"/>
          <p:nvPr/>
        </p:nvSpPr>
        <p:spPr>
          <a:xfrm>
            <a:off x="359086" y="1103557"/>
            <a:ext cx="6767856" cy="598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MY" b="1" dirty="0">
                <a:solidFill>
                  <a:srgbClr val="90C42F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THREATENED SPECIES</a:t>
            </a:r>
          </a:p>
          <a:p>
            <a:r>
              <a:rPr lang="en-MY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CTI-CFF NATIONAL PROGRAMS</a:t>
            </a:r>
          </a:p>
          <a:p>
            <a:endParaRPr lang="en-MY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MY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NPOA for Marine Turtles and Dugong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MY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Updating </a:t>
            </a:r>
            <a:r>
              <a:rPr lang="en-MY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</a:t>
            </a:r>
            <a:r>
              <a:rPr lang="en-MY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Marine Turtle </a:t>
            </a:r>
            <a:r>
              <a:rPr lang="en-MY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tagging database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MY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(Include Protect Wildlife Project)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MY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CI-Protect Wildlife: Palawan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MY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communities trained on behavioural change towards biodiversity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MY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Universities trained in developing research and conservation curricula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MY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government trained in combatting wildlife and environmental crime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MY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review/development to combat wildlife crimes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MY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Cetacean Study in Davao Gulf</a:t>
            </a:r>
            <a:endParaRPr lang="en-MY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MY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Draft Wildlife Communications and Coordination Protocols for the Marine Turtle Protected Area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MY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 on Napoleon Wrasse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MY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Attendance to TSWG REX/Meeting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Y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Y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A80D2A-25CC-4A72-81C8-E05F7A34AF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17"/>
          <a:stretch/>
        </p:blipFill>
        <p:spPr>
          <a:xfrm>
            <a:off x="7126942" y="1782982"/>
            <a:ext cx="4571999" cy="2670711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7F362289-365C-48DC-9AEB-1DCD2A77D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120481"/>
              </p:ext>
            </p:extLst>
          </p:nvPr>
        </p:nvGraphicFramePr>
        <p:xfrm>
          <a:off x="7126942" y="4631170"/>
          <a:ext cx="4571999" cy="12192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965514">
                  <a:extLst>
                    <a:ext uri="{9D8B030D-6E8A-4147-A177-3AD203B41FA5}">
                      <a16:colId xmlns:a16="http://schemas.microsoft.com/office/drawing/2014/main" xmlns="" val="3240038961"/>
                    </a:ext>
                  </a:extLst>
                </a:gridCol>
                <a:gridCol w="1435009">
                  <a:extLst>
                    <a:ext uri="{9D8B030D-6E8A-4147-A177-3AD203B41FA5}">
                      <a16:colId xmlns:a16="http://schemas.microsoft.com/office/drawing/2014/main" xmlns="" val="1198857635"/>
                    </a:ext>
                  </a:extLst>
                </a:gridCol>
                <a:gridCol w="1085738">
                  <a:extLst>
                    <a:ext uri="{9D8B030D-6E8A-4147-A177-3AD203B41FA5}">
                      <a16:colId xmlns:a16="http://schemas.microsoft.com/office/drawing/2014/main" xmlns="" val="1713680599"/>
                    </a:ext>
                  </a:extLst>
                </a:gridCol>
                <a:gridCol w="1085738">
                  <a:extLst>
                    <a:ext uri="{9D8B030D-6E8A-4147-A177-3AD203B41FA5}">
                      <a16:colId xmlns:a16="http://schemas.microsoft.com/office/drawing/2014/main" xmlns="" val="39639305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Total 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Completed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On-Going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Not Started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1500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2884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658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921" y="0"/>
            <a:ext cx="10515600" cy="1325563"/>
          </a:xfrm>
        </p:spPr>
        <p:txBody>
          <a:bodyPr>
            <a:normAutofit/>
          </a:bodyPr>
          <a:lstStyle/>
          <a:p>
            <a:r>
              <a:rPr lang="en-PH" sz="36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 </a:t>
            </a:r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Progress/Achievements Towards NPOA</a:t>
            </a:r>
            <a:endParaRPr lang="en-PH" sz="36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FFF6D3-7BD4-4F78-90B8-5941E92FC3B4}"/>
              </a:ext>
            </a:extLst>
          </p:cNvPr>
          <p:cNvSpPr txBox="1"/>
          <p:nvPr/>
        </p:nvSpPr>
        <p:spPr>
          <a:xfrm>
            <a:off x="359086" y="1103557"/>
            <a:ext cx="6767856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MY" b="1" dirty="0">
                <a:solidFill>
                  <a:srgbClr val="90C42F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THREATENED SPECIES</a:t>
            </a:r>
          </a:p>
          <a:p>
            <a:r>
              <a:rPr lang="en-MY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CTI-CFF NATIONAL PROGRAMS</a:t>
            </a:r>
          </a:p>
          <a:p>
            <a:endParaRPr lang="en-MY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PH" dirty="0">
                <a:latin typeface="Open Sans"/>
              </a:rPr>
              <a:t>Publication and Dissemination of Sharks and Napoleon Wrasse Country Status Report with </a:t>
            </a:r>
            <a:r>
              <a:rPr lang="en-PH" dirty="0" smtClean="0">
                <a:latin typeface="Open Sans"/>
              </a:rPr>
              <a:t>NPOA</a:t>
            </a:r>
            <a:endParaRPr lang="en-GB" dirty="0">
              <a:latin typeface="Open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PH" dirty="0" smtClean="0">
              <a:latin typeface="Open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PH" dirty="0" smtClean="0">
                <a:latin typeface="Open Sans"/>
              </a:rPr>
              <a:t>Full </a:t>
            </a:r>
            <a:r>
              <a:rPr lang="en-PH" dirty="0">
                <a:latin typeface="Open Sans"/>
              </a:rPr>
              <a:t>implementation of Fisheries Administrative Order 233 (Aquatic Wildlife Conservation) </a:t>
            </a:r>
            <a:endParaRPr lang="en-GB" dirty="0">
              <a:latin typeface="Open Sans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PH" dirty="0">
                <a:latin typeface="Open Sans"/>
              </a:rPr>
              <a:t>Operationalization of National/Regional Aquatic Wildlife Management Council (NAWMC/RAWMC)</a:t>
            </a:r>
            <a:endParaRPr lang="en-GB" dirty="0">
              <a:latin typeface="Open Sans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PH" dirty="0">
                <a:latin typeface="Open Sans"/>
              </a:rPr>
              <a:t>Operationalization of Philippine Aquatic Red List Committee</a:t>
            </a:r>
            <a:endParaRPr lang="en-GB" dirty="0">
              <a:latin typeface="Open Sans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PH" dirty="0">
                <a:latin typeface="Open Sans"/>
              </a:rPr>
              <a:t>Activation </a:t>
            </a:r>
            <a:r>
              <a:rPr lang="en-PH" dirty="0" smtClean="0">
                <a:latin typeface="Open Sans"/>
              </a:rPr>
              <a:t>and Utilization of </a:t>
            </a:r>
            <a:r>
              <a:rPr lang="en-PH" dirty="0">
                <a:latin typeface="Open Sans"/>
              </a:rPr>
              <a:t>Aquatic Wildlife Management Fund</a:t>
            </a:r>
            <a:endParaRPr lang="en-GB" dirty="0">
              <a:latin typeface="Open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PH" dirty="0" smtClean="0">
              <a:latin typeface="Open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PH" dirty="0" smtClean="0">
                <a:latin typeface="Open Sans"/>
              </a:rPr>
              <a:t>Ongoing Red Listing of </a:t>
            </a:r>
            <a:r>
              <a:rPr lang="en-PH" dirty="0">
                <a:latin typeface="Open Sans"/>
              </a:rPr>
              <a:t>Philippine Aquatic Species</a:t>
            </a:r>
            <a:endParaRPr lang="en-GB" dirty="0">
              <a:latin typeface="Open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Y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MY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7F362289-365C-48DC-9AEB-1DCD2A77D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529177"/>
              </p:ext>
            </p:extLst>
          </p:nvPr>
        </p:nvGraphicFramePr>
        <p:xfrm>
          <a:off x="7126942" y="4631170"/>
          <a:ext cx="4571999" cy="12192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965514">
                  <a:extLst>
                    <a:ext uri="{9D8B030D-6E8A-4147-A177-3AD203B41FA5}">
                      <a16:colId xmlns:a16="http://schemas.microsoft.com/office/drawing/2014/main" xmlns="" val="3240038961"/>
                    </a:ext>
                  </a:extLst>
                </a:gridCol>
                <a:gridCol w="1435009">
                  <a:extLst>
                    <a:ext uri="{9D8B030D-6E8A-4147-A177-3AD203B41FA5}">
                      <a16:colId xmlns:a16="http://schemas.microsoft.com/office/drawing/2014/main" xmlns="" val="1198857635"/>
                    </a:ext>
                  </a:extLst>
                </a:gridCol>
                <a:gridCol w="1085738">
                  <a:extLst>
                    <a:ext uri="{9D8B030D-6E8A-4147-A177-3AD203B41FA5}">
                      <a16:colId xmlns:a16="http://schemas.microsoft.com/office/drawing/2014/main" xmlns="" val="1713680599"/>
                    </a:ext>
                  </a:extLst>
                </a:gridCol>
                <a:gridCol w="1085738">
                  <a:extLst>
                    <a:ext uri="{9D8B030D-6E8A-4147-A177-3AD203B41FA5}">
                      <a16:colId xmlns:a16="http://schemas.microsoft.com/office/drawing/2014/main" xmlns="" val="39639305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Total 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Completed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On-Going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Not Started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1500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2884047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107" y="1703574"/>
            <a:ext cx="1876425" cy="2428875"/>
          </a:xfrm>
          <a:prstGeom prst="rect">
            <a:avLst/>
          </a:prstGeom>
        </p:spPr>
      </p:pic>
      <p:pic>
        <p:nvPicPr>
          <p:cNvPr id="1026" name="Picture 2" descr="Image result for Sharks and Napoleon Wrasse Country Status Report with NPO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497" y="1703574"/>
            <a:ext cx="1878267" cy="241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35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921" y="0"/>
            <a:ext cx="10515600" cy="1325563"/>
          </a:xfrm>
        </p:spPr>
        <p:txBody>
          <a:bodyPr>
            <a:normAutofit/>
          </a:bodyPr>
          <a:lstStyle/>
          <a:p>
            <a:r>
              <a:rPr lang="en-PH" sz="36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 </a:t>
            </a:r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Progress/Achievements Towards NPOA</a:t>
            </a:r>
            <a:endParaRPr lang="en-PH" sz="36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FFF6D3-7BD4-4F78-90B8-5941E92FC3B4}"/>
              </a:ext>
            </a:extLst>
          </p:cNvPr>
          <p:cNvSpPr txBox="1"/>
          <p:nvPr/>
        </p:nvSpPr>
        <p:spPr>
          <a:xfrm>
            <a:off x="399828" y="1004660"/>
            <a:ext cx="11235912" cy="555536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MY" b="1" dirty="0" smtClean="0">
                <a:solidFill>
                  <a:srgbClr val="90C42F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 CUTTING THEMES</a:t>
            </a:r>
            <a:endParaRPr lang="en-MY" b="1" dirty="0">
              <a:solidFill>
                <a:srgbClr val="90C42F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sz="2000" b="1" dirty="0">
                <a:latin typeface="Open Sans" panose="020B0606030504020204"/>
              </a:rPr>
              <a:t>Research</a:t>
            </a:r>
          </a:p>
          <a:p>
            <a:pPr marL="742950" lvl="1" indent="-273050">
              <a:buSzPts val="1600"/>
              <a:buFont typeface="Courier New"/>
              <a:buChar char="o"/>
            </a:pPr>
            <a:r>
              <a:rPr lang="en-US" dirty="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Mapping and impact research on resilience of reefs </a:t>
            </a:r>
          </a:p>
          <a:p>
            <a:pPr marL="742950" lvl="1" indent="-273050">
              <a:buSzPts val="1600"/>
              <a:buFont typeface="Open Sans"/>
              <a:buChar char="o"/>
            </a:pPr>
            <a:r>
              <a:rPr lang="en-US" dirty="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National ocean modeling for coral reef </a:t>
            </a:r>
            <a:r>
              <a:rPr lang="en-US" dirty="0" smtClean="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connectivity</a:t>
            </a:r>
            <a:endParaRPr lang="en-US" dirty="0" smtClean="0">
              <a:solidFill>
                <a:schemeClr val="tx2"/>
              </a:solidFill>
              <a:latin typeface="Open Sans" panose="020B0606030504020204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Open Sans" panose="020B0606030504020204"/>
              </a:rPr>
              <a:t>Continuous </a:t>
            </a:r>
            <a:r>
              <a:rPr lang="en-US" dirty="0" smtClean="0">
                <a:latin typeface="Open Sans" panose="020B0606030504020204"/>
              </a:rPr>
              <a:t>Professional Masters-Tropical Marine Ecosystems Management </a:t>
            </a:r>
            <a:endParaRPr lang="en-US" dirty="0">
              <a:latin typeface="Open Sans" panose="020B0606030504020204"/>
            </a:endParaRPr>
          </a:p>
          <a:p>
            <a:pPr lvl="0"/>
            <a:r>
              <a:rPr lang="en-US" sz="2000" b="1" dirty="0" smtClean="0">
                <a:latin typeface="Open Sans" panose="020B0606030504020204"/>
              </a:rPr>
              <a:t>Enabling </a:t>
            </a:r>
            <a:r>
              <a:rPr lang="en-US" sz="2000" b="1" dirty="0">
                <a:latin typeface="Open Sans" panose="020B0606030504020204"/>
              </a:rPr>
              <a:t>Policy</a:t>
            </a:r>
          </a:p>
          <a:p>
            <a:pPr marL="800100" lvl="1" indent="-330200">
              <a:buClr>
                <a:schemeClr val="dk1"/>
              </a:buClr>
              <a:buSzPts val="1600"/>
              <a:buFont typeface="Courier New"/>
              <a:buChar char="o"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DENR Administrative Order 2016-26 on the Implementation of Coastal and Marine Ecosystems Management Program</a:t>
            </a:r>
          </a:p>
          <a:p>
            <a:pPr marL="800100" lvl="1" indent="-330200">
              <a:buSzPts val="1600"/>
              <a:buFont typeface="Open Sans"/>
              <a:buChar char="o"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Republic Act 11038 Amendment to National Integrated Protected Areas System </a:t>
            </a:r>
            <a:r>
              <a:rPr lang="en-US" dirty="0" smtClean="0">
                <a:latin typeface="Open Sans"/>
                <a:ea typeface="Open Sans"/>
                <a:cs typeface="Open Sans"/>
                <a:sym typeface="Open Sans"/>
              </a:rPr>
              <a:t>Act</a:t>
            </a:r>
            <a:endParaRPr lang="en-US" dirty="0" smtClean="0">
              <a:latin typeface="Open Sans" panose="020B0606030504020204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Open Sans" panose="020B0606030504020204"/>
              </a:rPr>
              <a:t>Fisheries </a:t>
            </a:r>
            <a:r>
              <a:rPr lang="en-US" dirty="0" smtClean="0">
                <a:latin typeface="Open Sans" panose="020B0606030504020204"/>
              </a:rPr>
              <a:t>Compliance Audit (Memorandum Circular)</a:t>
            </a:r>
            <a:endParaRPr lang="en-US" dirty="0">
              <a:latin typeface="Open Sans" panose="020B0606030504020204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Open Sans" panose="020B0606030504020204"/>
              </a:rPr>
              <a:t>BMB-BFAR Convergence Consultation</a:t>
            </a:r>
          </a:p>
          <a:p>
            <a:pPr lvl="0"/>
            <a:r>
              <a:rPr lang="en-US" sz="2000" b="1" dirty="0" smtClean="0">
                <a:latin typeface="Open Sans" panose="020B0606030504020204"/>
              </a:rPr>
              <a:t>Capacity </a:t>
            </a:r>
            <a:r>
              <a:rPr lang="en-US" sz="2000" b="1" dirty="0">
                <a:latin typeface="Open Sans" panose="020B0606030504020204"/>
              </a:rPr>
              <a:t>Building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Open Sans" panose="020B0606030504020204"/>
              </a:rPr>
              <a:t>Green fins (Assessor trainings </a:t>
            </a:r>
            <a:r>
              <a:rPr lang="en-US" dirty="0" err="1">
                <a:latin typeface="Open Sans" panose="020B0606030504020204"/>
              </a:rPr>
              <a:t>etc</a:t>
            </a:r>
            <a:r>
              <a:rPr lang="en-US" dirty="0">
                <a:latin typeface="Open Sans" panose="020B0606030504020204"/>
              </a:rPr>
              <a:t>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Open Sans" panose="020B0606030504020204"/>
              </a:rPr>
              <a:t>BDFE (Business Model Workshop)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Open Sans" panose="020B0606030504020204"/>
              </a:rPr>
              <a:t>Coastal Assessment for Rehabilitation Enhancement – Capacity Development and Resiliency of Ecosystems (CARE-CADRES)</a:t>
            </a:r>
            <a:endParaRPr lang="en-US" dirty="0">
              <a:latin typeface="Open Sans" panose="020B0606030504020204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Open Sans" panose="020B0606030504020204"/>
              </a:rPr>
              <a:t>3</a:t>
            </a:r>
            <a:r>
              <a:rPr lang="en-US" baseline="30000" dirty="0">
                <a:latin typeface="Open Sans" panose="020B0606030504020204"/>
              </a:rPr>
              <a:t>rd</a:t>
            </a:r>
            <a:r>
              <a:rPr lang="en-US" dirty="0">
                <a:latin typeface="Open Sans" panose="020B0606030504020204"/>
              </a:rPr>
              <a:t> Biodiversity Resource Information Network Group Training on Marine Biodiversity Management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Open Sans" panose="020B0606030504020204"/>
              </a:rPr>
              <a:t>Paralegal  training  for enforcement </a:t>
            </a:r>
            <a:r>
              <a:rPr lang="en-US" dirty="0" smtClean="0">
                <a:latin typeface="Open Sans" panose="020B0606030504020204"/>
              </a:rPr>
              <a:t>conducted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PH" dirty="0">
                <a:latin typeface="Open Sans"/>
              </a:rPr>
              <a:t>Capacity Building on Aquatic Wildlife </a:t>
            </a:r>
            <a:r>
              <a:rPr lang="en-PH" dirty="0" smtClean="0">
                <a:latin typeface="Open Sans"/>
              </a:rPr>
              <a:t>Management</a:t>
            </a:r>
            <a:endParaRPr lang="en-GB" dirty="0">
              <a:latin typeface="Open San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8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921" y="0"/>
            <a:ext cx="10515600" cy="1325563"/>
          </a:xfrm>
        </p:spPr>
        <p:txBody>
          <a:bodyPr>
            <a:normAutofit/>
          </a:bodyPr>
          <a:lstStyle/>
          <a:p>
            <a:r>
              <a:rPr lang="en-PH" sz="36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 </a:t>
            </a:r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Progress/Achievements Towards NPOA</a:t>
            </a:r>
            <a:endParaRPr lang="en-PH" sz="36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FFF6D3-7BD4-4F78-90B8-5941E92FC3B4}"/>
              </a:ext>
            </a:extLst>
          </p:cNvPr>
          <p:cNvSpPr txBox="1"/>
          <p:nvPr/>
        </p:nvSpPr>
        <p:spPr>
          <a:xfrm>
            <a:off x="232921" y="1117967"/>
            <a:ext cx="6495195" cy="574003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MY" b="1" dirty="0" smtClean="0">
                <a:solidFill>
                  <a:srgbClr val="90C42F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 CUTTING THEMES</a:t>
            </a:r>
            <a:endParaRPr lang="en-MY" b="1" dirty="0">
              <a:solidFill>
                <a:srgbClr val="90C42F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sz="2000" b="1" dirty="0">
                <a:latin typeface="Open Sans" panose="020B0606030504020204"/>
              </a:rPr>
              <a:t>Enforcement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Open Sans" panose="020B0606030504020204"/>
              </a:rPr>
              <a:t>2</a:t>
            </a:r>
            <a:r>
              <a:rPr lang="en-US" baseline="30000" dirty="0">
                <a:latin typeface="Open Sans" panose="020B0606030504020204"/>
              </a:rPr>
              <a:t>nd</a:t>
            </a:r>
            <a:r>
              <a:rPr lang="en-US" dirty="0">
                <a:latin typeface="Open Sans" panose="020B0606030504020204"/>
              </a:rPr>
              <a:t> Wildlife Law Enforcement Summit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err="1">
                <a:latin typeface="Open Sans" panose="020B0606030504020204"/>
              </a:rPr>
              <a:t>Boracay</a:t>
            </a:r>
            <a:r>
              <a:rPr lang="en-US" dirty="0">
                <a:latin typeface="Open Sans" panose="020B0606030504020204"/>
              </a:rPr>
              <a:t> Rehabilitation Project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Open Sans" panose="020B0606030504020204"/>
              </a:rPr>
              <a:t>Manila Bay </a:t>
            </a:r>
            <a:r>
              <a:rPr lang="en-US" dirty="0" smtClean="0">
                <a:latin typeface="Open Sans" panose="020B0606030504020204"/>
              </a:rPr>
              <a:t>Project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VIIRS night light boat detection Implementation in </a:t>
            </a:r>
            <a:r>
              <a:rPr lang="en-US" dirty="0" smtClean="0">
                <a:latin typeface="Open Sans"/>
                <a:ea typeface="Open Sans"/>
                <a:cs typeface="Open Sans"/>
                <a:sym typeface="Open Sans"/>
              </a:rPr>
              <a:t>MPAs</a:t>
            </a:r>
            <a:endParaRPr lang="en-US" sz="2000" dirty="0">
              <a:latin typeface="Open Sans" panose="020B0606030504020204"/>
            </a:endParaRPr>
          </a:p>
          <a:p>
            <a:pPr lvl="0"/>
            <a:r>
              <a:rPr lang="en-US" sz="2000" b="1" dirty="0" smtClean="0">
                <a:latin typeface="Open Sans" panose="020B0606030504020204"/>
              </a:rPr>
              <a:t>Communication, Education, and Public Awareness (CEPA)</a:t>
            </a:r>
            <a:endParaRPr lang="en-US" sz="2000" b="1" dirty="0">
              <a:latin typeface="Open Sans" panose="020B0606030504020204"/>
            </a:endParaRPr>
          </a:p>
          <a:p>
            <a:pPr marL="742950" lvl="1" indent="-273050">
              <a:buSzPts val="1600"/>
              <a:buFont typeface="Courier New"/>
              <a:buChar char="o"/>
            </a:pPr>
            <a:r>
              <a:rPr lang="en-US" sz="1600" dirty="0">
                <a:latin typeface="Open Sans"/>
                <a:ea typeface="Open Sans"/>
                <a:cs typeface="Open Sans"/>
                <a:sym typeface="Open Sans"/>
              </a:rPr>
              <a:t>Celebration of Special Environment Events (Month of the Ocean, Coral Triangle Day, Environment Day, International Coastal Cleanup, International Year of the Reef)</a:t>
            </a:r>
          </a:p>
          <a:p>
            <a:pPr marL="742950" lvl="1" indent="-273050">
              <a:buSzPts val="1600"/>
              <a:buFont typeface="Courier New"/>
              <a:buChar char="o"/>
            </a:pPr>
            <a:r>
              <a:rPr lang="en-US" sz="1600" dirty="0">
                <a:latin typeface="Open Sans"/>
                <a:ea typeface="Open Sans"/>
                <a:cs typeface="Open Sans"/>
                <a:sym typeface="Open Sans"/>
              </a:rPr>
              <a:t>Knowledge, Attitudes and Practices survey conducted and consequent development and implementation of Flagship Communication Campaigns on the 33  nationally-managed MPAs </a:t>
            </a:r>
            <a:endParaRPr lang="en-US" sz="1600" dirty="0" smtClean="0">
              <a:sym typeface="Open Sans"/>
            </a:endParaRPr>
          </a:p>
          <a:p>
            <a:pPr marL="742950" lvl="1" indent="-273050">
              <a:buSzPts val="1600"/>
              <a:buFont typeface="Courier New"/>
              <a:buChar char="o"/>
            </a:pPr>
            <a:r>
              <a:rPr lang="en-US" sz="1600" dirty="0" smtClean="0">
                <a:latin typeface="Open Sans"/>
                <a:ea typeface="Open Sans"/>
                <a:cs typeface="Open Sans"/>
                <a:sym typeface="Open Sans"/>
              </a:rPr>
              <a:t>Participation </a:t>
            </a:r>
            <a:r>
              <a:rPr lang="en-US" sz="1600" dirty="0">
                <a:latin typeface="Open Sans"/>
                <a:ea typeface="Open Sans"/>
                <a:cs typeface="Open Sans"/>
                <a:sym typeface="Open Sans"/>
              </a:rPr>
              <a:t>to knowledge exchange fora (Asia-Pacific Coral Reef Symposium, East Asian Seas Congress, Sustainable Blue Economy Conference)</a:t>
            </a:r>
            <a:endParaRPr lang="en-US" sz="1600" dirty="0"/>
          </a:p>
          <a:p>
            <a:pPr marL="742950" lvl="1" indent="-273050">
              <a:buSzPts val="1600"/>
              <a:buFont typeface="Courier New"/>
              <a:buChar char="o"/>
            </a:pPr>
            <a:r>
              <a:rPr lang="en-US" sz="1600" dirty="0">
                <a:latin typeface="Open Sans"/>
                <a:ea typeface="Open Sans"/>
                <a:cs typeface="Open Sans"/>
                <a:sym typeface="Open Sans"/>
              </a:rPr>
              <a:t>CTI Roll-out (Country-wide)</a:t>
            </a:r>
          </a:p>
          <a:p>
            <a:pPr lvl="1"/>
            <a:endParaRPr lang="en-US" dirty="0">
              <a:solidFill>
                <a:schemeClr val="tx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729" y="1809296"/>
            <a:ext cx="5324271" cy="386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4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921" y="0"/>
            <a:ext cx="10515600" cy="1325563"/>
          </a:xfrm>
        </p:spPr>
        <p:txBody>
          <a:bodyPr>
            <a:normAutofit/>
          </a:bodyPr>
          <a:lstStyle/>
          <a:p>
            <a:r>
              <a:rPr lang="en-PH" sz="36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 </a:t>
            </a:r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Progress/Achievements Towards NPOA</a:t>
            </a:r>
            <a:endParaRPr lang="en-PH" sz="36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10A4B53-988E-4B85-8927-3C097755C0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766"/>
          <a:stretch/>
        </p:blipFill>
        <p:spPr>
          <a:xfrm>
            <a:off x="0" y="1454183"/>
            <a:ext cx="12192000" cy="500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0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0828" y="23308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PH" sz="32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III. </a:t>
            </a:r>
            <a:r>
              <a:rPr lang="en-PH" sz="32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Constraints/Issues/Challenges </a:t>
            </a:r>
            <a:br>
              <a:rPr lang="en-PH" sz="32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PH" sz="32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Affecting Implementation of Identified Activities</a:t>
            </a:r>
            <a:endParaRPr lang="en-PH" sz="32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9FFF6D3-7BD4-4F78-90B8-5941E92FC3B4}"/>
              </a:ext>
            </a:extLst>
          </p:cNvPr>
          <p:cNvSpPr txBox="1"/>
          <p:nvPr/>
        </p:nvSpPr>
        <p:spPr>
          <a:xfrm>
            <a:off x="360828" y="1558646"/>
            <a:ext cx="100354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MY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Need </a:t>
            </a:r>
            <a:r>
              <a:rPr lang="en-MY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strengthening the NCCC (i.e., inactivity of some member NCCC agencies, need to expand membership to cover activities)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MY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Insufficient</a:t>
            </a:r>
            <a:r>
              <a:rPr lang="en-MY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MY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manpower resources to fully meet </a:t>
            </a:r>
            <a:r>
              <a:rPr lang="en-MY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implementation requirements</a:t>
            </a:r>
            <a:endParaRPr lang="en-MY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MY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NPOA </a:t>
            </a:r>
            <a:r>
              <a:rPr lang="en-MY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needing an </a:t>
            </a:r>
            <a:r>
              <a:rPr lang="en-MY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implementation </a:t>
            </a:r>
            <a:r>
              <a:rPr lang="en-MY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plan, and needs to be </a:t>
            </a:r>
            <a:r>
              <a:rPr lang="en-MY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mainstreamed and relevant to Coastal and Marine Ecosystems National program, global targets.</a:t>
            </a:r>
            <a:endParaRPr lang="en-MY" sz="2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MY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M&amp;E indicators need to be </a:t>
            </a:r>
            <a:r>
              <a:rPr lang="en-MY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updated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MY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</a:t>
            </a:r>
            <a:r>
              <a:rPr lang="en-MY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MPA Implementation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MY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Insufficient data on metes &amp; bounds of locally managed MPAs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MY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Identification of Coral Triangle Atlas focal points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MY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 Marine Tourism Task Force Focal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38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0828" y="233083"/>
            <a:ext cx="10515600" cy="1325563"/>
          </a:xfrm>
        </p:spPr>
        <p:txBody>
          <a:bodyPr>
            <a:normAutofit/>
          </a:bodyPr>
          <a:lstStyle/>
          <a:p>
            <a:r>
              <a:rPr lang="en-PH" sz="32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IV. </a:t>
            </a:r>
            <a:r>
              <a:rPr lang="en-PH" sz="32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Roadmap 2019</a:t>
            </a:r>
            <a:endParaRPr lang="en-PH" sz="32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0828" y="1553497"/>
            <a:ext cx="9092454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Open Sans" panose="020B0606030504020204"/>
              </a:rPr>
              <a:t>On Seascapes Implementation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latin typeface="Open Sans" panose="020B0606030504020204"/>
              </a:rPr>
              <a:t>CTI-CFF Seascape Model and Regional Framework Roll-out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Open Sans" panose="020B0606030504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Open Sans" panose="020B0606030504020204"/>
              </a:rPr>
              <a:t>On EAFM Implementation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latin typeface="Open Sans" panose="020B0606030504020204"/>
              </a:rPr>
              <a:t>Continuous development of local EAFM plans and establishment of </a:t>
            </a:r>
            <a:r>
              <a:rPr lang="en-US" dirty="0" smtClean="0">
                <a:latin typeface="Open Sans" panose="020B0606030504020204"/>
              </a:rPr>
              <a:t>FMAs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latin typeface="Open Sans" panose="020B0606030504020204"/>
              </a:rPr>
              <a:t>Implementation of Fish RIGHT program in </a:t>
            </a:r>
            <a:r>
              <a:rPr lang="en-US" dirty="0" err="1">
                <a:latin typeface="Open Sans" panose="020B0606030504020204"/>
              </a:rPr>
              <a:t>Calamianes</a:t>
            </a:r>
            <a:r>
              <a:rPr lang="en-US" dirty="0">
                <a:latin typeface="Open Sans" panose="020B0606030504020204"/>
              </a:rPr>
              <a:t>, Visayan Sea, and Southern Negros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Open Sans" panose="020B0606030504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Open Sans" panose="020B0606030504020204"/>
              </a:rPr>
              <a:t>On MPA implementation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Open Sans" panose="020B0606030504020204"/>
              </a:rPr>
              <a:t>MPA </a:t>
            </a:r>
            <a:r>
              <a:rPr lang="en-US" dirty="0">
                <a:latin typeface="Open Sans" panose="020B0606030504020204"/>
              </a:rPr>
              <a:t>Financing Strategies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Open Sans" panose="020B0606030504020204"/>
              </a:rPr>
              <a:t>MPA Capacity Building (per cluster training)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Open Sans" panose="020B0606030504020204"/>
              </a:rPr>
              <a:t>Management Effectiveness Assessments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Open Sans" panose="020B0606030504020204"/>
              </a:rPr>
              <a:t>Vulnerability Assessment in Marine Protected Areas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Open Sans" panose="020B0606030504020204"/>
              </a:rPr>
              <a:t>Nomination </a:t>
            </a:r>
            <a:r>
              <a:rPr lang="en-US" dirty="0">
                <a:latin typeface="Open Sans" panose="020B0606030504020204"/>
              </a:rPr>
              <a:t>of Apo Island as Category 4 under CTMPAS etc</a:t>
            </a:r>
            <a:r>
              <a:rPr lang="en-US" dirty="0" smtClean="0">
                <a:latin typeface="Open Sans" panose="020B0606030504020204"/>
              </a:rPr>
              <a:t>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Open Sans" panose="020B0606030504020204"/>
              </a:rPr>
              <a:t>Inclusion of CTI to the cluster Call of Nominations for the MPA </a:t>
            </a:r>
            <a:r>
              <a:rPr lang="en-US" dirty="0" smtClean="0">
                <a:latin typeface="Open Sans" panose="020B0606030504020204"/>
              </a:rPr>
              <a:t>Awards</a:t>
            </a:r>
            <a:endParaRPr lang="en-US" dirty="0">
              <a:latin typeface="Open Sans" panose="020B0606030504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4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5470" y="257548"/>
            <a:ext cx="10515600" cy="1325563"/>
          </a:xfrm>
        </p:spPr>
        <p:txBody>
          <a:bodyPr>
            <a:normAutofit/>
          </a:bodyPr>
          <a:lstStyle/>
          <a:p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Topic 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9FFF6D3-7BD4-4F78-90B8-5941E92FC3B4}"/>
              </a:ext>
            </a:extLst>
          </p:cNvPr>
          <p:cNvSpPr txBox="1"/>
          <p:nvPr/>
        </p:nvSpPr>
        <p:spPr>
          <a:xfrm>
            <a:off x="372533" y="1325563"/>
            <a:ext cx="7278843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spcAft>
                <a:spcPts val="600"/>
              </a:spcAft>
              <a:buAutoNum type="romanUcPeriod"/>
            </a:pPr>
            <a:r>
              <a:rPr lang="en-MY" sz="2400" b="1" dirty="0" smtClean="0">
                <a:ea typeface="Open Sans" panose="020B0606030504020204" pitchFamily="34" charset="0"/>
                <a:cs typeface="Open Sans" panose="020B0606030504020204" pitchFamily="34" charset="0"/>
              </a:rPr>
              <a:t>Technical Working Group Members</a:t>
            </a:r>
          </a:p>
          <a:p>
            <a:pPr marL="400050" indent="-400050">
              <a:spcAft>
                <a:spcPts val="600"/>
              </a:spcAft>
              <a:buAutoNum type="romanUcPeriod"/>
            </a:pPr>
            <a:r>
              <a:rPr lang="en-MY" sz="2400" b="1" dirty="0" smtClean="0">
                <a:ea typeface="Open Sans" panose="020B0606030504020204" pitchFamily="34" charset="0"/>
                <a:cs typeface="Open Sans" panose="020B0606030504020204" pitchFamily="34" charset="0"/>
              </a:rPr>
              <a:t>Progress/Achievements Towards NPOA</a:t>
            </a:r>
          </a:p>
          <a:p>
            <a:pPr marL="400050" indent="-400050">
              <a:spcAft>
                <a:spcPts val="600"/>
              </a:spcAft>
              <a:buAutoNum type="romanUcPeriod"/>
            </a:pPr>
            <a:r>
              <a:rPr lang="en-MY" sz="2400" b="1" dirty="0" smtClean="0">
                <a:ea typeface="Open Sans" panose="020B0606030504020204" pitchFamily="34" charset="0"/>
                <a:cs typeface="Open Sans" panose="020B0606030504020204" pitchFamily="34" charset="0"/>
              </a:rPr>
              <a:t>Constraints/Issues and Challenges</a:t>
            </a:r>
          </a:p>
          <a:p>
            <a:pPr marL="400050" indent="-400050">
              <a:spcAft>
                <a:spcPts val="600"/>
              </a:spcAft>
              <a:buAutoNum type="romanUcPeriod"/>
            </a:pPr>
            <a:r>
              <a:rPr lang="en-MY" sz="2400" b="1" dirty="0" smtClean="0">
                <a:ea typeface="Open Sans" panose="020B0606030504020204" pitchFamily="34" charset="0"/>
                <a:cs typeface="Open Sans" panose="020B0606030504020204" pitchFamily="34" charset="0"/>
              </a:rPr>
              <a:t>National Roadmap</a:t>
            </a:r>
          </a:p>
          <a:p>
            <a:pPr marL="400050" indent="-400050">
              <a:spcAft>
                <a:spcPts val="600"/>
              </a:spcAft>
              <a:buAutoNum type="romanUcPeriod"/>
            </a:pPr>
            <a:r>
              <a:rPr lang="en-MY" sz="2400" b="1" dirty="0" smtClean="0">
                <a:ea typeface="Open Sans" panose="020B0606030504020204" pitchFamily="34" charset="0"/>
                <a:cs typeface="Open Sans" panose="020B0606030504020204" pitchFamily="34" charset="0"/>
              </a:rPr>
              <a:t>Potential Regional Program</a:t>
            </a:r>
            <a:endParaRPr lang="en-MY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MY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8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0828" y="233083"/>
            <a:ext cx="10515600" cy="1325563"/>
          </a:xfrm>
        </p:spPr>
        <p:txBody>
          <a:bodyPr>
            <a:normAutofit/>
          </a:bodyPr>
          <a:lstStyle/>
          <a:p>
            <a:r>
              <a:rPr lang="en-PH" sz="32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IV. </a:t>
            </a:r>
            <a:r>
              <a:rPr lang="en-PH" sz="32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Roadmap 2019</a:t>
            </a:r>
            <a:endParaRPr lang="en-PH" sz="32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0828" y="1553497"/>
            <a:ext cx="90924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/>
              </a:rPr>
              <a:t>Continuous review of the NPOA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Open Sans" panose="020B0606030504020204"/>
              </a:rPr>
              <a:t>Discussions </a:t>
            </a:r>
            <a:r>
              <a:rPr lang="en-US" sz="2000" dirty="0">
                <a:latin typeface="Open Sans" panose="020B0606030504020204"/>
              </a:rPr>
              <a:t>on Marine Litter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/>
              </a:rPr>
              <a:t>Manila Bay (Nature-based Ecotourism)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/>
              </a:rPr>
              <a:t>CTI Congress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/>
              </a:rPr>
              <a:t>Implementation of </a:t>
            </a:r>
            <a:r>
              <a:rPr lang="en-US" sz="2000" dirty="0" err="1">
                <a:latin typeface="Open Sans" panose="020B0606030504020204"/>
              </a:rPr>
              <a:t>ProCoast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smtClean="0">
                <a:latin typeface="Open Sans" panose="020B0606030504020204"/>
              </a:rPr>
              <a:t>Project</a:t>
            </a:r>
            <a:endParaRPr lang="en-US" sz="2000" dirty="0">
              <a:latin typeface="Open Sans" panose="020B0606030504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3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0828" y="376519"/>
            <a:ext cx="10515600" cy="6454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sz="32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en-PH" sz="32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Potential Regional Program &amp; Support Required</a:t>
            </a:r>
            <a:endParaRPr lang="en-PH" sz="32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0828" y="1553497"/>
            <a:ext cx="896246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Take forward Sulu Sulawesi  EAFM Framework Plan (USAID-Oceans Project) e.g. Project Development discuss between SWG and EAFM WG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Sulu-Sulawesi Regional Strategic Action Program for Sustainable Fisheries Management – for SWG and EAFM WG Discussion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Sulu-Sulawesi </a:t>
            </a:r>
            <a:r>
              <a:rPr lang="en-US" sz="2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transboundary</a:t>
            </a: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resilient reefs – discuss proposed project (SWG, EAFM, MPA WG) and University Partnership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 the draft Threatened Species Conservation Action Plan (Threatened Species Working group)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Marine Debris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Blue Carbon</a:t>
            </a:r>
          </a:p>
        </p:txBody>
      </p:sp>
    </p:spTree>
    <p:extLst>
      <p:ext uri="{BB962C8B-B14F-4D97-AF65-F5344CB8AC3E}">
        <p14:creationId xmlns:p14="http://schemas.microsoft.com/office/powerpoint/2010/main" val="349868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8" t="8505" b="15428"/>
          <a:stretch/>
        </p:blipFill>
        <p:spPr>
          <a:xfrm>
            <a:off x="-32658" y="-16329"/>
            <a:ext cx="12224657" cy="6858000"/>
          </a:xfrm>
        </p:spPr>
      </p:pic>
      <p:grpSp>
        <p:nvGrpSpPr>
          <p:cNvPr id="28" name="Group 27"/>
          <p:cNvGrpSpPr/>
          <p:nvPr/>
        </p:nvGrpSpPr>
        <p:grpSpPr>
          <a:xfrm>
            <a:off x="2070914" y="2655776"/>
            <a:ext cx="7805149" cy="4383657"/>
            <a:chOff x="2070914" y="2655776"/>
            <a:chExt cx="7805149" cy="4383657"/>
          </a:xfrm>
        </p:grpSpPr>
        <p:sp>
          <p:nvSpPr>
            <p:cNvPr id="26" name="Rectangle 25"/>
            <p:cNvSpPr/>
            <p:nvPr/>
          </p:nvSpPr>
          <p:spPr>
            <a:xfrm>
              <a:off x="2070914" y="2655776"/>
              <a:ext cx="7805149" cy="423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188029" y="2792186"/>
              <a:ext cx="7527471" cy="4094847"/>
            </a:xfrm>
            <a:prstGeom prst="rect">
              <a:avLst/>
            </a:prstGeom>
            <a:solidFill>
              <a:srgbClr val="33CC33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351314" y="2922814"/>
              <a:ext cx="7200900" cy="41166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  <p:sp>
          <p:nvSpPr>
            <p:cNvPr id="5" name="Marcador de texto 3">
              <a:extLst>
                <a:ext uri="{FF2B5EF4-FFF2-40B4-BE49-F238E27FC236}">
                  <a16:creationId xmlns:a16="http://schemas.microsoft.com/office/drawing/2014/main" xmlns="" id="{004C226F-34B3-464F-A049-9BFE43705FB1}"/>
                </a:ext>
              </a:extLst>
            </p:cNvPr>
            <p:cNvSpPr txBox="1">
              <a:spLocks/>
            </p:cNvSpPr>
            <p:nvPr/>
          </p:nvSpPr>
          <p:spPr>
            <a:xfrm>
              <a:off x="2445844" y="3254865"/>
              <a:ext cx="7106370" cy="172625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Terima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Kasih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- 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Maraming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Salamat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              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Tank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Iu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-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Obrigado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Tagio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Tumas</a:t>
              </a:r>
              <a:endParaRPr lang="es-ES_tradnl" sz="2000" b="1" cap="all" dirty="0">
                <a:solidFill>
                  <a:srgbClr val="474443"/>
                </a:solidFill>
                <a:latin typeface="Arial Black" panose="020B0A04020102020204" pitchFamily="34" charset="0"/>
                <a:ea typeface="Roboto" panose="02000000000000000000" pitchFamily="2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539" y="5313174"/>
            <a:ext cx="1690042" cy="7525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346" y="5351237"/>
            <a:ext cx="1605080" cy="676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227" y="5356689"/>
            <a:ext cx="671018" cy="6710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45843" y="6465009"/>
            <a:ext cx="85881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 credits: </a:t>
            </a:r>
            <a:r>
              <a:rPr lang="en-PH" sz="1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PH" sz="1000" i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IYORBank_Rebecca</a:t>
            </a:r>
            <a:r>
              <a:rPr lang="en-PH" sz="1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Weeks and Yen-Yi Lee</a:t>
            </a:r>
            <a:endParaRPr lang="en-PH" sz="10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1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0826" y="-205031"/>
            <a:ext cx="10515600" cy="1325563"/>
          </a:xfrm>
        </p:spPr>
        <p:txBody>
          <a:bodyPr>
            <a:normAutofit/>
          </a:bodyPr>
          <a:lstStyle/>
          <a:p>
            <a:r>
              <a:rPr lang="en-PH" sz="28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 Technical </a:t>
            </a:r>
            <a:r>
              <a:rPr lang="en-PH" sz="28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Working Group Members / Agencies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113813"/>
              </p:ext>
            </p:extLst>
          </p:nvPr>
        </p:nvGraphicFramePr>
        <p:xfrm>
          <a:off x="360826" y="674726"/>
          <a:ext cx="11082620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95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530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52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TWG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Focal</a:t>
                      </a:r>
                      <a:r>
                        <a:rPr lang="en-US" sz="1800" baseline="0" dirty="0" smtClean="0"/>
                        <a:t> Point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844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Seascapes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Dir. </a:t>
                      </a:r>
                      <a:r>
                        <a:rPr lang="en-US" sz="1800" dirty="0" err="1" smtClean="0"/>
                        <a:t>Crisanta</a:t>
                      </a:r>
                      <a:r>
                        <a:rPr lang="en-US" sz="1800" dirty="0" smtClean="0"/>
                        <a:t> Marlene P. Rodriguez</a:t>
                      </a:r>
                    </a:p>
                    <a:p>
                      <a:r>
                        <a:rPr lang="en-US" sz="1800" dirty="0" smtClean="0"/>
                        <a:t>DENR-Biodiversity</a:t>
                      </a:r>
                      <a:r>
                        <a:rPr lang="en-US" sz="1800" baseline="0" dirty="0" smtClean="0"/>
                        <a:t> Management Bureau</a:t>
                      </a:r>
                    </a:p>
                    <a:p>
                      <a:r>
                        <a:rPr lang="en-US" sz="1800" i="0" baseline="0" dirty="0" smtClean="0"/>
                        <a:t>Support:</a:t>
                      </a:r>
                      <a:r>
                        <a:rPr lang="en-US" sz="1800" i="1" baseline="0" dirty="0" smtClean="0"/>
                        <a:t> </a:t>
                      </a:r>
                      <a:r>
                        <a:rPr lang="en-US" sz="1800" baseline="0" dirty="0" smtClean="0"/>
                        <a:t>Ms. </a:t>
                      </a:r>
                      <a:r>
                        <a:rPr lang="en-US" sz="1800" baseline="0" dirty="0" err="1" smtClean="0"/>
                        <a:t>Nilda</a:t>
                      </a:r>
                      <a:r>
                        <a:rPr lang="en-US" sz="1800" baseline="0" dirty="0" smtClean="0"/>
                        <a:t> S. Baling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844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EAFM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Usec</a:t>
                      </a:r>
                      <a:r>
                        <a:rPr lang="en-US" sz="1800" dirty="0" smtClean="0"/>
                        <a:t>.</a:t>
                      </a:r>
                      <a:r>
                        <a:rPr lang="en-US" sz="1800" baseline="0" dirty="0" smtClean="0"/>
                        <a:t> Eduardo B. </a:t>
                      </a:r>
                      <a:r>
                        <a:rPr lang="en-US" sz="1800" baseline="0" dirty="0" err="1" smtClean="0"/>
                        <a:t>Gongona</a:t>
                      </a:r>
                      <a:endParaRPr lang="en-US" sz="1800" baseline="0" dirty="0" smtClean="0"/>
                    </a:p>
                    <a:p>
                      <a:r>
                        <a:rPr lang="en-US" sz="1800" baseline="0" dirty="0" smtClean="0"/>
                        <a:t>DA-Bureau of Fisheries and Aquatic Resources</a:t>
                      </a:r>
                    </a:p>
                    <a:p>
                      <a:r>
                        <a:rPr lang="en-US" sz="1800" dirty="0" smtClean="0"/>
                        <a:t>Support: Mr.</a:t>
                      </a:r>
                      <a:r>
                        <a:rPr lang="en-US" sz="1800" baseline="0" dirty="0" smtClean="0"/>
                        <a:t> Rafael V. </a:t>
                      </a:r>
                      <a:r>
                        <a:rPr lang="en-US" sz="1800" baseline="0" dirty="0" err="1" smtClean="0"/>
                        <a:t>Ramiscal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844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MPA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Dir. </a:t>
                      </a:r>
                      <a:r>
                        <a:rPr lang="en-US" sz="1800" dirty="0" err="1" smtClean="0"/>
                        <a:t>Crisanta</a:t>
                      </a:r>
                      <a:r>
                        <a:rPr lang="en-US" sz="1800" dirty="0" smtClean="0"/>
                        <a:t> Marlene P. Rodriguez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DENR-Biodiversity</a:t>
                      </a:r>
                      <a:r>
                        <a:rPr lang="en-US" sz="1800" baseline="0" dirty="0" smtClean="0"/>
                        <a:t> Management Bureau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Support: Mr. Pablo G. de </a:t>
                      </a:r>
                      <a:r>
                        <a:rPr lang="en-US" sz="1800" baseline="0" dirty="0" err="1" smtClean="0"/>
                        <a:t>los</a:t>
                      </a:r>
                      <a:r>
                        <a:rPr lang="en-US" sz="1800" baseline="0" dirty="0" smtClean="0"/>
                        <a:t> Reyes, Jr.</a:t>
                      </a:r>
                      <a:endParaRPr lang="en-US" sz="1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844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CCA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Comm. Noel Antonio V. </a:t>
                      </a:r>
                      <a:r>
                        <a:rPr lang="en-US" sz="1800" dirty="0" err="1" smtClean="0"/>
                        <a:t>Gaerlan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Climate Change Commission</a:t>
                      </a:r>
                    </a:p>
                    <a:p>
                      <a:r>
                        <a:rPr lang="en-US" sz="1800" dirty="0" smtClean="0"/>
                        <a:t>Support: Mr. Alexis D. </a:t>
                      </a:r>
                      <a:r>
                        <a:rPr lang="en-US" sz="1800" dirty="0" err="1" smtClean="0"/>
                        <a:t>Lapiz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844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TSWG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Usec</a:t>
                      </a:r>
                      <a:r>
                        <a:rPr lang="en-US" sz="1800" dirty="0" smtClean="0"/>
                        <a:t>.</a:t>
                      </a:r>
                      <a:r>
                        <a:rPr lang="en-US" sz="1800" baseline="0" dirty="0" smtClean="0"/>
                        <a:t> Eduardo B. </a:t>
                      </a:r>
                      <a:r>
                        <a:rPr lang="en-US" sz="1800" baseline="0" dirty="0" err="1" smtClean="0"/>
                        <a:t>Gongona</a:t>
                      </a:r>
                      <a:endParaRPr lang="en-US" sz="1800" baseline="0" dirty="0" smtClean="0"/>
                    </a:p>
                    <a:p>
                      <a:r>
                        <a:rPr lang="en-US" sz="1800" baseline="0" dirty="0" smtClean="0"/>
                        <a:t>DA-Bureau of Fisheries and Aquatic Resources</a:t>
                      </a:r>
                    </a:p>
                    <a:p>
                      <a:r>
                        <a:rPr lang="en-US" sz="1800" dirty="0" smtClean="0"/>
                        <a:t>Support: Ms.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Ludivina</a:t>
                      </a:r>
                      <a:r>
                        <a:rPr lang="en-US" sz="1800" baseline="0" dirty="0" smtClean="0"/>
                        <a:t> Labe</a:t>
                      </a:r>
                    </a:p>
                    <a:p>
                      <a:endParaRPr lang="en-US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Dir. </a:t>
                      </a:r>
                      <a:r>
                        <a:rPr lang="en-US" sz="1800" dirty="0" err="1" smtClean="0"/>
                        <a:t>Crisanta</a:t>
                      </a:r>
                      <a:r>
                        <a:rPr lang="en-US" sz="1800" dirty="0" smtClean="0"/>
                        <a:t> Marlene P. Rodriguez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DENR-Biodiversity</a:t>
                      </a:r>
                      <a:r>
                        <a:rPr lang="en-US" sz="1800" baseline="0" dirty="0" smtClean="0"/>
                        <a:t> Management Bureau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Support: Mr. Pablo G. de </a:t>
                      </a:r>
                      <a:r>
                        <a:rPr lang="en-US" sz="1800" baseline="0" dirty="0" err="1" smtClean="0"/>
                        <a:t>los</a:t>
                      </a:r>
                      <a:r>
                        <a:rPr lang="en-US" sz="1800" baseline="0" dirty="0" smtClean="0"/>
                        <a:t> Reyes, Jr.</a:t>
                      </a:r>
                      <a:endParaRPr lang="en-US" sz="1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779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0828" y="221689"/>
            <a:ext cx="10515600" cy="1325563"/>
          </a:xfrm>
        </p:spPr>
        <p:txBody>
          <a:bodyPr>
            <a:normAutofit/>
          </a:bodyPr>
          <a:lstStyle/>
          <a:p>
            <a:r>
              <a:rPr lang="en-PH" sz="36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 Governance </a:t>
            </a:r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Working </a:t>
            </a:r>
            <a:r>
              <a:rPr lang="en-PH" sz="36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Group/ Cross Cutting Themes </a:t>
            </a:r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Members / Agencies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937480"/>
              </p:ext>
            </p:extLst>
          </p:nvPr>
        </p:nvGraphicFramePr>
        <p:xfrm>
          <a:off x="360826" y="1547249"/>
          <a:ext cx="1108262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95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530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2494">
                <a:tc>
                  <a:txBody>
                    <a:bodyPr/>
                    <a:lstStyle/>
                    <a:p>
                      <a:r>
                        <a:rPr lang="en-US" dirty="0" smtClean="0"/>
                        <a:t>TWG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Focal</a:t>
                      </a:r>
                      <a:r>
                        <a:rPr lang="en-US" baseline="0" dirty="0" smtClean="0"/>
                        <a:t> Point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8445">
                <a:tc>
                  <a:txBody>
                    <a:bodyPr/>
                    <a:lstStyle/>
                    <a:p>
                      <a:r>
                        <a:rPr lang="en-US" dirty="0" smtClean="0"/>
                        <a:t>M&amp;E</a:t>
                      </a:r>
                      <a:r>
                        <a:rPr lang="en-US" baseline="0" dirty="0" smtClean="0"/>
                        <a:t> WG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Dir. </a:t>
                      </a:r>
                      <a:r>
                        <a:rPr lang="en-US" dirty="0" err="1" smtClean="0"/>
                        <a:t>Crisanta</a:t>
                      </a:r>
                      <a:r>
                        <a:rPr lang="en-US" dirty="0" smtClean="0"/>
                        <a:t> Marlene P. Rodriguez</a:t>
                      </a:r>
                    </a:p>
                    <a:p>
                      <a:r>
                        <a:rPr lang="en-US" dirty="0" smtClean="0"/>
                        <a:t>DENR-Biodiversity</a:t>
                      </a:r>
                      <a:r>
                        <a:rPr lang="en-US" baseline="0" dirty="0" smtClean="0"/>
                        <a:t> Management Bureau</a:t>
                      </a:r>
                    </a:p>
                    <a:p>
                      <a:r>
                        <a:rPr lang="en-US" baseline="0" dirty="0" smtClean="0"/>
                        <a:t>Support: Ms. Luz </a:t>
                      </a:r>
                      <a:r>
                        <a:rPr lang="en-US" baseline="0" dirty="0" err="1" smtClean="0"/>
                        <a:t>Baskiñas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8445">
                <a:tc>
                  <a:txBody>
                    <a:bodyPr/>
                    <a:lstStyle/>
                    <a:p>
                      <a:r>
                        <a:rPr lang="en-US" dirty="0" smtClean="0"/>
                        <a:t>CMWG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Dir. </a:t>
                      </a:r>
                      <a:r>
                        <a:rPr lang="en-US" dirty="0" err="1" smtClean="0"/>
                        <a:t>Crisanta</a:t>
                      </a:r>
                      <a:r>
                        <a:rPr lang="en-US" dirty="0" smtClean="0"/>
                        <a:t> Marlene P. Rodriguez</a:t>
                      </a:r>
                    </a:p>
                    <a:p>
                      <a:r>
                        <a:rPr lang="en-US" dirty="0" smtClean="0"/>
                        <a:t>DENR-Biodiversity</a:t>
                      </a:r>
                      <a:r>
                        <a:rPr lang="en-US" baseline="0" dirty="0" smtClean="0"/>
                        <a:t> Management Bureau</a:t>
                      </a:r>
                    </a:p>
                    <a:p>
                      <a:r>
                        <a:rPr lang="en-US" baseline="0" dirty="0" smtClean="0"/>
                        <a:t>Support: Ms. Carina C. </a:t>
                      </a:r>
                      <a:r>
                        <a:rPr lang="en-US" baseline="0" dirty="0" err="1" smtClean="0"/>
                        <a:t>Manlapaz</a:t>
                      </a:r>
                      <a:endParaRPr lang="en-US" baseline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8445">
                <a:tc>
                  <a:txBody>
                    <a:bodyPr/>
                    <a:lstStyle/>
                    <a:p>
                      <a:r>
                        <a:rPr lang="en-US" dirty="0" smtClean="0"/>
                        <a:t>FRWG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Dir. Wilfredo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Obien</a:t>
                      </a:r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DENR-</a:t>
                      </a:r>
                      <a:r>
                        <a:rPr lang="en-US" baseline="0" dirty="0" smtClean="0"/>
                        <a:t> Financial Management Service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Support: Ms. </a:t>
                      </a:r>
                      <a:r>
                        <a:rPr lang="en-US" baseline="0" dirty="0" err="1" smtClean="0"/>
                        <a:t>Maybelle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Mangubos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8445">
                <a:tc>
                  <a:txBody>
                    <a:bodyPr/>
                    <a:lstStyle/>
                    <a:p>
                      <a:r>
                        <a:rPr lang="en-US" dirty="0" smtClean="0"/>
                        <a:t>LGN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Dir. Anna</a:t>
                      </a:r>
                      <a:r>
                        <a:rPr lang="en-US" baseline="0" dirty="0" smtClean="0"/>
                        <a:t> Liza F. </a:t>
                      </a:r>
                      <a:r>
                        <a:rPr lang="en-US" baseline="0" dirty="0" err="1" smtClean="0"/>
                        <a:t>Bonagua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DILG-</a:t>
                      </a:r>
                      <a:r>
                        <a:rPr lang="en-US" baseline="0" dirty="0" smtClean="0"/>
                        <a:t> Bureau of Local Government Development</a:t>
                      </a:r>
                    </a:p>
                    <a:p>
                      <a:r>
                        <a:rPr lang="en-US" baseline="0" dirty="0" smtClean="0"/>
                        <a:t>Support: Ms. Jenifer </a:t>
                      </a:r>
                      <a:r>
                        <a:rPr lang="en-US" baseline="0" dirty="0" err="1" smtClean="0"/>
                        <a:t>Galorport</a:t>
                      </a:r>
                      <a:r>
                        <a:rPr lang="en-US" baseline="0" dirty="0" smtClean="0"/>
                        <a:t>/ Ms. Kristine Carmen </a:t>
                      </a:r>
                      <a:r>
                        <a:rPr lang="en-US" baseline="0" dirty="0" err="1" smtClean="0"/>
                        <a:t>Diones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8445">
                <a:tc>
                  <a:txBody>
                    <a:bodyPr/>
                    <a:lstStyle/>
                    <a:p>
                      <a:r>
                        <a:rPr lang="en-US" dirty="0" smtClean="0"/>
                        <a:t>SAG/UP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Dr. Fernando </a:t>
                      </a:r>
                      <a:r>
                        <a:rPr lang="en-US" dirty="0" err="1" smtClean="0"/>
                        <a:t>Siringan</a:t>
                      </a:r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UP – Marine Science</a:t>
                      </a:r>
                      <a:r>
                        <a:rPr lang="en-US" baseline="0" dirty="0" smtClean="0"/>
                        <a:t> Institute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Support: Dr. </a:t>
                      </a:r>
                      <a:r>
                        <a:rPr lang="en-US" baseline="0" dirty="0" err="1" smtClean="0"/>
                        <a:t>Porfirio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Aliño</a:t>
                      </a:r>
                      <a:r>
                        <a:rPr lang="en-US" baseline="0" dirty="0" smtClean="0"/>
                        <a:t>/ Mr. John Erick </a:t>
                      </a:r>
                      <a:r>
                        <a:rPr lang="en-US" baseline="0" dirty="0" err="1" smtClean="0"/>
                        <a:t>Avelino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25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0828" y="221689"/>
            <a:ext cx="10515600" cy="1325563"/>
          </a:xfrm>
        </p:spPr>
        <p:txBody>
          <a:bodyPr>
            <a:normAutofit/>
          </a:bodyPr>
          <a:lstStyle/>
          <a:p>
            <a:r>
              <a:rPr lang="en-PH" sz="36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 Governance </a:t>
            </a:r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Working </a:t>
            </a:r>
            <a:r>
              <a:rPr lang="en-PH" sz="36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Group/ Cross Cutting Themes </a:t>
            </a:r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Members / Agencies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255090"/>
              </p:ext>
            </p:extLst>
          </p:nvPr>
        </p:nvGraphicFramePr>
        <p:xfrm>
          <a:off x="360826" y="1547249"/>
          <a:ext cx="11082620" cy="2447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95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530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8445">
                <a:tc>
                  <a:txBody>
                    <a:bodyPr/>
                    <a:lstStyle/>
                    <a:p>
                      <a:r>
                        <a:rPr lang="en-US" dirty="0" smtClean="0"/>
                        <a:t>TWG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Focal</a:t>
                      </a:r>
                      <a:r>
                        <a:rPr lang="en-US" baseline="0" dirty="0" smtClean="0"/>
                        <a:t> Point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8445">
                <a:tc>
                  <a:txBody>
                    <a:bodyPr/>
                    <a:lstStyle/>
                    <a:p>
                      <a:r>
                        <a:rPr lang="en-US" dirty="0" smtClean="0"/>
                        <a:t>RBF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Dir. </a:t>
                      </a:r>
                      <a:r>
                        <a:rPr lang="en-US" dirty="0" err="1" smtClean="0"/>
                        <a:t>Crisanta</a:t>
                      </a:r>
                      <a:r>
                        <a:rPr lang="en-US" dirty="0" smtClean="0"/>
                        <a:t> Marlene P. Rodriguez</a:t>
                      </a:r>
                    </a:p>
                    <a:p>
                      <a:r>
                        <a:rPr lang="en-US" dirty="0" smtClean="0"/>
                        <a:t>DENR-Biodiversity</a:t>
                      </a:r>
                      <a:r>
                        <a:rPr lang="en-US" baseline="0" dirty="0" smtClean="0"/>
                        <a:t> Management Bureau</a:t>
                      </a:r>
                    </a:p>
                    <a:p>
                      <a:r>
                        <a:rPr lang="en-US" baseline="0" dirty="0" smtClean="0"/>
                        <a:t>Support: Ms. Luz </a:t>
                      </a:r>
                      <a:r>
                        <a:rPr lang="en-US" baseline="0" dirty="0" err="1" smtClean="0"/>
                        <a:t>Baskiñas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8445">
                <a:tc>
                  <a:txBody>
                    <a:bodyPr/>
                    <a:lstStyle/>
                    <a:p>
                      <a:r>
                        <a:rPr lang="en-US" dirty="0" smtClean="0"/>
                        <a:t>WLF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Dir. </a:t>
                      </a:r>
                      <a:r>
                        <a:rPr lang="en-US" dirty="0" err="1" smtClean="0"/>
                        <a:t>Crisanta</a:t>
                      </a:r>
                      <a:r>
                        <a:rPr lang="en-US" dirty="0" smtClean="0"/>
                        <a:t> Marlene P. Rodriguez</a:t>
                      </a:r>
                    </a:p>
                    <a:p>
                      <a:r>
                        <a:rPr lang="en-US" dirty="0" smtClean="0"/>
                        <a:t>DENR-Biodiversity</a:t>
                      </a:r>
                      <a:r>
                        <a:rPr lang="en-US" baseline="0" dirty="0" smtClean="0"/>
                        <a:t> Management Bureau</a:t>
                      </a:r>
                    </a:p>
                    <a:p>
                      <a:r>
                        <a:rPr lang="en-US" baseline="0" dirty="0" smtClean="0"/>
                        <a:t>Support: Reg. Dir. </a:t>
                      </a:r>
                      <a:r>
                        <a:rPr lang="en-US" baseline="0" dirty="0" err="1" smtClean="0"/>
                        <a:t>Remia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Aparri</a:t>
                      </a:r>
                      <a:r>
                        <a:rPr lang="en-US" baseline="0" dirty="0" smtClean="0"/>
                        <a:t>/ Ms. Salome </a:t>
                      </a:r>
                      <a:r>
                        <a:rPr lang="en-US" baseline="0" dirty="0" err="1" smtClean="0"/>
                        <a:t>Bonnit</a:t>
                      </a:r>
                      <a:endParaRPr lang="en-US" baseline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002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921" y="0"/>
            <a:ext cx="10515600" cy="1325563"/>
          </a:xfrm>
        </p:spPr>
        <p:txBody>
          <a:bodyPr>
            <a:normAutofit/>
          </a:bodyPr>
          <a:lstStyle/>
          <a:p>
            <a:r>
              <a:rPr lang="en-PH" sz="36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 </a:t>
            </a:r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Progress/Achievements Towards NPOA</a:t>
            </a:r>
            <a:endParaRPr lang="en-PH" sz="36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FFF6D3-7BD4-4F78-90B8-5941E92FC3B4}"/>
              </a:ext>
            </a:extLst>
          </p:cNvPr>
          <p:cNvSpPr txBox="1"/>
          <p:nvPr/>
        </p:nvSpPr>
        <p:spPr>
          <a:xfrm>
            <a:off x="372534" y="1325563"/>
            <a:ext cx="6068608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MY" b="1" dirty="0">
                <a:solidFill>
                  <a:srgbClr val="90C42F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SEASCAPE</a:t>
            </a:r>
          </a:p>
          <a:p>
            <a:r>
              <a:rPr lang="en-MY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CTI-CFF NATIONAL PROGRAMS</a:t>
            </a:r>
          </a:p>
          <a:p>
            <a:endParaRPr lang="en-MY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Sulu Sulawesi Seascape Project Completed (MPA&amp;EAFM)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Planning for Seascape Implementation: West Philippine Seascape and North Philippine Seascape</a:t>
            </a:r>
            <a:endParaRPr lang="en-MY" sz="24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MY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91BCA1-BA19-49D8-AA24-64AB03077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442" y="1531470"/>
            <a:ext cx="4498626" cy="301790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65EC68C1-9D61-4C22-AB19-395598FAB1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625459"/>
              </p:ext>
            </p:extLst>
          </p:nvPr>
        </p:nvGraphicFramePr>
        <p:xfrm>
          <a:off x="7172443" y="4883523"/>
          <a:ext cx="4634074" cy="12192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978623">
                  <a:extLst>
                    <a:ext uri="{9D8B030D-6E8A-4147-A177-3AD203B41FA5}">
                      <a16:colId xmlns:a16="http://schemas.microsoft.com/office/drawing/2014/main" xmlns="" val="3240038961"/>
                    </a:ext>
                  </a:extLst>
                </a:gridCol>
                <a:gridCol w="1454493">
                  <a:extLst>
                    <a:ext uri="{9D8B030D-6E8A-4147-A177-3AD203B41FA5}">
                      <a16:colId xmlns:a16="http://schemas.microsoft.com/office/drawing/2014/main" xmlns="" val="1198857635"/>
                    </a:ext>
                  </a:extLst>
                </a:gridCol>
                <a:gridCol w="1100479">
                  <a:extLst>
                    <a:ext uri="{9D8B030D-6E8A-4147-A177-3AD203B41FA5}">
                      <a16:colId xmlns:a16="http://schemas.microsoft.com/office/drawing/2014/main" xmlns="" val="1713680599"/>
                    </a:ext>
                  </a:extLst>
                </a:gridCol>
                <a:gridCol w="1100479">
                  <a:extLst>
                    <a:ext uri="{9D8B030D-6E8A-4147-A177-3AD203B41FA5}">
                      <a16:colId xmlns:a16="http://schemas.microsoft.com/office/drawing/2014/main" xmlns="" val="39639305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Total 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Completed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On-Going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Not Started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1500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2884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741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921" y="0"/>
            <a:ext cx="10515600" cy="1325563"/>
          </a:xfrm>
        </p:spPr>
        <p:txBody>
          <a:bodyPr>
            <a:normAutofit/>
          </a:bodyPr>
          <a:lstStyle/>
          <a:p>
            <a:r>
              <a:rPr lang="en-PH" sz="36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 </a:t>
            </a:r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Progress/Achievements Towards NPOA</a:t>
            </a:r>
            <a:endParaRPr lang="en-PH" sz="36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FFF6D3-7BD4-4F78-90B8-5941E92FC3B4}"/>
              </a:ext>
            </a:extLst>
          </p:cNvPr>
          <p:cNvSpPr txBox="1"/>
          <p:nvPr/>
        </p:nvSpPr>
        <p:spPr>
          <a:xfrm>
            <a:off x="372534" y="1102826"/>
            <a:ext cx="6755097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MY" b="1" dirty="0">
                <a:solidFill>
                  <a:srgbClr val="90C42F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EAFM</a:t>
            </a:r>
          </a:p>
          <a:p>
            <a:r>
              <a:rPr lang="en-MY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CTI-CFF NATIONAL PROGRAMS</a:t>
            </a:r>
          </a:p>
          <a:p>
            <a:endParaRPr lang="en-MY" dirty="0"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dirty="0" smtClean="0">
                <a:latin typeface="Open Sans"/>
              </a:rPr>
              <a:t>Continuous conduct of resource/habitat assessments, resource ecological assessments, fisheries profiling, and implementation of </a:t>
            </a:r>
            <a:r>
              <a:rPr lang="en-US" dirty="0" smtClean="0">
                <a:latin typeface="Open Sans" panose="020B0606030504020204"/>
              </a:rPr>
              <a:t>National </a:t>
            </a:r>
            <a:r>
              <a:rPr lang="en-US" dirty="0">
                <a:latin typeface="Open Sans" panose="020B0606030504020204"/>
              </a:rPr>
              <a:t>Stock Assessment Program </a:t>
            </a:r>
            <a:endParaRPr lang="en-PH" dirty="0" smtClean="0">
              <a:latin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dirty="0">
                <a:latin typeface="Open Sans"/>
              </a:rPr>
              <a:t>Nationwide vulnerability and suitability assessment for capture and aquaculture </a:t>
            </a:r>
            <a:r>
              <a:rPr lang="en-PH" dirty="0" smtClean="0">
                <a:latin typeface="Open Sans"/>
              </a:rPr>
              <a:t>fisheries</a:t>
            </a:r>
            <a:endParaRPr lang="en-GB" dirty="0">
              <a:latin typeface="Open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PH" dirty="0">
                <a:latin typeface="Open Sans"/>
              </a:rPr>
              <a:t>Creation of Philippine Committee on </a:t>
            </a:r>
            <a:r>
              <a:rPr lang="en-PH" dirty="0" smtClean="0">
                <a:latin typeface="Open Sans"/>
              </a:rPr>
              <a:t>IUUF </a:t>
            </a:r>
            <a:r>
              <a:rPr lang="en-PH" dirty="0">
                <a:latin typeface="Open Sans"/>
              </a:rPr>
              <a:t>through </a:t>
            </a:r>
            <a:r>
              <a:rPr lang="en-PH" dirty="0" smtClean="0">
                <a:latin typeface="Open Sans"/>
              </a:rPr>
              <a:t>Executive Order </a:t>
            </a:r>
            <a:r>
              <a:rPr lang="en-PH" dirty="0">
                <a:latin typeface="Open Sans"/>
              </a:rPr>
              <a:t>No. 154</a:t>
            </a:r>
            <a:endParaRPr lang="en-GB" dirty="0">
              <a:latin typeface="Open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PH" dirty="0">
                <a:latin typeface="Open Sans"/>
              </a:rPr>
              <a:t>Creation of National/Regional Law Enforcement Council (NALEC/RLEC) </a:t>
            </a:r>
            <a:endParaRPr lang="en-PH" dirty="0" smtClean="0">
              <a:latin typeface="Open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PH" dirty="0" smtClean="0">
                <a:latin typeface="Open Sans"/>
              </a:rPr>
              <a:t>Continuous </a:t>
            </a:r>
            <a:r>
              <a:rPr lang="en-PH" dirty="0">
                <a:latin typeface="Open Sans"/>
              </a:rPr>
              <a:t>conduct of IEC activities such </a:t>
            </a:r>
            <a:r>
              <a:rPr lang="en-PH" dirty="0" smtClean="0">
                <a:latin typeface="Open Sans"/>
              </a:rPr>
              <a:t>as conduct </a:t>
            </a:r>
            <a:r>
              <a:rPr lang="en-PH" dirty="0">
                <a:latin typeface="Open Sans"/>
              </a:rPr>
              <a:t>of summits/ conferences </a:t>
            </a:r>
            <a:r>
              <a:rPr lang="en-PH" dirty="0" smtClean="0">
                <a:latin typeface="Open Sans"/>
              </a:rPr>
              <a:t>focusing on highly valued commodities i.e., sardines</a:t>
            </a:r>
            <a:r>
              <a:rPr lang="en-PH" dirty="0">
                <a:latin typeface="Open Sans"/>
              </a:rPr>
              <a:t>, tuna, shrimp, milkfish, tilapia, etc. </a:t>
            </a:r>
            <a:endParaRPr lang="en-PH" dirty="0" smtClean="0">
              <a:latin typeface="Open Sans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PH" dirty="0" smtClean="0">
                <a:latin typeface="Open Sans"/>
              </a:rPr>
              <a:t>Fishing gear </a:t>
            </a:r>
            <a:r>
              <a:rPr lang="en-PH" dirty="0">
                <a:latin typeface="Open Sans"/>
              </a:rPr>
              <a:t>regulation on municipal waters </a:t>
            </a:r>
            <a:endParaRPr lang="en-GB" dirty="0">
              <a:latin typeface="Open Sans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GB" dirty="0">
                <a:latin typeface="Open Sans"/>
              </a:rPr>
              <a:t>Development of management plans, i.e. Tuna Management Plan, Sardine Management Plan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84BD43DA-2563-4FC4-A5CA-62E034B613B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328649" y="4802634"/>
          <a:ext cx="4447988" cy="12192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939326">
                  <a:extLst>
                    <a:ext uri="{9D8B030D-6E8A-4147-A177-3AD203B41FA5}">
                      <a16:colId xmlns:a16="http://schemas.microsoft.com/office/drawing/2014/main" xmlns="" val="3240038961"/>
                    </a:ext>
                  </a:extLst>
                </a:gridCol>
                <a:gridCol w="1396086">
                  <a:extLst>
                    <a:ext uri="{9D8B030D-6E8A-4147-A177-3AD203B41FA5}">
                      <a16:colId xmlns:a16="http://schemas.microsoft.com/office/drawing/2014/main" xmlns="" val="1198857635"/>
                    </a:ext>
                  </a:extLst>
                </a:gridCol>
                <a:gridCol w="1056288">
                  <a:extLst>
                    <a:ext uri="{9D8B030D-6E8A-4147-A177-3AD203B41FA5}">
                      <a16:colId xmlns:a16="http://schemas.microsoft.com/office/drawing/2014/main" xmlns="" val="1713680599"/>
                    </a:ext>
                  </a:extLst>
                </a:gridCol>
                <a:gridCol w="1056288">
                  <a:extLst>
                    <a:ext uri="{9D8B030D-6E8A-4147-A177-3AD203B41FA5}">
                      <a16:colId xmlns:a16="http://schemas.microsoft.com/office/drawing/2014/main" xmlns="" val="39639305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Total 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Completed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On-Going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Not Started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1500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2884047"/>
                  </a:ext>
                </a:extLst>
              </a:tr>
            </a:tbl>
          </a:graphicData>
        </a:graphic>
      </p:graphicFrame>
      <p:pic>
        <p:nvPicPr>
          <p:cNvPr id="1026" name="Picture 2" descr="D:\FRMD Conference 2018\Welcome Streamer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62" y="1411335"/>
            <a:ext cx="3903784" cy="323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55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921" y="0"/>
            <a:ext cx="10515600" cy="1325563"/>
          </a:xfrm>
        </p:spPr>
        <p:txBody>
          <a:bodyPr>
            <a:normAutofit/>
          </a:bodyPr>
          <a:lstStyle/>
          <a:p>
            <a:r>
              <a:rPr lang="en-PH" sz="36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 </a:t>
            </a:r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Progress/Achievements Towards NPOA</a:t>
            </a:r>
            <a:endParaRPr lang="en-PH" sz="36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FFF6D3-7BD4-4F78-90B8-5941E92FC3B4}"/>
              </a:ext>
            </a:extLst>
          </p:cNvPr>
          <p:cNvSpPr txBox="1"/>
          <p:nvPr/>
        </p:nvSpPr>
        <p:spPr>
          <a:xfrm>
            <a:off x="372534" y="1325563"/>
            <a:ext cx="7083343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MY" b="1" dirty="0">
                <a:solidFill>
                  <a:srgbClr val="90C42F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EAFM</a:t>
            </a:r>
          </a:p>
          <a:p>
            <a:r>
              <a:rPr lang="en-MY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CTI-CFF NATIONAL PROGRAMS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/>
              </a:rPr>
              <a:t>Tuna traceability system development (initial phase is the development of </a:t>
            </a:r>
            <a:r>
              <a:rPr lang="en-US" dirty="0" smtClean="0">
                <a:latin typeface="Open Sans" panose="020B0606030504020204"/>
              </a:rPr>
              <a:t>application/database)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/>
              </a:rPr>
              <a:t>Baseline Assessment of Napoleon Wrasse in TRNP and Napoleon Wrasse Non-Detrimental Findings study in </a:t>
            </a:r>
            <a:r>
              <a:rPr lang="en-US" dirty="0" err="1" smtClean="0">
                <a:latin typeface="Open Sans" panose="020B0606030504020204"/>
              </a:rPr>
              <a:t>Tawi-Tawi</a:t>
            </a:r>
            <a:r>
              <a:rPr lang="en-US" dirty="0" smtClean="0">
                <a:latin typeface="Open Sans" panose="020B0606030504020204"/>
              </a:rPr>
              <a:t> completed with management recommendations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Open Sans" panose="020B0606030504020204"/>
              </a:rPr>
              <a:t>Seasonal </a:t>
            </a:r>
            <a:r>
              <a:rPr lang="en-US" dirty="0">
                <a:latin typeface="Open Sans" panose="020B0606030504020204"/>
              </a:rPr>
              <a:t>Fishing </a:t>
            </a:r>
            <a:r>
              <a:rPr lang="en-US" dirty="0" smtClean="0">
                <a:latin typeface="Open Sans" panose="020B0606030504020204"/>
              </a:rPr>
              <a:t>Closures</a:t>
            </a:r>
            <a:r>
              <a:rPr lang="en-US" sz="2000" dirty="0">
                <a:latin typeface="Open Sans" panose="020B0606030504020204"/>
              </a:rPr>
              <a:t> </a:t>
            </a:r>
            <a:r>
              <a:rPr lang="en-US" sz="2000" dirty="0" smtClean="0">
                <a:latin typeface="Open Sans" panose="020B0606030504020204"/>
              </a:rPr>
              <a:t>in </a:t>
            </a:r>
            <a:r>
              <a:rPr lang="en-US" dirty="0" smtClean="0">
                <a:latin typeface="Open Sans" panose="020B0606030504020204"/>
              </a:rPr>
              <a:t>Northern </a:t>
            </a:r>
            <a:r>
              <a:rPr lang="en-US" dirty="0">
                <a:latin typeface="Open Sans" panose="020B0606030504020204"/>
              </a:rPr>
              <a:t>Palawan, Davao Gulf, Visayan Sea, Zamboanga, </a:t>
            </a:r>
            <a:r>
              <a:rPr lang="en-US" dirty="0" smtClean="0">
                <a:latin typeface="Open Sans" panose="020B0606030504020204"/>
              </a:rPr>
              <a:t>and </a:t>
            </a:r>
            <a:r>
              <a:rPr lang="en-US" dirty="0" err="1" smtClean="0">
                <a:latin typeface="Open Sans" panose="020B0606030504020204"/>
              </a:rPr>
              <a:t>Balayan</a:t>
            </a:r>
            <a:r>
              <a:rPr lang="en-US" dirty="0" smtClean="0">
                <a:latin typeface="Open Sans" panose="020B0606030504020204"/>
              </a:rPr>
              <a:t> Bay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PH" dirty="0" smtClean="0">
                <a:latin typeface="Open Sans"/>
              </a:rPr>
              <a:t>Development </a:t>
            </a:r>
            <a:r>
              <a:rPr lang="en-PH" dirty="0">
                <a:latin typeface="Open Sans"/>
              </a:rPr>
              <a:t>of Electronic Catch Documentation and Traceability and small scale catch documentation</a:t>
            </a:r>
            <a:endParaRPr lang="en-GB" dirty="0">
              <a:latin typeface="Open Sans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PH" dirty="0">
                <a:latin typeface="Open Sans"/>
              </a:rPr>
              <a:t>Reconstitution of National Tuna Industry Council (NTIC), amending Special Order No. 659, series of 2000 through Special Order No. 1117 series of 2018</a:t>
            </a:r>
            <a:endParaRPr lang="en-GB" dirty="0">
              <a:latin typeface="Open Sans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PH" dirty="0">
                <a:latin typeface="Open Sans"/>
              </a:rPr>
              <a:t>Conduct of value chain </a:t>
            </a:r>
            <a:r>
              <a:rPr lang="en-PH" dirty="0" smtClean="0">
                <a:latin typeface="Open Sans"/>
              </a:rPr>
              <a:t>analyses </a:t>
            </a:r>
            <a:r>
              <a:rPr lang="en-PH" dirty="0">
                <a:latin typeface="Open Sans"/>
              </a:rPr>
              <a:t>on tuna, sardines and ornamental </a:t>
            </a:r>
            <a:r>
              <a:rPr lang="en-PH" dirty="0" smtClean="0">
                <a:latin typeface="Open Sans"/>
              </a:rPr>
              <a:t>fishes</a:t>
            </a:r>
            <a:endParaRPr lang="en-GB" dirty="0">
              <a:latin typeface="Open Sans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PH" dirty="0">
                <a:latin typeface="Open Sans"/>
              </a:rPr>
              <a:t>Conduct assessments on reef-based ornamentals</a:t>
            </a:r>
            <a:endParaRPr lang="en-GB" dirty="0">
              <a:latin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pen Sans" panose="020B060603050402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84BD43DA-2563-4FC4-A5CA-62E034B613B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87237" y="4802634"/>
          <a:ext cx="4089399" cy="14935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63599">
                  <a:extLst>
                    <a:ext uri="{9D8B030D-6E8A-4147-A177-3AD203B41FA5}">
                      <a16:colId xmlns:a16="http://schemas.microsoft.com/office/drawing/2014/main" xmlns="" val="3240038961"/>
                    </a:ext>
                  </a:extLst>
                </a:gridCol>
                <a:gridCol w="1283536">
                  <a:extLst>
                    <a:ext uri="{9D8B030D-6E8A-4147-A177-3AD203B41FA5}">
                      <a16:colId xmlns:a16="http://schemas.microsoft.com/office/drawing/2014/main" xmlns="" val="1198857635"/>
                    </a:ext>
                  </a:extLst>
                </a:gridCol>
                <a:gridCol w="971132">
                  <a:extLst>
                    <a:ext uri="{9D8B030D-6E8A-4147-A177-3AD203B41FA5}">
                      <a16:colId xmlns:a16="http://schemas.microsoft.com/office/drawing/2014/main" xmlns="" val="1713680599"/>
                    </a:ext>
                  </a:extLst>
                </a:gridCol>
                <a:gridCol w="971132">
                  <a:extLst>
                    <a:ext uri="{9D8B030D-6E8A-4147-A177-3AD203B41FA5}">
                      <a16:colId xmlns:a16="http://schemas.microsoft.com/office/drawing/2014/main" xmlns="" val="39639305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Total 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Completed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On-Going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Not Started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1500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2884047"/>
                  </a:ext>
                </a:extLst>
              </a:tr>
            </a:tbl>
          </a:graphicData>
        </a:graphic>
      </p:graphicFrame>
      <p:pic>
        <p:nvPicPr>
          <p:cNvPr id="2051" name="Picture 3" descr="D:\FRMD Conference 2018\Welcome Streamer\Untitled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589" y="1618638"/>
            <a:ext cx="4377163" cy="295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18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921" y="0"/>
            <a:ext cx="10515600" cy="1325563"/>
          </a:xfrm>
        </p:spPr>
        <p:txBody>
          <a:bodyPr>
            <a:normAutofit/>
          </a:bodyPr>
          <a:lstStyle/>
          <a:p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 Progress/Achievements Towards NPOA</a:t>
            </a:r>
            <a:endParaRPr lang="en-PH" sz="36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FFF6D3-7BD4-4F78-90B8-5941E92FC3B4}"/>
              </a:ext>
            </a:extLst>
          </p:cNvPr>
          <p:cNvSpPr txBox="1"/>
          <p:nvPr/>
        </p:nvSpPr>
        <p:spPr>
          <a:xfrm>
            <a:off x="0" y="928693"/>
            <a:ext cx="7451678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MY" b="1" dirty="0" smtClean="0">
                <a:solidFill>
                  <a:srgbClr val="90C42F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MPAS</a:t>
            </a:r>
          </a:p>
          <a:p>
            <a:pPr>
              <a:spcAft>
                <a:spcPts val="600"/>
              </a:spcAft>
            </a:pPr>
            <a:r>
              <a:rPr lang="en-MY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CTI-CFF NATIONAL PROGRAMS</a:t>
            </a:r>
          </a:p>
          <a:p>
            <a:pPr marL="285750" lvl="0" indent="-285750">
              <a:spcBef>
                <a:spcPts val="600"/>
              </a:spcBef>
              <a:buSzPts val="1800"/>
              <a:buFont typeface="Arial"/>
              <a:buChar char="•"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Legislation of additional </a:t>
            </a:r>
            <a:r>
              <a:rPr lang="en-US" b="1" dirty="0">
                <a:latin typeface="Open Sans"/>
                <a:ea typeface="Open Sans"/>
                <a:cs typeface="Open Sans"/>
                <a:sym typeface="Open Sans"/>
              </a:rPr>
              <a:t>10 MPAs </a:t>
            </a: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under RA 11038 </a:t>
            </a:r>
          </a:p>
          <a:p>
            <a:pPr marL="914400" lvl="0" indent="-342900">
              <a:buSzPts val="1800"/>
              <a:buFont typeface="Open Sans"/>
              <a:buChar char="-"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National MPAs: 43</a:t>
            </a:r>
          </a:p>
          <a:p>
            <a:pPr marL="914400" lvl="0" indent="-342900">
              <a:buSzPts val="1800"/>
              <a:buFont typeface="Open Sans"/>
              <a:buChar char="-"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Locally Managed MPAs: 1816</a:t>
            </a:r>
          </a:p>
          <a:p>
            <a:pPr marL="914400" lvl="0" indent="-342900">
              <a:buSzPts val="1800"/>
              <a:buFont typeface="Open Sans"/>
              <a:buChar char="-"/>
            </a:pPr>
            <a:r>
              <a:rPr lang="en-US" b="1" dirty="0">
                <a:latin typeface="Open Sans"/>
                <a:ea typeface="Open Sans"/>
                <a:cs typeface="Open Sans"/>
                <a:sym typeface="Open Sans"/>
              </a:rPr>
              <a:t>1.4%</a:t>
            </a: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 protected of the total sea area (EEZ</a:t>
            </a:r>
            <a:r>
              <a:rPr lang="en-US" dirty="0" smtClean="0"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lang="en-US" dirty="0">
              <a:latin typeface="Open Sans"/>
              <a:ea typeface="Open Sans"/>
              <a:cs typeface="Open Sans"/>
              <a:sym typeface="Open Sans"/>
            </a:endParaRPr>
          </a:p>
          <a:p>
            <a:endParaRPr lang="en-MY" dirty="0" smtClean="0">
              <a:latin typeface="Open Sans" panose="020B060603050402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Proclamation of </a:t>
            </a:r>
            <a:r>
              <a:rPr lang="en-US" b="1" dirty="0">
                <a:latin typeface="Open Sans"/>
                <a:ea typeface="Open Sans"/>
                <a:cs typeface="Open Sans"/>
                <a:sym typeface="Open Sans"/>
              </a:rPr>
              <a:t>1st offshore MPA</a:t>
            </a: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: Philippine Rise through PP 489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dirty="0" smtClean="0">
              <a:latin typeface="Open Sans" panose="020B060603050402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 smtClean="0"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Implementation </a:t>
            </a:r>
            <a:r>
              <a:rPr lang="en-MY" dirty="0" smtClean="0"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of the Coastal and Marine Ecosystems Management </a:t>
            </a:r>
            <a:r>
              <a:rPr lang="en-MY" dirty="0" smtClean="0"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Program from 2017 to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dirty="0" smtClean="0">
              <a:latin typeface="Open Sans" panose="020B060603050402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SzPts val="1800"/>
              <a:buFont typeface="Courier New"/>
              <a:buChar char="o"/>
            </a:pPr>
            <a:r>
              <a:rPr lang="en-US" sz="2000" b="1" dirty="0">
                <a:latin typeface="Open Sans"/>
                <a:ea typeface="Open Sans"/>
                <a:cs typeface="Open Sans"/>
                <a:sym typeface="Open Sans"/>
              </a:rPr>
              <a:t>25 MPA networks</a:t>
            </a: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 supported and about </a:t>
            </a:r>
            <a:r>
              <a:rPr lang="en-US" sz="2000" b="1" dirty="0">
                <a:latin typeface="Open Sans"/>
                <a:ea typeface="Open Sans"/>
                <a:cs typeface="Open Sans"/>
                <a:sym typeface="Open Sans"/>
              </a:rPr>
              <a:t>200 biodiversity friendly enterprises</a:t>
            </a: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 assessed and provided with technical assistance </a:t>
            </a:r>
            <a:endParaRPr lang="en-US" dirty="0"/>
          </a:p>
          <a:p>
            <a:pPr marL="742950" lvl="1" indent="-285750">
              <a:buClr>
                <a:schemeClr val="dk1"/>
              </a:buClr>
              <a:buSzPts val="1800"/>
              <a:buFont typeface="Courier New"/>
              <a:buChar char="o"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Conducted habitat assessments, as well as ocean acidification baseline study, coastal stability assessment, deep water survey, reef and reef fish monitoring </a:t>
            </a:r>
            <a:r>
              <a:rPr lang="en-US" dirty="0"/>
              <a:t> </a:t>
            </a: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on nationally-managed MPAs including Philippine Rise and West Philippine Sea </a:t>
            </a:r>
            <a:endParaRPr lang="en-US" dirty="0" smtClean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6EFCCE2E-6284-4CD8-9B0E-5AB1849A6B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691790"/>
              </p:ext>
            </p:extLst>
          </p:nvPr>
        </p:nvGraphicFramePr>
        <p:xfrm>
          <a:off x="7611782" y="4341226"/>
          <a:ext cx="4461435" cy="12192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942166">
                  <a:extLst>
                    <a:ext uri="{9D8B030D-6E8A-4147-A177-3AD203B41FA5}">
                      <a16:colId xmlns:a16="http://schemas.microsoft.com/office/drawing/2014/main" xmlns="" val="3240038961"/>
                    </a:ext>
                  </a:extLst>
                </a:gridCol>
                <a:gridCol w="1400307">
                  <a:extLst>
                    <a:ext uri="{9D8B030D-6E8A-4147-A177-3AD203B41FA5}">
                      <a16:colId xmlns:a16="http://schemas.microsoft.com/office/drawing/2014/main" xmlns="" val="1198857635"/>
                    </a:ext>
                  </a:extLst>
                </a:gridCol>
                <a:gridCol w="1059481">
                  <a:extLst>
                    <a:ext uri="{9D8B030D-6E8A-4147-A177-3AD203B41FA5}">
                      <a16:colId xmlns:a16="http://schemas.microsoft.com/office/drawing/2014/main" xmlns="" val="1713680599"/>
                    </a:ext>
                  </a:extLst>
                </a:gridCol>
                <a:gridCol w="1059481">
                  <a:extLst>
                    <a:ext uri="{9D8B030D-6E8A-4147-A177-3AD203B41FA5}">
                      <a16:colId xmlns:a16="http://schemas.microsoft.com/office/drawing/2014/main" xmlns="" val="39639305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Total 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Completed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On-Going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Not Started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1500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288404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02300D-0A22-43FF-B07C-1F1F005C9D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3048"/>
          <a:stretch/>
        </p:blipFill>
        <p:spPr>
          <a:xfrm>
            <a:off x="7655218" y="1639464"/>
            <a:ext cx="4417999" cy="258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4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3305</TotalTime>
  <Words>3596</Words>
  <Application>Microsoft Office PowerPoint</Application>
  <PresentationFormat>Widescreen</PresentationFormat>
  <Paragraphs>452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Roboto</vt:lpstr>
      <vt:lpstr>Arial</vt:lpstr>
      <vt:lpstr>Arial Black</vt:lpstr>
      <vt:lpstr>Calibri</vt:lpstr>
      <vt:lpstr>Calibri Light</vt:lpstr>
      <vt:lpstr>Courier New</vt:lpstr>
      <vt:lpstr>Open Sans</vt:lpstr>
      <vt:lpstr>Open Sans ExtraBold</vt:lpstr>
      <vt:lpstr>Wingdings</vt:lpstr>
      <vt:lpstr>Office Theme</vt:lpstr>
      <vt:lpstr>PowerPoint Presentation</vt:lpstr>
      <vt:lpstr>Topic Outline</vt:lpstr>
      <vt:lpstr>I. Technical Working Group Members / Agencies</vt:lpstr>
      <vt:lpstr>I. Governance Working Group/ Cross Cutting Themes Members / Agencies</vt:lpstr>
      <vt:lpstr>I. Governance Working Group/ Cross Cutting Themes Members / Agencies</vt:lpstr>
      <vt:lpstr>II. Progress/Achievements Towards NPOA</vt:lpstr>
      <vt:lpstr>II. Progress/Achievements Towards NPOA</vt:lpstr>
      <vt:lpstr>II. Progress/Achievements Towards NPOA</vt:lpstr>
      <vt:lpstr>I. Progress/Achievements Towards NPOA</vt:lpstr>
      <vt:lpstr>II. Progress/Achievements Towards NPOA</vt:lpstr>
      <vt:lpstr>II. Progress/Achievements Towards NPOA</vt:lpstr>
      <vt:lpstr>II. Progress/Achievements Towards NPOA</vt:lpstr>
      <vt:lpstr>II. Progress/Achievements Towards NPOA</vt:lpstr>
      <vt:lpstr>II. Progress/Achievements Towards NPOA</vt:lpstr>
      <vt:lpstr>II. Progress/Achievements Towards NPOA</vt:lpstr>
      <vt:lpstr>II. Progress/Achievements Towards NPOA</vt:lpstr>
      <vt:lpstr>II. Progress/Achievements Towards NPOA</vt:lpstr>
      <vt:lpstr>III. Constraints/Issues/Challenges  Affecting Implementation of Identified Activities</vt:lpstr>
      <vt:lpstr>IV. National Roadmap 2019</vt:lpstr>
      <vt:lpstr>IV. National Roadmap 2019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janet janet</dc:creator>
  <cp:lastModifiedBy>Erick Avelino</cp:lastModifiedBy>
  <cp:revision>121</cp:revision>
  <cp:lastPrinted>2018-12-12T11:40:37Z</cp:lastPrinted>
  <dcterms:created xsi:type="dcterms:W3CDTF">2018-11-08T04:12:31Z</dcterms:created>
  <dcterms:modified xsi:type="dcterms:W3CDTF">2018-12-13T04:20:04Z</dcterms:modified>
</cp:coreProperties>
</file>