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Override3.xml" ContentType="application/vnd.openxmlformats-officedocument.themeOverride+xml"/>
  <Override PartName="/ppt/theme/themeOverride4.xml" ContentType="application/vnd.openxmlformats-officedocument.themeOverrid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73" r:id="rId1"/>
    <p:sldMasterId id="2147483660" r:id="rId2"/>
    <p:sldMasterId id="2147483685" r:id="rId3"/>
    <p:sldMasterId id="2147483698" r:id="rId4"/>
  </p:sldMasterIdLst>
  <p:notesMasterIdLst>
    <p:notesMasterId r:id="rId23"/>
  </p:notesMasterIdLst>
  <p:sldIdLst>
    <p:sldId id="298" r:id="rId5"/>
    <p:sldId id="306" r:id="rId6"/>
    <p:sldId id="312" r:id="rId7"/>
    <p:sldId id="319" r:id="rId8"/>
    <p:sldId id="260" r:id="rId9"/>
    <p:sldId id="326" r:id="rId10"/>
    <p:sldId id="327" r:id="rId11"/>
    <p:sldId id="328" r:id="rId12"/>
    <p:sldId id="329" r:id="rId13"/>
    <p:sldId id="330" r:id="rId14"/>
    <p:sldId id="299" r:id="rId15"/>
    <p:sldId id="323" r:id="rId16"/>
    <p:sldId id="263" r:id="rId17"/>
    <p:sldId id="311" r:id="rId18"/>
    <p:sldId id="313" r:id="rId19"/>
    <p:sldId id="324" r:id="rId20"/>
    <p:sldId id="333" r:id="rId21"/>
    <p:sldId id="318"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8511"/>
    <a:srgbClr val="516E9A"/>
    <a:srgbClr val="F5CCB9"/>
    <a:srgbClr val="DDC5B1"/>
    <a:srgbClr val="FFCC99"/>
    <a:srgbClr val="FFFF99"/>
    <a:srgbClr val="FFFF66"/>
    <a:srgbClr val="99FFCC"/>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969" autoAdjust="0"/>
    <p:restoredTop sz="94660"/>
  </p:normalViewPr>
  <p:slideViewPr>
    <p:cSldViewPr>
      <p:cViewPr varScale="1">
        <p:scale>
          <a:sx n="70" d="100"/>
          <a:sy n="70" d="100"/>
        </p:scale>
        <p:origin x="432" y="41"/>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4A643B-C642-4E8E-9EC6-A2FA918EFA2A}" type="datetimeFigureOut">
              <a:rPr lang="en-US" smtClean="0"/>
              <a:pPr/>
              <a:t>7/6/2020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F3C23D-74F8-49F7-975E-F95D05F39169}" type="slidenum">
              <a:rPr lang="en-US" smtClean="0"/>
              <a:pPr/>
              <a:t>‹#›</a:t>
            </a:fld>
            <a:endParaRPr lang="en-US"/>
          </a:p>
        </p:txBody>
      </p:sp>
    </p:spTree>
    <p:extLst>
      <p:ext uri="{BB962C8B-B14F-4D97-AF65-F5344CB8AC3E}">
        <p14:creationId xmlns:p14="http://schemas.microsoft.com/office/powerpoint/2010/main" val="30026511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Overview</a:t>
            </a:r>
            <a:r>
              <a:rPr lang="en-US" baseline="0" dirty="0" smtClean="0"/>
              <a:t> of the roles of each of the entities in the M&amp;E System. </a:t>
            </a:r>
          </a:p>
          <a:p>
            <a:r>
              <a:rPr lang="en-US" baseline="0" dirty="0" smtClean="0"/>
              <a:t>The Coral Triangle Atlas plays a central role in the system by collecting data that is directly measured at the regional level, compiling data from the six countries into regional measures, serving as an intermediary link between organizations outside of the CT region and the TWGs, and providing analysis to the TWGs, NCCs and the Regional Secretariat.</a:t>
            </a:r>
          </a:p>
          <a:p>
            <a:endParaRPr lang="en-US" baseline="0" dirty="0" smtClean="0"/>
          </a:p>
          <a:p>
            <a:r>
              <a:rPr lang="en-US" baseline="0" dirty="0" smtClean="0"/>
              <a:t>The CTI development partners, NCCs, TWGs and Regional Secretariat work in close collaboration to analyze, endorse and make recommendations to the SOM according to the measures obtained every year.</a:t>
            </a:r>
            <a:endParaRPr lang="en-US" dirty="0"/>
          </a:p>
        </p:txBody>
      </p:sp>
      <p:sp>
        <p:nvSpPr>
          <p:cNvPr id="4" name="Slide Number Placeholder 3"/>
          <p:cNvSpPr>
            <a:spLocks noGrp="1"/>
          </p:cNvSpPr>
          <p:nvPr>
            <p:ph type="sldNum" sz="quarter" idx="10"/>
          </p:nvPr>
        </p:nvSpPr>
        <p:spPr/>
        <p:txBody>
          <a:bodyPr/>
          <a:lstStyle/>
          <a:p>
            <a:fld id="{85F3C23D-74F8-49F7-975E-F95D05F39169}" type="slidenum">
              <a:rPr lang="en-US" smtClean="0"/>
              <a:pPr/>
              <a:t>3</a:t>
            </a:fld>
            <a:endParaRPr lang="en-US"/>
          </a:p>
        </p:txBody>
      </p:sp>
    </p:spTree>
    <p:extLst>
      <p:ext uri="{BB962C8B-B14F-4D97-AF65-F5344CB8AC3E}">
        <p14:creationId xmlns:p14="http://schemas.microsoft.com/office/powerpoint/2010/main" val="27866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Example from the Malaysian NPOA, Goal 2: Marine</a:t>
            </a:r>
            <a:r>
              <a:rPr lang="en-US" baseline="0" dirty="0" smtClean="0"/>
              <a:t> Protected Area.</a:t>
            </a:r>
            <a:endParaRPr lang="en-US" dirty="0"/>
          </a:p>
        </p:txBody>
      </p:sp>
      <p:sp>
        <p:nvSpPr>
          <p:cNvPr id="4" name="Slide Number Placeholder 3"/>
          <p:cNvSpPr>
            <a:spLocks noGrp="1"/>
          </p:cNvSpPr>
          <p:nvPr>
            <p:ph type="sldNum" sz="quarter" idx="10"/>
          </p:nvPr>
        </p:nvSpPr>
        <p:spPr/>
        <p:txBody>
          <a:bodyPr/>
          <a:lstStyle/>
          <a:p>
            <a:fld id="{2C790D4F-F2F5-429C-9A4C-3E736087FDAF}" type="slidenum">
              <a:rPr lang="en-US" smtClean="0"/>
              <a:t>4</a:t>
            </a:fld>
            <a:endParaRPr lang="en-US"/>
          </a:p>
        </p:txBody>
      </p:sp>
    </p:spTree>
    <p:extLst>
      <p:ext uri="{BB962C8B-B14F-4D97-AF65-F5344CB8AC3E}">
        <p14:creationId xmlns:p14="http://schemas.microsoft.com/office/powerpoint/2010/main" val="24071844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F3C23D-74F8-49F7-975E-F95D05F39169}" type="slidenum">
              <a:rPr lang="en-US" smtClean="0"/>
              <a:pPr/>
              <a:t>11</a:t>
            </a:fld>
            <a:endParaRPr lang="en-US"/>
          </a:p>
        </p:txBody>
      </p:sp>
    </p:spTree>
    <p:extLst>
      <p:ext uri="{BB962C8B-B14F-4D97-AF65-F5344CB8AC3E}">
        <p14:creationId xmlns:p14="http://schemas.microsoft.com/office/powerpoint/2010/main" val="8346155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F3C23D-74F8-49F7-975E-F95D05F39169}" type="slidenum">
              <a:rPr lang="en-US" smtClean="0"/>
              <a:pPr/>
              <a:t>13</a:t>
            </a:fld>
            <a:endParaRPr lang="en-US"/>
          </a:p>
        </p:txBody>
      </p:sp>
    </p:spTree>
    <p:extLst>
      <p:ext uri="{BB962C8B-B14F-4D97-AF65-F5344CB8AC3E}">
        <p14:creationId xmlns:p14="http://schemas.microsoft.com/office/powerpoint/2010/main" val="8346155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data pathway is a key tool to map who will be responsible, and even more importantly, who will be accountable for each step of the indicator: collect, measure, compile, analyze, store and report. It can also serve as a means of information for the entities that have been identified in the pathway to ensure their collaboration.</a:t>
            </a:r>
          </a:p>
          <a:p>
            <a:endParaRPr lang="en-US" dirty="0" smtClean="0"/>
          </a:p>
          <a:p>
            <a:r>
              <a:rPr lang="en-US" dirty="0" smtClean="0"/>
              <a:t>Starting</a:t>
            </a:r>
            <a:r>
              <a:rPr lang="en-US" baseline="0" dirty="0" smtClean="0"/>
              <a:t> with the field at the national level to the data compiled, analyzed, stored and reported, we can see that different entities are responsible for transferring the data to the NCC so it can be compiled with the other national data as a regional indicator. The NCC has a pivotal role since it is responsible for this intermediate link. </a:t>
            </a:r>
          </a:p>
          <a:p>
            <a:endParaRPr lang="en-US" baseline="0" dirty="0" smtClean="0"/>
          </a:p>
          <a:p>
            <a:r>
              <a:rPr lang="en-US" baseline="0" dirty="0" smtClean="0"/>
              <a:t>At the regional level, the same process (compiling, analyzing and storing) is supported by the TWGs, the CT Atlas and the Regional Secretariat. </a:t>
            </a:r>
            <a:endParaRPr lang="en-US" dirty="0"/>
          </a:p>
        </p:txBody>
      </p:sp>
      <p:sp>
        <p:nvSpPr>
          <p:cNvPr id="4" name="Slide Number Placeholder 3"/>
          <p:cNvSpPr>
            <a:spLocks noGrp="1"/>
          </p:cNvSpPr>
          <p:nvPr>
            <p:ph type="sldNum" sz="quarter" idx="10"/>
          </p:nvPr>
        </p:nvSpPr>
        <p:spPr/>
        <p:txBody>
          <a:bodyPr/>
          <a:lstStyle/>
          <a:p>
            <a:fld id="{85F3C23D-74F8-49F7-975E-F95D05F39169}" type="slidenum">
              <a:rPr lang="en-US" smtClean="0"/>
              <a:pPr/>
              <a:t>14</a:t>
            </a:fld>
            <a:endParaRPr lang="en-US"/>
          </a:p>
        </p:txBody>
      </p:sp>
    </p:spTree>
    <p:extLst>
      <p:ext uri="{BB962C8B-B14F-4D97-AF65-F5344CB8AC3E}">
        <p14:creationId xmlns:p14="http://schemas.microsoft.com/office/powerpoint/2010/main" val="5676992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preliminary</a:t>
            </a:r>
            <a:r>
              <a:rPr lang="en-US" baseline="0" dirty="0" smtClean="0"/>
              <a:t> capacity assessment was carried out. First an assessment of the cost of tracking indicators was carried out for each country. If a system already existed and the indicator was already tracked, the cost was estimated as low, if the system was in place but the indicator was not already tracked (or some other piece of the system was missing) the indicator was estimated as medium, if the system did not exist and everything had to be put in place (people hired, trained, budget allocated etc..) then the cost was estimated as high.</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 capacity score was derived from these costs and the capacity of the country to meet them or set up the system, </a:t>
            </a:r>
            <a:endParaRPr lang="en-US" dirty="0"/>
          </a:p>
        </p:txBody>
      </p:sp>
      <p:sp>
        <p:nvSpPr>
          <p:cNvPr id="4" name="Slide Number Placeholder 3"/>
          <p:cNvSpPr>
            <a:spLocks noGrp="1"/>
          </p:cNvSpPr>
          <p:nvPr>
            <p:ph type="sldNum" sz="quarter" idx="10"/>
          </p:nvPr>
        </p:nvSpPr>
        <p:spPr/>
        <p:txBody>
          <a:bodyPr/>
          <a:lstStyle/>
          <a:p>
            <a:fld id="{85F3C23D-74F8-49F7-975E-F95D05F39169}" type="slidenum">
              <a:rPr lang="en-US" smtClean="0"/>
              <a:pPr/>
              <a:t>15</a:t>
            </a:fld>
            <a:endParaRPr lang="en-US"/>
          </a:p>
        </p:txBody>
      </p:sp>
    </p:spTree>
    <p:extLst>
      <p:ext uri="{BB962C8B-B14F-4D97-AF65-F5344CB8AC3E}">
        <p14:creationId xmlns:p14="http://schemas.microsoft.com/office/powerpoint/2010/main" val="8930490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hemeOverride" Target="../theme/themeOverride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hemeOverride" Target="../theme/themeOverride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1849729-503C-47BA-B1AD-4E634668B869}" type="datetimeFigureOut">
              <a:rPr lang="en-US" smtClean="0"/>
              <a:pPr/>
              <a:t>7/6/2020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AAEA43-2FA5-4D0F-A885-C213D08CEAA4}" type="slidenum">
              <a:rPr lang="en-US" smtClean="0"/>
              <a:pPr/>
              <a:t>‹#›</a:t>
            </a:fld>
            <a:endParaRPr lang="en-US"/>
          </a:p>
        </p:txBody>
      </p:sp>
    </p:spTree>
    <p:extLst>
      <p:ext uri="{BB962C8B-B14F-4D97-AF65-F5344CB8AC3E}">
        <p14:creationId xmlns:p14="http://schemas.microsoft.com/office/powerpoint/2010/main" val="3392423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1849729-503C-47BA-B1AD-4E634668B869}" type="datetimeFigureOut">
              <a:rPr lang="en-US" smtClean="0"/>
              <a:pPr/>
              <a:t>7/6/2020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AAEA43-2FA5-4D0F-A885-C213D08CEAA4}" type="slidenum">
              <a:rPr lang="en-US" smtClean="0"/>
              <a:pPr/>
              <a:t>‹#›</a:t>
            </a:fld>
            <a:endParaRPr lang="en-US"/>
          </a:p>
        </p:txBody>
      </p:sp>
    </p:spTree>
    <p:extLst>
      <p:ext uri="{BB962C8B-B14F-4D97-AF65-F5344CB8AC3E}">
        <p14:creationId xmlns:p14="http://schemas.microsoft.com/office/powerpoint/2010/main" val="39845223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1849729-503C-47BA-B1AD-4E634668B869}" type="datetimeFigureOut">
              <a:rPr lang="en-US" smtClean="0"/>
              <a:pPr/>
              <a:t>7/6/2020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AAEA43-2FA5-4D0F-A885-C213D08CEAA4}" type="slidenum">
              <a:rPr lang="en-US" smtClean="0"/>
              <a:pPr/>
              <a:t>‹#›</a:t>
            </a:fld>
            <a:endParaRPr lang="en-US"/>
          </a:p>
        </p:txBody>
      </p:sp>
    </p:spTree>
    <p:extLst>
      <p:ext uri="{BB962C8B-B14F-4D97-AF65-F5344CB8AC3E}">
        <p14:creationId xmlns:p14="http://schemas.microsoft.com/office/powerpoint/2010/main" val="2456213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2D2F4202-7ECA-4AA4-BC32-B74F83BDEDA7}" type="datetimeFigureOut">
              <a:rPr lang="en-PH"/>
              <a:pPr>
                <a:defRPr/>
              </a:pPr>
              <a:t>06/07/2020</a:t>
            </a:fld>
            <a:endParaRPr lang="en-PH"/>
          </a:p>
        </p:txBody>
      </p:sp>
      <p:sp>
        <p:nvSpPr>
          <p:cNvPr id="5" name="Footer Placeholder 18"/>
          <p:cNvSpPr>
            <a:spLocks noGrp="1"/>
          </p:cNvSpPr>
          <p:nvPr>
            <p:ph type="ftr" sz="quarter" idx="11"/>
          </p:nvPr>
        </p:nvSpPr>
        <p:spPr/>
        <p:txBody>
          <a:bodyPr/>
          <a:lstStyle>
            <a:lvl1pPr>
              <a:defRPr/>
            </a:lvl1pPr>
          </a:lstStyle>
          <a:p>
            <a:pPr>
              <a:defRPr/>
            </a:pPr>
            <a:endParaRPr lang="en-PH"/>
          </a:p>
        </p:txBody>
      </p:sp>
      <p:sp>
        <p:nvSpPr>
          <p:cNvPr id="6" name="Slide Number Placeholder 26"/>
          <p:cNvSpPr>
            <a:spLocks noGrp="1"/>
          </p:cNvSpPr>
          <p:nvPr>
            <p:ph type="sldNum" sz="quarter" idx="12"/>
          </p:nvPr>
        </p:nvSpPr>
        <p:spPr/>
        <p:txBody>
          <a:bodyPr/>
          <a:lstStyle>
            <a:lvl1pPr>
              <a:defRPr/>
            </a:lvl1pPr>
          </a:lstStyle>
          <a:p>
            <a:pPr>
              <a:defRPr/>
            </a:pPr>
            <a:fld id="{C4CEA632-4A27-43D1-A5DB-34C3E2477A70}" type="slidenum">
              <a:rPr lang="en-PH"/>
              <a:pPr>
                <a:defRPr/>
              </a:pPr>
              <a:t>‹#›</a:t>
            </a:fld>
            <a:endParaRPr lang="en-PH"/>
          </a:p>
        </p:txBody>
      </p:sp>
    </p:spTree>
    <p:extLst>
      <p:ext uri="{BB962C8B-B14F-4D97-AF65-F5344CB8AC3E}">
        <p14:creationId xmlns:p14="http://schemas.microsoft.com/office/powerpoint/2010/main" val="3927401394"/>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70E4D679-C838-4430-839E-F5565C3D31BB}" type="datetimeFigureOut">
              <a:rPr lang="en-PH"/>
              <a:pPr>
                <a:defRPr/>
              </a:pPr>
              <a:t>06/07/2020</a:t>
            </a:fld>
            <a:endParaRPr lang="en-PH"/>
          </a:p>
        </p:txBody>
      </p:sp>
      <p:sp>
        <p:nvSpPr>
          <p:cNvPr id="5" name="Footer Placeholder 21"/>
          <p:cNvSpPr>
            <a:spLocks noGrp="1"/>
          </p:cNvSpPr>
          <p:nvPr>
            <p:ph type="ftr" sz="quarter" idx="11"/>
          </p:nvPr>
        </p:nvSpPr>
        <p:spPr/>
        <p:txBody>
          <a:bodyPr/>
          <a:lstStyle>
            <a:lvl1pPr>
              <a:defRPr/>
            </a:lvl1pPr>
          </a:lstStyle>
          <a:p>
            <a:pPr>
              <a:defRPr/>
            </a:pPr>
            <a:endParaRPr lang="en-PH"/>
          </a:p>
        </p:txBody>
      </p:sp>
      <p:sp>
        <p:nvSpPr>
          <p:cNvPr id="6" name="Slide Number Placeholder 17"/>
          <p:cNvSpPr>
            <a:spLocks noGrp="1"/>
          </p:cNvSpPr>
          <p:nvPr>
            <p:ph type="sldNum" sz="quarter" idx="12"/>
          </p:nvPr>
        </p:nvSpPr>
        <p:spPr/>
        <p:txBody>
          <a:bodyPr/>
          <a:lstStyle>
            <a:lvl1pPr>
              <a:defRPr/>
            </a:lvl1pPr>
          </a:lstStyle>
          <a:p>
            <a:pPr>
              <a:defRPr/>
            </a:pPr>
            <a:fld id="{EAEE3242-2D96-4F0F-BD21-69305CEAE9B2}" type="slidenum">
              <a:rPr lang="en-PH"/>
              <a:pPr>
                <a:defRPr/>
              </a:pPr>
              <a:t>‹#›</a:t>
            </a:fld>
            <a:endParaRPr lang="en-PH"/>
          </a:p>
        </p:txBody>
      </p:sp>
    </p:spTree>
    <p:extLst>
      <p:ext uri="{BB962C8B-B14F-4D97-AF65-F5344CB8AC3E}">
        <p14:creationId xmlns:p14="http://schemas.microsoft.com/office/powerpoint/2010/main" val="741704951"/>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1EEA04AC-AEC9-4A0A-874D-5EDD350BE289}" type="datetimeFigureOut">
              <a:rPr lang="en-PH" smtClean="0"/>
              <a:pPr>
                <a:defRPr/>
              </a:pPr>
              <a:t>06/07/2020</a:t>
            </a:fld>
            <a:endParaRPr lang="en-PH"/>
          </a:p>
        </p:txBody>
      </p:sp>
      <p:sp>
        <p:nvSpPr>
          <p:cNvPr id="4" name="Footer Placeholder 3"/>
          <p:cNvSpPr>
            <a:spLocks noGrp="1"/>
          </p:cNvSpPr>
          <p:nvPr>
            <p:ph type="ftr" sz="quarter" idx="11"/>
          </p:nvPr>
        </p:nvSpPr>
        <p:spPr/>
        <p:txBody>
          <a:bodyPr/>
          <a:lstStyle/>
          <a:p>
            <a:pPr>
              <a:defRPr/>
            </a:pPr>
            <a:endParaRPr lang="en-PH"/>
          </a:p>
        </p:txBody>
      </p:sp>
      <p:sp>
        <p:nvSpPr>
          <p:cNvPr id="5" name="Slide Number Placeholder 4"/>
          <p:cNvSpPr>
            <a:spLocks noGrp="1"/>
          </p:cNvSpPr>
          <p:nvPr>
            <p:ph type="sldNum" sz="quarter" idx="12"/>
          </p:nvPr>
        </p:nvSpPr>
        <p:spPr/>
        <p:txBody>
          <a:bodyPr/>
          <a:lstStyle/>
          <a:p>
            <a:pPr>
              <a:defRPr/>
            </a:pPr>
            <a:fld id="{32BFC045-05F8-41D1-A554-4D10A0B1B829}" type="slidenum">
              <a:rPr lang="en-PH" smtClean="0"/>
              <a:pPr>
                <a:defRPr/>
              </a:pPr>
              <a:t>‹#›</a:t>
            </a:fld>
            <a:endParaRPr lang="en-PH"/>
          </a:p>
        </p:txBody>
      </p:sp>
    </p:spTree>
    <p:extLst>
      <p:ext uri="{BB962C8B-B14F-4D97-AF65-F5344CB8AC3E}">
        <p14:creationId xmlns:p14="http://schemas.microsoft.com/office/powerpoint/2010/main" val="3940444524"/>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78F456A-B26F-4FF9-B411-C553B1F29566}" type="datetimeFigureOut">
              <a:rPr lang="en-PH"/>
              <a:pPr>
                <a:defRPr/>
              </a:pPr>
              <a:t>06/07/2020</a:t>
            </a:fld>
            <a:endParaRPr lang="en-PH"/>
          </a:p>
        </p:txBody>
      </p:sp>
      <p:sp>
        <p:nvSpPr>
          <p:cNvPr id="5" name="Footer Placeholder 4"/>
          <p:cNvSpPr>
            <a:spLocks noGrp="1"/>
          </p:cNvSpPr>
          <p:nvPr>
            <p:ph type="ftr" sz="quarter" idx="11"/>
          </p:nvPr>
        </p:nvSpPr>
        <p:spPr/>
        <p:txBody>
          <a:bodyPr/>
          <a:lstStyle>
            <a:lvl1pPr>
              <a:defRPr/>
            </a:lvl1pPr>
          </a:lstStyle>
          <a:p>
            <a:pPr>
              <a:defRPr/>
            </a:pPr>
            <a:endParaRPr lang="en-PH"/>
          </a:p>
        </p:txBody>
      </p:sp>
      <p:sp>
        <p:nvSpPr>
          <p:cNvPr id="6" name="Slide Number Placeholder 5"/>
          <p:cNvSpPr>
            <a:spLocks noGrp="1"/>
          </p:cNvSpPr>
          <p:nvPr>
            <p:ph type="sldNum" sz="quarter" idx="12"/>
          </p:nvPr>
        </p:nvSpPr>
        <p:spPr/>
        <p:txBody>
          <a:bodyPr/>
          <a:lstStyle>
            <a:lvl1pPr>
              <a:defRPr/>
            </a:lvl1pPr>
          </a:lstStyle>
          <a:p>
            <a:pPr>
              <a:defRPr/>
            </a:pPr>
            <a:fld id="{50432DCE-3C1C-43A3-B2C8-38CD4DC98FB9}" type="slidenum">
              <a:rPr lang="en-PH"/>
              <a:pPr>
                <a:defRPr/>
              </a:pPr>
              <a:t>‹#›</a:t>
            </a:fld>
            <a:endParaRPr lang="en-PH"/>
          </a:p>
        </p:txBody>
      </p:sp>
    </p:spTree>
    <p:extLst>
      <p:ext uri="{BB962C8B-B14F-4D97-AF65-F5344CB8AC3E}">
        <p14:creationId xmlns:p14="http://schemas.microsoft.com/office/powerpoint/2010/main" val="2139219648"/>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7FE5CE40-A2AD-4FEF-A385-7968BD569645}" type="datetimeFigureOut">
              <a:rPr lang="en-PH"/>
              <a:pPr>
                <a:defRPr/>
              </a:pPr>
              <a:t>06/07/2020</a:t>
            </a:fld>
            <a:endParaRPr lang="en-PH"/>
          </a:p>
        </p:txBody>
      </p:sp>
      <p:sp>
        <p:nvSpPr>
          <p:cNvPr id="6" name="Footer Placeholder 21"/>
          <p:cNvSpPr>
            <a:spLocks noGrp="1"/>
          </p:cNvSpPr>
          <p:nvPr>
            <p:ph type="ftr" sz="quarter" idx="11"/>
          </p:nvPr>
        </p:nvSpPr>
        <p:spPr/>
        <p:txBody>
          <a:bodyPr/>
          <a:lstStyle>
            <a:lvl1pPr>
              <a:defRPr/>
            </a:lvl1pPr>
          </a:lstStyle>
          <a:p>
            <a:pPr>
              <a:defRPr/>
            </a:pPr>
            <a:endParaRPr lang="en-PH"/>
          </a:p>
        </p:txBody>
      </p:sp>
      <p:sp>
        <p:nvSpPr>
          <p:cNvPr id="7" name="Slide Number Placeholder 17"/>
          <p:cNvSpPr>
            <a:spLocks noGrp="1"/>
          </p:cNvSpPr>
          <p:nvPr>
            <p:ph type="sldNum" sz="quarter" idx="12"/>
          </p:nvPr>
        </p:nvSpPr>
        <p:spPr/>
        <p:txBody>
          <a:bodyPr/>
          <a:lstStyle>
            <a:lvl1pPr>
              <a:defRPr/>
            </a:lvl1pPr>
          </a:lstStyle>
          <a:p>
            <a:pPr>
              <a:defRPr/>
            </a:pPr>
            <a:fld id="{EC37E0F5-1937-49A7-B9AE-A2CDA6643B23}" type="slidenum">
              <a:rPr lang="en-PH"/>
              <a:pPr>
                <a:defRPr/>
              </a:pPr>
              <a:t>‹#›</a:t>
            </a:fld>
            <a:endParaRPr lang="en-PH"/>
          </a:p>
        </p:txBody>
      </p:sp>
    </p:spTree>
    <p:extLst>
      <p:ext uri="{BB962C8B-B14F-4D97-AF65-F5344CB8AC3E}">
        <p14:creationId xmlns:p14="http://schemas.microsoft.com/office/powerpoint/2010/main" val="21966348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29B2BF2C-5816-427B-985A-D29F7E9B3BE6}" type="datetimeFigureOut">
              <a:rPr lang="en-PH"/>
              <a:pPr>
                <a:defRPr/>
              </a:pPr>
              <a:t>06/07/2020</a:t>
            </a:fld>
            <a:endParaRPr lang="en-PH"/>
          </a:p>
        </p:txBody>
      </p:sp>
      <p:sp>
        <p:nvSpPr>
          <p:cNvPr id="8" name="Footer Placeholder 21"/>
          <p:cNvSpPr>
            <a:spLocks noGrp="1"/>
          </p:cNvSpPr>
          <p:nvPr>
            <p:ph type="ftr" sz="quarter" idx="11"/>
          </p:nvPr>
        </p:nvSpPr>
        <p:spPr/>
        <p:txBody>
          <a:bodyPr/>
          <a:lstStyle>
            <a:lvl1pPr>
              <a:defRPr/>
            </a:lvl1pPr>
          </a:lstStyle>
          <a:p>
            <a:pPr>
              <a:defRPr/>
            </a:pPr>
            <a:endParaRPr lang="en-PH"/>
          </a:p>
        </p:txBody>
      </p:sp>
      <p:sp>
        <p:nvSpPr>
          <p:cNvPr id="9" name="Slide Number Placeholder 17"/>
          <p:cNvSpPr>
            <a:spLocks noGrp="1"/>
          </p:cNvSpPr>
          <p:nvPr>
            <p:ph type="sldNum" sz="quarter" idx="12"/>
          </p:nvPr>
        </p:nvSpPr>
        <p:spPr/>
        <p:txBody>
          <a:bodyPr/>
          <a:lstStyle>
            <a:lvl1pPr>
              <a:defRPr/>
            </a:lvl1pPr>
          </a:lstStyle>
          <a:p>
            <a:pPr>
              <a:defRPr/>
            </a:pPr>
            <a:fld id="{447D88A8-0058-4337-931C-C9FFCAFDB0C8}" type="slidenum">
              <a:rPr lang="en-PH"/>
              <a:pPr>
                <a:defRPr/>
              </a:pPr>
              <a:t>‹#›</a:t>
            </a:fld>
            <a:endParaRPr lang="en-PH"/>
          </a:p>
        </p:txBody>
      </p:sp>
    </p:spTree>
    <p:extLst>
      <p:ext uri="{BB962C8B-B14F-4D97-AF65-F5344CB8AC3E}">
        <p14:creationId xmlns:p14="http://schemas.microsoft.com/office/powerpoint/2010/main" val="14500395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AE08FDA8-356B-43C3-B0AA-EEB679CF48DA}" type="datetimeFigureOut">
              <a:rPr lang="en-PH"/>
              <a:pPr>
                <a:defRPr/>
              </a:pPr>
              <a:t>06/07/2020</a:t>
            </a:fld>
            <a:endParaRPr lang="en-PH"/>
          </a:p>
        </p:txBody>
      </p:sp>
      <p:sp>
        <p:nvSpPr>
          <p:cNvPr id="4" name="Footer Placeholder 21"/>
          <p:cNvSpPr>
            <a:spLocks noGrp="1"/>
          </p:cNvSpPr>
          <p:nvPr>
            <p:ph type="ftr" sz="quarter" idx="11"/>
          </p:nvPr>
        </p:nvSpPr>
        <p:spPr/>
        <p:txBody>
          <a:bodyPr/>
          <a:lstStyle>
            <a:lvl1pPr>
              <a:defRPr/>
            </a:lvl1pPr>
          </a:lstStyle>
          <a:p>
            <a:pPr>
              <a:defRPr/>
            </a:pPr>
            <a:endParaRPr lang="en-PH"/>
          </a:p>
        </p:txBody>
      </p:sp>
      <p:sp>
        <p:nvSpPr>
          <p:cNvPr id="5" name="Slide Number Placeholder 17"/>
          <p:cNvSpPr>
            <a:spLocks noGrp="1"/>
          </p:cNvSpPr>
          <p:nvPr>
            <p:ph type="sldNum" sz="quarter" idx="12"/>
          </p:nvPr>
        </p:nvSpPr>
        <p:spPr/>
        <p:txBody>
          <a:bodyPr/>
          <a:lstStyle>
            <a:lvl1pPr>
              <a:defRPr/>
            </a:lvl1pPr>
          </a:lstStyle>
          <a:p>
            <a:pPr>
              <a:defRPr/>
            </a:pPr>
            <a:fld id="{D0BC6715-5F91-44E5-BB2B-5D9045FAC896}" type="slidenum">
              <a:rPr lang="en-PH"/>
              <a:pPr>
                <a:defRPr/>
              </a:pPr>
              <a:t>‹#›</a:t>
            </a:fld>
            <a:endParaRPr lang="en-PH"/>
          </a:p>
        </p:txBody>
      </p:sp>
    </p:spTree>
    <p:extLst>
      <p:ext uri="{BB962C8B-B14F-4D97-AF65-F5344CB8AC3E}">
        <p14:creationId xmlns:p14="http://schemas.microsoft.com/office/powerpoint/2010/main" val="37623832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1781FF89-8B6F-4FB8-B524-612E4ED3B7B4}" type="datetimeFigureOut">
              <a:rPr lang="en-PH"/>
              <a:pPr>
                <a:defRPr/>
              </a:pPr>
              <a:t>06/07/2020</a:t>
            </a:fld>
            <a:endParaRPr lang="en-PH"/>
          </a:p>
        </p:txBody>
      </p:sp>
      <p:sp>
        <p:nvSpPr>
          <p:cNvPr id="3" name="Footer Placeholder 21"/>
          <p:cNvSpPr>
            <a:spLocks noGrp="1"/>
          </p:cNvSpPr>
          <p:nvPr>
            <p:ph type="ftr" sz="quarter" idx="11"/>
          </p:nvPr>
        </p:nvSpPr>
        <p:spPr/>
        <p:txBody>
          <a:bodyPr/>
          <a:lstStyle>
            <a:lvl1pPr>
              <a:defRPr/>
            </a:lvl1pPr>
          </a:lstStyle>
          <a:p>
            <a:pPr>
              <a:defRPr/>
            </a:pPr>
            <a:endParaRPr lang="en-PH"/>
          </a:p>
        </p:txBody>
      </p:sp>
      <p:sp>
        <p:nvSpPr>
          <p:cNvPr id="4" name="Slide Number Placeholder 17"/>
          <p:cNvSpPr>
            <a:spLocks noGrp="1"/>
          </p:cNvSpPr>
          <p:nvPr>
            <p:ph type="sldNum" sz="quarter" idx="12"/>
          </p:nvPr>
        </p:nvSpPr>
        <p:spPr/>
        <p:txBody>
          <a:bodyPr/>
          <a:lstStyle>
            <a:lvl1pPr>
              <a:defRPr/>
            </a:lvl1pPr>
          </a:lstStyle>
          <a:p>
            <a:pPr>
              <a:defRPr/>
            </a:pPr>
            <a:fld id="{E1C4EA61-B54E-4A91-807E-1A04A05EDD2D}" type="slidenum">
              <a:rPr lang="en-PH"/>
              <a:pPr>
                <a:defRPr/>
              </a:pPr>
              <a:t>‹#›</a:t>
            </a:fld>
            <a:endParaRPr lang="en-PH"/>
          </a:p>
        </p:txBody>
      </p:sp>
    </p:spTree>
    <p:extLst>
      <p:ext uri="{BB962C8B-B14F-4D97-AF65-F5344CB8AC3E}">
        <p14:creationId xmlns:p14="http://schemas.microsoft.com/office/powerpoint/2010/main" val="675952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1849729-503C-47BA-B1AD-4E634668B869}" type="datetimeFigureOut">
              <a:rPr lang="en-US" smtClean="0"/>
              <a:pPr/>
              <a:t>7/6/2020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AAEA43-2FA5-4D0F-A885-C213D08CEAA4}" type="slidenum">
              <a:rPr lang="en-US" smtClean="0"/>
              <a:pPr/>
              <a:t>‹#›</a:t>
            </a:fld>
            <a:endParaRPr lang="en-US"/>
          </a:p>
        </p:txBody>
      </p:sp>
    </p:spTree>
    <p:extLst>
      <p:ext uri="{BB962C8B-B14F-4D97-AF65-F5344CB8AC3E}">
        <p14:creationId xmlns:p14="http://schemas.microsoft.com/office/powerpoint/2010/main" val="406649514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47462A72-2CEE-4BB6-B371-BE4E8FD7DC29}" type="datetimeFigureOut">
              <a:rPr lang="en-PH"/>
              <a:pPr>
                <a:defRPr/>
              </a:pPr>
              <a:t>06/07/2020</a:t>
            </a:fld>
            <a:endParaRPr lang="en-PH"/>
          </a:p>
        </p:txBody>
      </p:sp>
      <p:sp>
        <p:nvSpPr>
          <p:cNvPr id="6" name="Footer Placeholder 21"/>
          <p:cNvSpPr>
            <a:spLocks noGrp="1"/>
          </p:cNvSpPr>
          <p:nvPr>
            <p:ph type="ftr" sz="quarter" idx="11"/>
          </p:nvPr>
        </p:nvSpPr>
        <p:spPr/>
        <p:txBody>
          <a:bodyPr/>
          <a:lstStyle>
            <a:lvl1pPr>
              <a:defRPr/>
            </a:lvl1pPr>
          </a:lstStyle>
          <a:p>
            <a:pPr>
              <a:defRPr/>
            </a:pPr>
            <a:endParaRPr lang="en-PH"/>
          </a:p>
        </p:txBody>
      </p:sp>
      <p:sp>
        <p:nvSpPr>
          <p:cNvPr id="7" name="Slide Number Placeholder 17"/>
          <p:cNvSpPr>
            <a:spLocks noGrp="1"/>
          </p:cNvSpPr>
          <p:nvPr>
            <p:ph type="sldNum" sz="quarter" idx="12"/>
          </p:nvPr>
        </p:nvSpPr>
        <p:spPr/>
        <p:txBody>
          <a:bodyPr/>
          <a:lstStyle>
            <a:lvl1pPr>
              <a:defRPr/>
            </a:lvl1pPr>
          </a:lstStyle>
          <a:p>
            <a:pPr>
              <a:defRPr/>
            </a:pPr>
            <a:fld id="{0CDF9E59-2C5F-4130-8FE3-0730EE71A961}" type="slidenum">
              <a:rPr lang="en-PH"/>
              <a:pPr>
                <a:defRPr/>
              </a:pPr>
              <a:t>‹#›</a:t>
            </a:fld>
            <a:endParaRPr lang="en-PH"/>
          </a:p>
        </p:txBody>
      </p:sp>
    </p:spTree>
    <p:extLst>
      <p:ext uri="{BB962C8B-B14F-4D97-AF65-F5344CB8AC3E}">
        <p14:creationId xmlns:p14="http://schemas.microsoft.com/office/powerpoint/2010/main" val="26351143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CD8017C9-9C83-4482-9EC4-85993E7F6E59}" type="datetimeFigureOut">
              <a:rPr lang="en-PH"/>
              <a:pPr>
                <a:defRPr/>
              </a:pPr>
              <a:t>06/07/2020</a:t>
            </a:fld>
            <a:endParaRPr lang="en-PH"/>
          </a:p>
        </p:txBody>
      </p:sp>
      <p:sp>
        <p:nvSpPr>
          <p:cNvPr id="10" name="Footer Placeholder 5"/>
          <p:cNvSpPr>
            <a:spLocks noGrp="1"/>
          </p:cNvSpPr>
          <p:nvPr>
            <p:ph type="ftr" sz="quarter" idx="11"/>
          </p:nvPr>
        </p:nvSpPr>
        <p:spPr/>
        <p:txBody>
          <a:bodyPr/>
          <a:lstStyle>
            <a:lvl1pPr>
              <a:defRPr/>
            </a:lvl1pPr>
          </a:lstStyle>
          <a:p>
            <a:pPr>
              <a:defRPr/>
            </a:pPr>
            <a:endParaRPr lang="en-PH"/>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CF66A576-CBA4-49B7-B114-02CB242ECDEA}" type="slidenum">
              <a:rPr lang="en-PH"/>
              <a:pPr>
                <a:defRPr/>
              </a:pPr>
              <a:t>‹#›</a:t>
            </a:fld>
            <a:endParaRPr lang="en-PH"/>
          </a:p>
        </p:txBody>
      </p:sp>
    </p:spTree>
    <p:extLst>
      <p:ext uri="{BB962C8B-B14F-4D97-AF65-F5344CB8AC3E}">
        <p14:creationId xmlns:p14="http://schemas.microsoft.com/office/powerpoint/2010/main" val="39616215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71BF58C3-BD7A-4CC8-9970-0419DFEA95C1}" type="datetimeFigureOut">
              <a:rPr lang="en-PH"/>
              <a:pPr>
                <a:defRPr/>
              </a:pPr>
              <a:t>06/07/2020</a:t>
            </a:fld>
            <a:endParaRPr lang="en-PH"/>
          </a:p>
        </p:txBody>
      </p:sp>
      <p:sp>
        <p:nvSpPr>
          <p:cNvPr id="5" name="Footer Placeholder 21"/>
          <p:cNvSpPr>
            <a:spLocks noGrp="1"/>
          </p:cNvSpPr>
          <p:nvPr>
            <p:ph type="ftr" sz="quarter" idx="11"/>
          </p:nvPr>
        </p:nvSpPr>
        <p:spPr/>
        <p:txBody>
          <a:bodyPr/>
          <a:lstStyle>
            <a:lvl1pPr>
              <a:defRPr/>
            </a:lvl1pPr>
          </a:lstStyle>
          <a:p>
            <a:pPr>
              <a:defRPr/>
            </a:pPr>
            <a:endParaRPr lang="en-PH"/>
          </a:p>
        </p:txBody>
      </p:sp>
      <p:sp>
        <p:nvSpPr>
          <p:cNvPr id="6" name="Slide Number Placeholder 17"/>
          <p:cNvSpPr>
            <a:spLocks noGrp="1"/>
          </p:cNvSpPr>
          <p:nvPr>
            <p:ph type="sldNum" sz="quarter" idx="12"/>
          </p:nvPr>
        </p:nvSpPr>
        <p:spPr/>
        <p:txBody>
          <a:bodyPr/>
          <a:lstStyle>
            <a:lvl1pPr>
              <a:defRPr/>
            </a:lvl1pPr>
          </a:lstStyle>
          <a:p>
            <a:pPr>
              <a:defRPr/>
            </a:pPr>
            <a:fld id="{21B798B9-0E1D-4D9B-ADF4-65D3230B212E}" type="slidenum">
              <a:rPr lang="en-PH"/>
              <a:pPr>
                <a:defRPr/>
              </a:pPr>
              <a:t>‹#›</a:t>
            </a:fld>
            <a:endParaRPr lang="en-PH"/>
          </a:p>
        </p:txBody>
      </p:sp>
    </p:spTree>
    <p:extLst>
      <p:ext uri="{BB962C8B-B14F-4D97-AF65-F5344CB8AC3E}">
        <p14:creationId xmlns:p14="http://schemas.microsoft.com/office/powerpoint/2010/main" val="22229263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27B2ACC1-0295-492E-BAE1-72A6BE605916}" type="datetimeFigureOut">
              <a:rPr lang="en-PH"/>
              <a:pPr>
                <a:defRPr/>
              </a:pPr>
              <a:t>06/07/2020</a:t>
            </a:fld>
            <a:endParaRPr lang="en-PH"/>
          </a:p>
        </p:txBody>
      </p:sp>
      <p:sp>
        <p:nvSpPr>
          <p:cNvPr id="5" name="Footer Placeholder 21"/>
          <p:cNvSpPr>
            <a:spLocks noGrp="1"/>
          </p:cNvSpPr>
          <p:nvPr>
            <p:ph type="ftr" sz="quarter" idx="11"/>
          </p:nvPr>
        </p:nvSpPr>
        <p:spPr/>
        <p:txBody>
          <a:bodyPr/>
          <a:lstStyle>
            <a:lvl1pPr>
              <a:defRPr/>
            </a:lvl1pPr>
          </a:lstStyle>
          <a:p>
            <a:pPr>
              <a:defRPr/>
            </a:pPr>
            <a:endParaRPr lang="en-PH"/>
          </a:p>
        </p:txBody>
      </p:sp>
      <p:sp>
        <p:nvSpPr>
          <p:cNvPr id="6" name="Slide Number Placeholder 17"/>
          <p:cNvSpPr>
            <a:spLocks noGrp="1"/>
          </p:cNvSpPr>
          <p:nvPr>
            <p:ph type="sldNum" sz="quarter" idx="12"/>
          </p:nvPr>
        </p:nvSpPr>
        <p:spPr/>
        <p:txBody>
          <a:bodyPr/>
          <a:lstStyle>
            <a:lvl1pPr>
              <a:defRPr/>
            </a:lvl1pPr>
          </a:lstStyle>
          <a:p>
            <a:pPr>
              <a:defRPr/>
            </a:pPr>
            <a:fld id="{0290AF58-BE7A-461E-8B0A-F88A122DDA6A}" type="slidenum">
              <a:rPr lang="en-PH"/>
              <a:pPr>
                <a:defRPr/>
              </a:pPr>
              <a:t>‹#›</a:t>
            </a:fld>
            <a:endParaRPr lang="en-PH"/>
          </a:p>
        </p:txBody>
      </p:sp>
    </p:spTree>
    <p:extLst>
      <p:ext uri="{BB962C8B-B14F-4D97-AF65-F5344CB8AC3E}">
        <p14:creationId xmlns:p14="http://schemas.microsoft.com/office/powerpoint/2010/main" val="424617885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2D2F4202-7ECA-4AA4-BC32-B74F83BDEDA7}" type="datetimeFigureOut">
              <a:rPr lang="en-PH">
                <a:solidFill>
                  <a:srgbClr val="DBF5F9">
                    <a:shade val="90000"/>
                  </a:srgbClr>
                </a:solidFill>
              </a:rPr>
              <a:pPr>
                <a:defRPr/>
              </a:pPr>
              <a:t>06/07/2020</a:t>
            </a:fld>
            <a:endParaRPr lang="en-PH">
              <a:solidFill>
                <a:srgbClr val="DBF5F9">
                  <a:shade val="90000"/>
                </a:srgbClr>
              </a:solidFill>
            </a:endParaRPr>
          </a:p>
        </p:txBody>
      </p:sp>
      <p:sp>
        <p:nvSpPr>
          <p:cNvPr id="5" name="Footer Placeholder 18"/>
          <p:cNvSpPr>
            <a:spLocks noGrp="1"/>
          </p:cNvSpPr>
          <p:nvPr>
            <p:ph type="ftr" sz="quarter" idx="11"/>
          </p:nvPr>
        </p:nvSpPr>
        <p:spPr/>
        <p:txBody>
          <a:bodyPr/>
          <a:lstStyle>
            <a:lvl1pPr>
              <a:defRPr/>
            </a:lvl1pPr>
          </a:lstStyle>
          <a:p>
            <a:pPr>
              <a:defRPr/>
            </a:pPr>
            <a:endParaRPr lang="en-PH">
              <a:solidFill>
                <a:srgbClr val="DBF5F9">
                  <a:shade val="90000"/>
                </a:srgbClr>
              </a:solidFill>
            </a:endParaRPr>
          </a:p>
        </p:txBody>
      </p:sp>
      <p:sp>
        <p:nvSpPr>
          <p:cNvPr id="6" name="Slide Number Placeholder 26"/>
          <p:cNvSpPr>
            <a:spLocks noGrp="1"/>
          </p:cNvSpPr>
          <p:nvPr>
            <p:ph type="sldNum" sz="quarter" idx="12"/>
          </p:nvPr>
        </p:nvSpPr>
        <p:spPr/>
        <p:txBody>
          <a:bodyPr/>
          <a:lstStyle>
            <a:lvl1pPr>
              <a:defRPr/>
            </a:lvl1pPr>
          </a:lstStyle>
          <a:p>
            <a:pPr>
              <a:defRPr/>
            </a:pPr>
            <a:fld id="{C4CEA632-4A27-43D1-A5DB-34C3E2477A70}" type="slidenum">
              <a:rPr lang="en-PH">
                <a:solidFill>
                  <a:srgbClr val="DBF5F9">
                    <a:shade val="90000"/>
                  </a:srgbClr>
                </a:solidFill>
              </a:rPr>
              <a:pPr>
                <a:defRPr/>
              </a:pPr>
              <a:t>‹#›</a:t>
            </a:fld>
            <a:endParaRPr lang="en-PH">
              <a:solidFill>
                <a:srgbClr val="DBF5F9">
                  <a:shade val="90000"/>
                </a:srgbClr>
              </a:solidFill>
            </a:endParaRPr>
          </a:p>
        </p:txBody>
      </p:sp>
    </p:spTree>
    <p:extLst>
      <p:ext uri="{BB962C8B-B14F-4D97-AF65-F5344CB8AC3E}">
        <p14:creationId xmlns:p14="http://schemas.microsoft.com/office/powerpoint/2010/main" val="1732422658"/>
      </p:ext>
    </p:extLst>
  </p:cSld>
  <p:clrMapOvr>
    <a:overrideClrMapping bg1="dk1" tx1="lt1" bg2="dk2" tx2="lt2" accent1="accent1" accent2="accent2" accent3="accent3" accent4="accent4" accent5="accent5" accent6="accent6" hlink="hlink" folHlink="folHlink"/>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70E4D679-C838-4430-839E-F5565C3D31BB}" type="datetimeFigureOut">
              <a:rPr lang="en-PH">
                <a:solidFill>
                  <a:srgbClr val="04617B">
                    <a:shade val="90000"/>
                  </a:srgbClr>
                </a:solidFill>
              </a:rPr>
              <a:pPr>
                <a:defRPr/>
              </a:pPr>
              <a:t>06/07/2020</a:t>
            </a:fld>
            <a:endParaRPr lang="en-PH">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PH">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EAEE3242-2D96-4F0F-BD21-69305CEAE9B2}" type="slidenum">
              <a:rPr lang="en-PH">
                <a:solidFill>
                  <a:srgbClr val="04617B">
                    <a:shade val="90000"/>
                  </a:srgbClr>
                </a:solidFill>
              </a:rPr>
              <a:pPr>
                <a:defRPr/>
              </a:pPr>
              <a:t>‹#›</a:t>
            </a:fld>
            <a:endParaRPr lang="en-PH">
              <a:solidFill>
                <a:srgbClr val="04617B">
                  <a:shade val="90000"/>
                </a:srgbClr>
              </a:solidFill>
            </a:endParaRPr>
          </a:p>
        </p:txBody>
      </p:sp>
    </p:spTree>
    <p:extLst>
      <p:ext uri="{BB962C8B-B14F-4D97-AF65-F5344CB8AC3E}">
        <p14:creationId xmlns:p14="http://schemas.microsoft.com/office/powerpoint/2010/main" val="1790609750"/>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1EEA04AC-AEC9-4A0A-874D-5EDD350BE289}" type="datetimeFigureOut">
              <a:rPr lang="en-PH" smtClean="0">
                <a:solidFill>
                  <a:srgbClr val="04617B">
                    <a:shade val="90000"/>
                  </a:srgbClr>
                </a:solidFill>
              </a:rPr>
              <a:pPr>
                <a:defRPr/>
              </a:pPr>
              <a:t>06/07/2020</a:t>
            </a:fld>
            <a:endParaRPr lang="en-PH">
              <a:solidFill>
                <a:srgbClr val="04617B">
                  <a:shade val="90000"/>
                </a:srgbClr>
              </a:solidFill>
            </a:endParaRPr>
          </a:p>
        </p:txBody>
      </p:sp>
      <p:sp>
        <p:nvSpPr>
          <p:cNvPr id="4" name="Footer Placeholder 3"/>
          <p:cNvSpPr>
            <a:spLocks noGrp="1"/>
          </p:cNvSpPr>
          <p:nvPr>
            <p:ph type="ftr" sz="quarter" idx="11"/>
          </p:nvPr>
        </p:nvSpPr>
        <p:spPr/>
        <p:txBody>
          <a:bodyPr/>
          <a:lstStyle/>
          <a:p>
            <a:pPr>
              <a:defRPr/>
            </a:pPr>
            <a:endParaRPr lang="en-PH">
              <a:solidFill>
                <a:srgbClr val="04617B">
                  <a:shade val="90000"/>
                </a:srgbClr>
              </a:solidFill>
            </a:endParaRPr>
          </a:p>
        </p:txBody>
      </p:sp>
      <p:sp>
        <p:nvSpPr>
          <p:cNvPr id="5" name="Slide Number Placeholder 4"/>
          <p:cNvSpPr>
            <a:spLocks noGrp="1"/>
          </p:cNvSpPr>
          <p:nvPr>
            <p:ph type="sldNum" sz="quarter" idx="12"/>
          </p:nvPr>
        </p:nvSpPr>
        <p:spPr/>
        <p:txBody>
          <a:bodyPr/>
          <a:lstStyle/>
          <a:p>
            <a:pPr>
              <a:defRPr/>
            </a:pPr>
            <a:fld id="{32BFC045-05F8-41D1-A554-4D10A0B1B829}" type="slidenum">
              <a:rPr lang="en-PH" smtClean="0">
                <a:solidFill>
                  <a:srgbClr val="04617B">
                    <a:shade val="90000"/>
                  </a:srgbClr>
                </a:solidFill>
              </a:rPr>
              <a:pPr>
                <a:defRPr/>
              </a:pPr>
              <a:t>‹#›</a:t>
            </a:fld>
            <a:endParaRPr lang="en-PH">
              <a:solidFill>
                <a:srgbClr val="04617B">
                  <a:shade val="90000"/>
                </a:srgbClr>
              </a:solidFill>
            </a:endParaRPr>
          </a:p>
        </p:txBody>
      </p:sp>
    </p:spTree>
    <p:extLst>
      <p:ext uri="{BB962C8B-B14F-4D97-AF65-F5344CB8AC3E}">
        <p14:creationId xmlns:p14="http://schemas.microsoft.com/office/powerpoint/2010/main" val="3100101378"/>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78F456A-B26F-4FF9-B411-C553B1F29566}" type="datetimeFigureOut">
              <a:rPr lang="en-PH">
                <a:solidFill>
                  <a:srgbClr val="DBF5F9">
                    <a:shade val="90000"/>
                  </a:srgbClr>
                </a:solidFill>
              </a:rPr>
              <a:pPr>
                <a:defRPr/>
              </a:pPr>
              <a:t>06/07/2020</a:t>
            </a:fld>
            <a:endParaRPr lang="en-PH">
              <a:solidFill>
                <a:srgbClr val="DBF5F9">
                  <a:shade val="9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en-PH">
              <a:solidFill>
                <a:srgbClr val="DBF5F9">
                  <a:shade val="90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50432DCE-3C1C-43A3-B2C8-38CD4DC98FB9}" type="slidenum">
              <a:rPr lang="en-PH">
                <a:solidFill>
                  <a:srgbClr val="DBF5F9">
                    <a:shade val="90000"/>
                  </a:srgbClr>
                </a:solidFill>
              </a:rPr>
              <a:pPr>
                <a:defRPr/>
              </a:pPr>
              <a:t>‹#›</a:t>
            </a:fld>
            <a:endParaRPr lang="en-PH">
              <a:solidFill>
                <a:srgbClr val="DBF5F9">
                  <a:shade val="90000"/>
                </a:srgbClr>
              </a:solidFill>
            </a:endParaRPr>
          </a:p>
        </p:txBody>
      </p:sp>
    </p:spTree>
    <p:extLst>
      <p:ext uri="{BB962C8B-B14F-4D97-AF65-F5344CB8AC3E}">
        <p14:creationId xmlns:p14="http://schemas.microsoft.com/office/powerpoint/2010/main" val="160715591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7FE5CE40-A2AD-4FEF-A385-7968BD569645}" type="datetimeFigureOut">
              <a:rPr lang="en-PH">
                <a:solidFill>
                  <a:srgbClr val="04617B">
                    <a:shade val="90000"/>
                  </a:srgbClr>
                </a:solidFill>
              </a:rPr>
              <a:pPr>
                <a:defRPr/>
              </a:pPr>
              <a:t>06/07/2020</a:t>
            </a:fld>
            <a:endParaRPr lang="en-PH">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endParaRPr lang="en-PH">
              <a:solidFill>
                <a:srgbClr val="04617B">
                  <a:shade val="90000"/>
                </a:srgbClr>
              </a:solidFill>
            </a:endParaRPr>
          </a:p>
        </p:txBody>
      </p:sp>
      <p:sp>
        <p:nvSpPr>
          <p:cNvPr id="7" name="Slide Number Placeholder 17"/>
          <p:cNvSpPr>
            <a:spLocks noGrp="1"/>
          </p:cNvSpPr>
          <p:nvPr>
            <p:ph type="sldNum" sz="quarter" idx="12"/>
          </p:nvPr>
        </p:nvSpPr>
        <p:spPr/>
        <p:txBody>
          <a:bodyPr/>
          <a:lstStyle>
            <a:lvl1pPr>
              <a:defRPr/>
            </a:lvl1pPr>
          </a:lstStyle>
          <a:p>
            <a:pPr>
              <a:defRPr/>
            </a:pPr>
            <a:fld id="{EC37E0F5-1937-49A7-B9AE-A2CDA6643B23}" type="slidenum">
              <a:rPr lang="en-PH">
                <a:solidFill>
                  <a:srgbClr val="04617B">
                    <a:shade val="90000"/>
                  </a:srgbClr>
                </a:solidFill>
              </a:rPr>
              <a:pPr>
                <a:defRPr/>
              </a:pPr>
              <a:t>‹#›</a:t>
            </a:fld>
            <a:endParaRPr lang="en-PH">
              <a:solidFill>
                <a:srgbClr val="04617B">
                  <a:shade val="90000"/>
                </a:srgbClr>
              </a:solidFill>
            </a:endParaRPr>
          </a:p>
        </p:txBody>
      </p:sp>
    </p:spTree>
    <p:extLst>
      <p:ext uri="{BB962C8B-B14F-4D97-AF65-F5344CB8AC3E}">
        <p14:creationId xmlns:p14="http://schemas.microsoft.com/office/powerpoint/2010/main" val="426430166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29B2BF2C-5816-427B-985A-D29F7E9B3BE6}" type="datetimeFigureOut">
              <a:rPr lang="en-PH">
                <a:solidFill>
                  <a:srgbClr val="04617B">
                    <a:shade val="90000"/>
                  </a:srgbClr>
                </a:solidFill>
              </a:rPr>
              <a:pPr>
                <a:defRPr/>
              </a:pPr>
              <a:t>06/07/2020</a:t>
            </a:fld>
            <a:endParaRPr lang="en-PH">
              <a:solidFill>
                <a:srgbClr val="04617B">
                  <a:shade val="90000"/>
                </a:srgbClr>
              </a:solidFill>
            </a:endParaRPr>
          </a:p>
        </p:txBody>
      </p:sp>
      <p:sp>
        <p:nvSpPr>
          <p:cNvPr id="8" name="Footer Placeholder 21"/>
          <p:cNvSpPr>
            <a:spLocks noGrp="1"/>
          </p:cNvSpPr>
          <p:nvPr>
            <p:ph type="ftr" sz="quarter" idx="11"/>
          </p:nvPr>
        </p:nvSpPr>
        <p:spPr/>
        <p:txBody>
          <a:bodyPr/>
          <a:lstStyle>
            <a:lvl1pPr>
              <a:defRPr/>
            </a:lvl1pPr>
          </a:lstStyle>
          <a:p>
            <a:pPr>
              <a:defRPr/>
            </a:pPr>
            <a:endParaRPr lang="en-PH">
              <a:solidFill>
                <a:srgbClr val="04617B">
                  <a:shade val="90000"/>
                </a:srgbClr>
              </a:solidFill>
            </a:endParaRPr>
          </a:p>
        </p:txBody>
      </p:sp>
      <p:sp>
        <p:nvSpPr>
          <p:cNvPr id="9" name="Slide Number Placeholder 17"/>
          <p:cNvSpPr>
            <a:spLocks noGrp="1"/>
          </p:cNvSpPr>
          <p:nvPr>
            <p:ph type="sldNum" sz="quarter" idx="12"/>
          </p:nvPr>
        </p:nvSpPr>
        <p:spPr/>
        <p:txBody>
          <a:bodyPr/>
          <a:lstStyle>
            <a:lvl1pPr>
              <a:defRPr/>
            </a:lvl1pPr>
          </a:lstStyle>
          <a:p>
            <a:pPr>
              <a:defRPr/>
            </a:pPr>
            <a:fld id="{447D88A8-0058-4337-931C-C9FFCAFDB0C8}" type="slidenum">
              <a:rPr lang="en-PH">
                <a:solidFill>
                  <a:srgbClr val="04617B">
                    <a:shade val="90000"/>
                  </a:srgbClr>
                </a:solidFill>
              </a:rPr>
              <a:pPr>
                <a:defRPr/>
              </a:pPr>
              <a:t>‹#›</a:t>
            </a:fld>
            <a:endParaRPr lang="en-PH">
              <a:solidFill>
                <a:srgbClr val="04617B">
                  <a:shade val="90000"/>
                </a:srgbClr>
              </a:solidFill>
            </a:endParaRPr>
          </a:p>
        </p:txBody>
      </p:sp>
    </p:spTree>
    <p:extLst>
      <p:ext uri="{BB962C8B-B14F-4D97-AF65-F5344CB8AC3E}">
        <p14:creationId xmlns:p14="http://schemas.microsoft.com/office/powerpoint/2010/main" val="1323399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1849729-503C-47BA-B1AD-4E634668B869}" type="datetimeFigureOut">
              <a:rPr lang="en-US" smtClean="0"/>
              <a:pPr/>
              <a:t>7/6/2020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AAEA43-2FA5-4D0F-A885-C213D08CEAA4}" type="slidenum">
              <a:rPr lang="en-US" smtClean="0"/>
              <a:pPr/>
              <a:t>‹#›</a:t>
            </a:fld>
            <a:endParaRPr lang="en-US"/>
          </a:p>
        </p:txBody>
      </p:sp>
    </p:spTree>
    <p:extLst>
      <p:ext uri="{BB962C8B-B14F-4D97-AF65-F5344CB8AC3E}">
        <p14:creationId xmlns:p14="http://schemas.microsoft.com/office/powerpoint/2010/main" val="243837528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AE08FDA8-356B-43C3-B0AA-EEB679CF48DA}" type="datetimeFigureOut">
              <a:rPr lang="en-PH">
                <a:solidFill>
                  <a:srgbClr val="04617B">
                    <a:shade val="90000"/>
                  </a:srgbClr>
                </a:solidFill>
              </a:rPr>
              <a:pPr>
                <a:defRPr/>
              </a:pPr>
              <a:t>06/07/2020</a:t>
            </a:fld>
            <a:endParaRPr lang="en-PH">
              <a:solidFill>
                <a:srgbClr val="04617B">
                  <a:shade val="90000"/>
                </a:srgbClr>
              </a:solidFill>
            </a:endParaRPr>
          </a:p>
        </p:txBody>
      </p:sp>
      <p:sp>
        <p:nvSpPr>
          <p:cNvPr id="4" name="Footer Placeholder 21"/>
          <p:cNvSpPr>
            <a:spLocks noGrp="1"/>
          </p:cNvSpPr>
          <p:nvPr>
            <p:ph type="ftr" sz="quarter" idx="11"/>
          </p:nvPr>
        </p:nvSpPr>
        <p:spPr/>
        <p:txBody>
          <a:bodyPr/>
          <a:lstStyle>
            <a:lvl1pPr>
              <a:defRPr/>
            </a:lvl1pPr>
          </a:lstStyle>
          <a:p>
            <a:pPr>
              <a:defRPr/>
            </a:pPr>
            <a:endParaRPr lang="en-PH">
              <a:solidFill>
                <a:srgbClr val="04617B">
                  <a:shade val="90000"/>
                </a:srgbClr>
              </a:solidFill>
            </a:endParaRPr>
          </a:p>
        </p:txBody>
      </p:sp>
      <p:sp>
        <p:nvSpPr>
          <p:cNvPr id="5" name="Slide Number Placeholder 17"/>
          <p:cNvSpPr>
            <a:spLocks noGrp="1"/>
          </p:cNvSpPr>
          <p:nvPr>
            <p:ph type="sldNum" sz="quarter" idx="12"/>
          </p:nvPr>
        </p:nvSpPr>
        <p:spPr/>
        <p:txBody>
          <a:bodyPr/>
          <a:lstStyle>
            <a:lvl1pPr>
              <a:defRPr/>
            </a:lvl1pPr>
          </a:lstStyle>
          <a:p>
            <a:pPr>
              <a:defRPr/>
            </a:pPr>
            <a:fld id="{D0BC6715-5F91-44E5-BB2B-5D9045FAC896}" type="slidenum">
              <a:rPr lang="en-PH">
                <a:solidFill>
                  <a:srgbClr val="04617B">
                    <a:shade val="90000"/>
                  </a:srgbClr>
                </a:solidFill>
              </a:rPr>
              <a:pPr>
                <a:defRPr/>
              </a:pPr>
              <a:t>‹#›</a:t>
            </a:fld>
            <a:endParaRPr lang="en-PH">
              <a:solidFill>
                <a:srgbClr val="04617B">
                  <a:shade val="90000"/>
                </a:srgbClr>
              </a:solidFill>
            </a:endParaRPr>
          </a:p>
        </p:txBody>
      </p:sp>
    </p:spTree>
    <p:extLst>
      <p:ext uri="{BB962C8B-B14F-4D97-AF65-F5344CB8AC3E}">
        <p14:creationId xmlns:p14="http://schemas.microsoft.com/office/powerpoint/2010/main" val="268404718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1781FF89-8B6F-4FB8-B524-612E4ED3B7B4}" type="datetimeFigureOut">
              <a:rPr lang="en-PH">
                <a:solidFill>
                  <a:srgbClr val="04617B">
                    <a:shade val="90000"/>
                  </a:srgbClr>
                </a:solidFill>
              </a:rPr>
              <a:pPr>
                <a:defRPr/>
              </a:pPr>
              <a:t>06/07/2020</a:t>
            </a:fld>
            <a:endParaRPr lang="en-PH">
              <a:solidFill>
                <a:srgbClr val="04617B">
                  <a:shade val="90000"/>
                </a:srgbClr>
              </a:solidFill>
            </a:endParaRPr>
          </a:p>
        </p:txBody>
      </p:sp>
      <p:sp>
        <p:nvSpPr>
          <p:cNvPr id="3" name="Footer Placeholder 21"/>
          <p:cNvSpPr>
            <a:spLocks noGrp="1"/>
          </p:cNvSpPr>
          <p:nvPr>
            <p:ph type="ftr" sz="quarter" idx="11"/>
          </p:nvPr>
        </p:nvSpPr>
        <p:spPr/>
        <p:txBody>
          <a:bodyPr/>
          <a:lstStyle>
            <a:lvl1pPr>
              <a:defRPr/>
            </a:lvl1pPr>
          </a:lstStyle>
          <a:p>
            <a:pPr>
              <a:defRPr/>
            </a:pPr>
            <a:endParaRPr lang="en-PH">
              <a:solidFill>
                <a:srgbClr val="04617B">
                  <a:shade val="90000"/>
                </a:srgbClr>
              </a:solidFill>
            </a:endParaRPr>
          </a:p>
        </p:txBody>
      </p:sp>
      <p:sp>
        <p:nvSpPr>
          <p:cNvPr id="4" name="Slide Number Placeholder 17"/>
          <p:cNvSpPr>
            <a:spLocks noGrp="1"/>
          </p:cNvSpPr>
          <p:nvPr>
            <p:ph type="sldNum" sz="quarter" idx="12"/>
          </p:nvPr>
        </p:nvSpPr>
        <p:spPr/>
        <p:txBody>
          <a:bodyPr/>
          <a:lstStyle>
            <a:lvl1pPr>
              <a:defRPr/>
            </a:lvl1pPr>
          </a:lstStyle>
          <a:p>
            <a:pPr>
              <a:defRPr/>
            </a:pPr>
            <a:fld id="{E1C4EA61-B54E-4A91-807E-1A04A05EDD2D}" type="slidenum">
              <a:rPr lang="en-PH">
                <a:solidFill>
                  <a:srgbClr val="04617B">
                    <a:shade val="90000"/>
                  </a:srgbClr>
                </a:solidFill>
              </a:rPr>
              <a:pPr>
                <a:defRPr/>
              </a:pPr>
              <a:t>‹#›</a:t>
            </a:fld>
            <a:endParaRPr lang="en-PH">
              <a:solidFill>
                <a:srgbClr val="04617B">
                  <a:shade val="90000"/>
                </a:srgbClr>
              </a:solidFill>
            </a:endParaRPr>
          </a:p>
        </p:txBody>
      </p:sp>
    </p:spTree>
    <p:extLst>
      <p:ext uri="{BB962C8B-B14F-4D97-AF65-F5344CB8AC3E}">
        <p14:creationId xmlns:p14="http://schemas.microsoft.com/office/powerpoint/2010/main" val="154728416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47462A72-2CEE-4BB6-B371-BE4E8FD7DC29}" type="datetimeFigureOut">
              <a:rPr lang="en-PH">
                <a:solidFill>
                  <a:srgbClr val="04617B">
                    <a:shade val="90000"/>
                  </a:srgbClr>
                </a:solidFill>
              </a:rPr>
              <a:pPr>
                <a:defRPr/>
              </a:pPr>
              <a:t>06/07/2020</a:t>
            </a:fld>
            <a:endParaRPr lang="en-PH">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endParaRPr lang="en-PH">
              <a:solidFill>
                <a:srgbClr val="04617B">
                  <a:shade val="90000"/>
                </a:srgbClr>
              </a:solidFill>
            </a:endParaRPr>
          </a:p>
        </p:txBody>
      </p:sp>
      <p:sp>
        <p:nvSpPr>
          <p:cNvPr id="7" name="Slide Number Placeholder 17"/>
          <p:cNvSpPr>
            <a:spLocks noGrp="1"/>
          </p:cNvSpPr>
          <p:nvPr>
            <p:ph type="sldNum" sz="quarter" idx="12"/>
          </p:nvPr>
        </p:nvSpPr>
        <p:spPr/>
        <p:txBody>
          <a:bodyPr/>
          <a:lstStyle>
            <a:lvl1pPr>
              <a:defRPr/>
            </a:lvl1pPr>
          </a:lstStyle>
          <a:p>
            <a:pPr>
              <a:defRPr/>
            </a:pPr>
            <a:fld id="{0CDF9E59-2C5F-4130-8FE3-0730EE71A961}" type="slidenum">
              <a:rPr lang="en-PH">
                <a:solidFill>
                  <a:srgbClr val="04617B">
                    <a:shade val="90000"/>
                  </a:srgbClr>
                </a:solidFill>
              </a:rPr>
              <a:pPr>
                <a:defRPr/>
              </a:pPr>
              <a:t>‹#›</a:t>
            </a:fld>
            <a:endParaRPr lang="en-PH">
              <a:solidFill>
                <a:srgbClr val="04617B">
                  <a:shade val="90000"/>
                </a:srgbClr>
              </a:solidFill>
            </a:endParaRPr>
          </a:p>
        </p:txBody>
      </p:sp>
    </p:spTree>
    <p:extLst>
      <p:ext uri="{BB962C8B-B14F-4D97-AF65-F5344CB8AC3E}">
        <p14:creationId xmlns:p14="http://schemas.microsoft.com/office/powerpoint/2010/main" val="16021632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solidFill>
                <a:prstClr val="black"/>
              </a:solidFill>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solidFill>
                <a:prstClr val="black"/>
              </a:solidFill>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CD8017C9-9C83-4482-9EC4-85993E7F6E59}" type="datetimeFigureOut">
              <a:rPr lang="en-PH">
                <a:solidFill>
                  <a:srgbClr val="04617B">
                    <a:shade val="90000"/>
                  </a:srgbClr>
                </a:solidFill>
              </a:rPr>
              <a:pPr>
                <a:defRPr/>
              </a:pPr>
              <a:t>06/07/2020</a:t>
            </a:fld>
            <a:endParaRPr lang="en-PH">
              <a:solidFill>
                <a:srgbClr val="04617B">
                  <a:shade val="90000"/>
                </a:srgbClr>
              </a:solidFill>
            </a:endParaRPr>
          </a:p>
        </p:txBody>
      </p:sp>
      <p:sp>
        <p:nvSpPr>
          <p:cNvPr id="10" name="Footer Placeholder 5"/>
          <p:cNvSpPr>
            <a:spLocks noGrp="1"/>
          </p:cNvSpPr>
          <p:nvPr>
            <p:ph type="ftr" sz="quarter" idx="11"/>
          </p:nvPr>
        </p:nvSpPr>
        <p:spPr/>
        <p:txBody>
          <a:bodyPr/>
          <a:lstStyle>
            <a:lvl1pPr>
              <a:defRPr/>
            </a:lvl1pPr>
          </a:lstStyle>
          <a:p>
            <a:pPr>
              <a:defRPr/>
            </a:pPr>
            <a:endParaRPr lang="en-PH">
              <a:solidFill>
                <a:srgbClr val="04617B">
                  <a:shade val="90000"/>
                </a:srgbClr>
              </a:solidFill>
            </a:endParaRPr>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CF66A576-CBA4-49B7-B114-02CB242ECDEA}" type="slidenum">
              <a:rPr lang="en-PH">
                <a:solidFill>
                  <a:srgbClr val="04617B">
                    <a:shade val="90000"/>
                  </a:srgbClr>
                </a:solidFill>
              </a:rPr>
              <a:pPr>
                <a:defRPr/>
              </a:pPr>
              <a:t>‹#›</a:t>
            </a:fld>
            <a:endParaRPr lang="en-PH">
              <a:solidFill>
                <a:srgbClr val="04617B">
                  <a:shade val="90000"/>
                </a:srgbClr>
              </a:solidFill>
            </a:endParaRPr>
          </a:p>
        </p:txBody>
      </p:sp>
    </p:spTree>
    <p:extLst>
      <p:ext uri="{BB962C8B-B14F-4D97-AF65-F5344CB8AC3E}">
        <p14:creationId xmlns:p14="http://schemas.microsoft.com/office/powerpoint/2010/main" val="198237162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71BF58C3-BD7A-4CC8-9970-0419DFEA95C1}" type="datetimeFigureOut">
              <a:rPr lang="en-PH">
                <a:solidFill>
                  <a:srgbClr val="04617B">
                    <a:shade val="90000"/>
                  </a:srgbClr>
                </a:solidFill>
              </a:rPr>
              <a:pPr>
                <a:defRPr/>
              </a:pPr>
              <a:t>06/07/2020</a:t>
            </a:fld>
            <a:endParaRPr lang="en-PH">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PH">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21B798B9-0E1D-4D9B-ADF4-65D3230B212E}" type="slidenum">
              <a:rPr lang="en-PH">
                <a:solidFill>
                  <a:srgbClr val="04617B">
                    <a:shade val="90000"/>
                  </a:srgbClr>
                </a:solidFill>
              </a:rPr>
              <a:pPr>
                <a:defRPr/>
              </a:pPr>
              <a:t>‹#›</a:t>
            </a:fld>
            <a:endParaRPr lang="en-PH">
              <a:solidFill>
                <a:srgbClr val="04617B">
                  <a:shade val="90000"/>
                </a:srgbClr>
              </a:solidFill>
            </a:endParaRPr>
          </a:p>
        </p:txBody>
      </p:sp>
    </p:spTree>
    <p:extLst>
      <p:ext uri="{BB962C8B-B14F-4D97-AF65-F5344CB8AC3E}">
        <p14:creationId xmlns:p14="http://schemas.microsoft.com/office/powerpoint/2010/main" val="149928002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27B2ACC1-0295-492E-BAE1-72A6BE605916}" type="datetimeFigureOut">
              <a:rPr lang="en-PH">
                <a:solidFill>
                  <a:srgbClr val="04617B">
                    <a:shade val="90000"/>
                  </a:srgbClr>
                </a:solidFill>
              </a:rPr>
              <a:pPr>
                <a:defRPr/>
              </a:pPr>
              <a:t>06/07/2020</a:t>
            </a:fld>
            <a:endParaRPr lang="en-PH">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PH">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0290AF58-BE7A-461E-8B0A-F88A122DDA6A}" type="slidenum">
              <a:rPr lang="en-PH">
                <a:solidFill>
                  <a:srgbClr val="04617B">
                    <a:shade val="90000"/>
                  </a:srgbClr>
                </a:solidFill>
              </a:rPr>
              <a:pPr>
                <a:defRPr/>
              </a:pPr>
              <a:t>‹#›</a:t>
            </a:fld>
            <a:endParaRPr lang="en-PH">
              <a:solidFill>
                <a:srgbClr val="04617B">
                  <a:shade val="90000"/>
                </a:srgbClr>
              </a:solidFill>
            </a:endParaRPr>
          </a:p>
        </p:txBody>
      </p:sp>
    </p:spTree>
    <p:extLst>
      <p:ext uri="{BB962C8B-B14F-4D97-AF65-F5344CB8AC3E}">
        <p14:creationId xmlns:p14="http://schemas.microsoft.com/office/powerpoint/2010/main" val="286701138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1149350"/>
            <a:ext cx="7810500" cy="2324100"/>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3536950"/>
            <a:ext cx="7810500" cy="793750"/>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240270840"/>
      </p:ext>
    </p:extLst>
  </p:cSld>
  <p:clrMapOvr>
    <a:masterClrMapping/>
  </p:clrMapOvr>
  <p:transition spd="med"/>
</p:sldLayout>
</file>

<file path=ppt/slideLayouts/slideLayout37.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13"/>
          </p:nvPr>
        </p:nvSpPr>
        <p:spPr>
          <a:xfrm>
            <a:off x="1171575" y="-19050"/>
            <a:ext cx="6800850" cy="6048350"/>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4756150"/>
            <a:ext cx="8667750" cy="1003300"/>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5721350"/>
            <a:ext cx="8667750" cy="793750"/>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2426493978"/>
      </p:ext>
    </p:extLst>
  </p:cSld>
  <p:clrMapOvr>
    <a:masterClrMapping/>
  </p:clrMapOvr>
  <p:transition spd="med"/>
</p:sldLayout>
</file>

<file path=ppt/slideLayouts/slideLayout38.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2266950"/>
            <a:ext cx="7810500" cy="2324100"/>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2485451244"/>
      </p:ext>
    </p:extLst>
  </p:cSld>
  <p:clrMapOvr>
    <a:masterClrMapping/>
  </p:clrMapOvr>
  <p:transition spd="med"/>
</p:sldLayout>
</file>

<file path=ppt/slideLayouts/slideLayout39.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13"/>
          </p:nvPr>
        </p:nvSpPr>
        <p:spPr>
          <a:xfrm>
            <a:off x="2981325" y="552450"/>
            <a:ext cx="6472238" cy="5753101"/>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476250"/>
            <a:ext cx="3833813" cy="2774950"/>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3263900"/>
            <a:ext cx="3833813" cy="2863850"/>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1545407515"/>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1849729-503C-47BA-B1AD-4E634668B869}" type="datetimeFigureOut">
              <a:rPr lang="en-US" smtClean="0"/>
              <a:pPr/>
              <a:t>7/6/2020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AAEA43-2FA5-4D0F-A885-C213D08CEAA4}" type="slidenum">
              <a:rPr lang="en-US" smtClean="0"/>
              <a:pPr/>
              <a:t>‹#›</a:t>
            </a:fld>
            <a:endParaRPr lang="en-US"/>
          </a:p>
        </p:txBody>
      </p:sp>
    </p:spTree>
    <p:extLst>
      <p:ext uri="{BB962C8B-B14F-4D97-AF65-F5344CB8AC3E}">
        <p14:creationId xmlns:p14="http://schemas.microsoft.com/office/powerpoint/2010/main" val="275010557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2950902100"/>
      </p:ext>
    </p:extLst>
  </p:cSld>
  <p:clrMapOvr>
    <a:masterClrMapping/>
  </p:clrMapOvr>
  <p:transition spd="med"/>
</p:sldLayout>
</file>

<file path=ppt/slideLayouts/slideLayout41.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2978705886"/>
      </p:ext>
    </p:extLst>
  </p:cSld>
  <p:clrMapOvr>
    <a:masterClrMapping/>
  </p:clrMapOvr>
  <p:transition spd="med"/>
</p:sldLayout>
</file>

<file path=ppt/slideLayouts/slideLayout42.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13"/>
          </p:nvPr>
        </p:nvSpPr>
        <p:spPr>
          <a:xfrm>
            <a:off x="4110038" y="1574800"/>
            <a:ext cx="5229225" cy="464820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574800"/>
            <a:ext cx="3833813" cy="464820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3441930884"/>
      </p:ext>
    </p:extLst>
  </p:cSld>
  <p:clrMapOvr>
    <a:masterClrMapping/>
  </p:clrMapOvr>
  <p:transition spd="med"/>
</p:sldLayout>
</file>

<file path=ppt/slideLayouts/slideLayout43.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889000"/>
            <a:ext cx="7877175" cy="508000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1242378297"/>
      </p:ext>
    </p:extLst>
  </p:cSld>
  <p:clrMapOvr>
    <a:masterClrMapping/>
  </p:clrMapOvr>
  <p:transition spd="med"/>
</p:sldLayout>
</file>

<file path=ppt/slideLayouts/slideLayout44.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13"/>
          </p:nvPr>
        </p:nvSpPr>
        <p:spPr>
          <a:xfrm>
            <a:off x="5880503" y="3517900"/>
            <a:ext cx="3148755" cy="2800350"/>
          </a:xfrm>
          <a:prstGeom prst="rect">
            <a:avLst/>
          </a:prstGeom>
        </p:spPr>
        <p:txBody>
          <a:bodyPr lIns="91439" tIns="45719" rIns="91439" bIns="45719" anchor="t">
            <a:noAutofit/>
          </a:bodyPr>
          <a:lstStyle/>
          <a:p>
            <a:endParaRPr/>
          </a:p>
        </p:txBody>
      </p:sp>
      <p:sp>
        <p:nvSpPr>
          <p:cNvPr id="84" name="Image"/>
          <p:cNvSpPr>
            <a:spLocks noGrp="1"/>
          </p:cNvSpPr>
          <p:nvPr>
            <p:ph type="pic" sz="quarter" idx="14"/>
          </p:nvPr>
        </p:nvSpPr>
        <p:spPr>
          <a:xfrm>
            <a:off x="5734050" y="565150"/>
            <a:ext cx="3124200" cy="2777067"/>
          </a:xfrm>
          <a:prstGeom prst="rect">
            <a:avLst/>
          </a:prstGeom>
        </p:spPr>
        <p:txBody>
          <a:bodyPr lIns="91439" tIns="45719" rIns="91439" bIns="45719" anchor="t">
            <a:noAutofit/>
          </a:bodyPr>
          <a:lstStyle/>
          <a:p>
            <a:endParaRPr/>
          </a:p>
        </p:txBody>
      </p:sp>
      <p:sp>
        <p:nvSpPr>
          <p:cNvPr id="85" name="Image"/>
          <p:cNvSpPr>
            <a:spLocks noGrp="1"/>
          </p:cNvSpPr>
          <p:nvPr>
            <p:ph type="pic" idx="15"/>
          </p:nvPr>
        </p:nvSpPr>
        <p:spPr>
          <a:xfrm>
            <a:off x="-114300" y="565150"/>
            <a:ext cx="6450806" cy="5734050"/>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573640672"/>
      </p:ext>
    </p:extLst>
  </p:cSld>
  <p:clrMapOvr>
    <a:masterClrMapping/>
  </p:clrMapOvr>
  <p:transition spd="med"/>
</p:sldLayout>
</file>

<file path=ppt/slideLayouts/slideLayout45.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Body Level One…"/>
          <p:cNvSpPr txBox="1">
            <a:spLocks noGrp="1"/>
          </p:cNvSpPr>
          <p:nvPr>
            <p:ph type="body" sz="quarter" idx="1"/>
          </p:nvPr>
        </p:nvSpPr>
        <p:spPr>
          <a:xfrm>
            <a:off x="895350" y="4476750"/>
            <a:ext cx="7358063" cy="292761"/>
          </a:xfrm>
          <a:prstGeom prst="rect">
            <a:avLst/>
          </a:prstGeom>
        </p:spPr>
        <p:txBody>
          <a:bodyPr anchor="t"/>
          <a:lstStyle>
            <a:lvl1pPr marL="0" indent="0" algn="ctr">
              <a:spcBef>
                <a:spcPts val="0"/>
              </a:spcBef>
              <a:buSzTx/>
              <a:buNone/>
              <a:defRPr sz="1200" i="1"/>
            </a:lvl1pPr>
            <a:lvl2pPr marL="384663" indent="-146538" algn="ctr">
              <a:spcBef>
                <a:spcPts val="0"/>
              </a:spcBef>
              <a:defRPr sz="1200" i="1"/>
            </a:lvl2pPr>
            <a:lvl3pPr marL="622788" indent="-146538" algn="ctr">
              <a:spcBef>
                <a:spcPts val="0"/>
              </a:spcBef>
              <a:defRPr sz="1200" i="1"/>
            </a:lvl3pPr>
            <a:lvl4pPr marL="860913" indent="-146538" algn="ctr">
              <a:spcBef>
                <a:spcPts val="0"/>
              </a:spcBef>
              <a:defRPr sz="1200" i="1"/>
            </a:lvl4pPr>
            <a:lvl5pPr marL="1099038" indent="-146538" algn="ctr">
              <a:spcBef>
                <a:spcPts val="0"/>
              </a:spcBef>
              <a:defRPr sz="1200" i="1"/>
            </a:lvl5pPr>
          </a:lstStyle>
          <a:p>
            <a:r>
              <a:t>Body Level One</a:t>
            </a:r>
          </a:p>
          <a:p>
            <a:pPr lvl="1"/>
            <a:r>
              <a:t>Body Level Two</a:t>
            </a:r>
          </a:p>
          <a:p>
            <a:pPr lvl="2"/>
            <a:r>
              <a:t>Body Level Three</a:t>
            </a:r>
          </a:p>
          <a:p>
            <a:pPr lvl="3"/>
            <a:r>
              <a:t>Body Level Four</a:t>
            </a:r>
          </a:p>
          <a:p>
            <a:pPr lvl="4"/>
            <a:r>
              <a:t>Body Level Five</a:t>
            </a:r>
          </a:p>
        </p:txBody>
      </p:sp>
      <p:sp>
        <p:nvSpPr>
          <p:cNvPr id="94" name="“Type a quote here.”"/>
          <p:cNvSpPr txBox="1">
            <a:spLocks noGrp="1"/>
          </p:cNvSpPr>
          <p:nvPr>
            <p:ph type="body" sz="quarter" idx="13"/>
          </p:nvPr>
        </p:nvSpPr>
        <p:spPr>
          <a:xfrm>
            <a:off x="895350" y="3038475"/>
            <a:ext cx="7358063" cy="412750"/>
          </a:xfrm>
          <a:prstGeom prst="rect">
            <a:avLst/>
          </a:prstGeom>
        </p:spPr>
        <p:txBody>
          <a:bodyPr/>
          <a:lstStyle>
            <a:lvl1pPr marL="0" indent="0" algn="ctr">
              <a:spcBef>
                <a:spcPts val="0"/>
              </a:spcBef>
              <a:buSzTx/>
              <a:buNone/>
              <a:defRPr>
                <a:latin typeface="Helvetica Neue Medium"/>
                <a:sym typeface="Helvetica Neue Medium"/>
              </a:defRPr>
            </a:lvl1pPr>
          </a:lstStyle>
          <a:p>
            <a:pPr marL="0" indent="0" algn="ctr">
              <a:spcBef>
                <a:spcPts val="0"/>
              </a:spcBef>
              <a:buSzTx/>
              <a:buNone/>
              <a:defRPr>
                <a:latin typeface="Helvetica Neue Medium"/>
                <a:ea typeface="Helvetica Neue Medium"/>
                <a:cs typeface="Helvetica Neue Medium"/>
                <a:sym typeface="Helvetica Neue Medium"/>
              </a:defRPr>
            </a:pPr>
            <a:endParaRP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3040330833"/>
      </p:ext>
    </p:extLst>
  </p:cSld>
  <p:clrMapOvr>
    <a:masterClrMapping/>
  </p:clrMapOvr>
  <p:transition spd="med"/>
</p:sldLayout>
</file>

<file path=ppt/slideLayouts/slideLayout46.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13"/>
          </p:nvPr>
        </p:nvSpPr>
        <p:spPr>
          <a:xfrm>
            <a:off x="0" y="0"/>
            <a:ext cx="9144000" cy="8132234"/>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2190280648"/>
      </p:ext>
    </p:extLst>
  </p:cSld>
  <p:clrMapOvr>
    <a:masterClrMapping/>
  </p:clrMapOvr>
  <p:transition spd="med"/>
</p:sldLayout>
</file>

<file path=ppt/slideLayouts/slideLayout4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3436230945"/>
      </p:ext>
    </p:extLst>
  </p:cSld>
  <p:clrMapOvr>
    <a:masterClrMapping/>
  </p:clrMapOvr>
  <p:transition spd="med"/>
</p:sldLayout>
</file>

<file path=ppt/slideLayouts/slideLayout48.xml><?xml version="1.0" encoding="utf-8"?>
<p:sldLayout xmlns:a="http://schemas.openxmlformats.org/drawingml/2006/main" xmlns:r="http://schemas.openxmlformats.org/officeDocument/2006/relationships" xmlns:p="http://schemas.openxmlformats.org/presentationml/2006/main" type="tx">
  <p:cSld name="1_Title &amp; Bullets">
    <p:spTree>
      <p:nvGrpSpPr>
        <p:cNvPr id="1" name=""/>
        <p:cNvGrpSpPr/>
        <p:nvPr/>
      </p:nvGrpSpPr>
      <p:grpSpPr>
        <a:xfrm>
          <a:off x="0" y="0"/>
          <a:ext cx="0" cy="0"/>
          <a:chOff x="0" y="0"/>
          <a:chExt cx="0" cy="0"/>
        </a:xfrm>
      </p:grpSpPr>
      <p:sp>
        <p:nvSpPr>
          <p:cNvPr id="117" name="Title Text"/>
          <p:cNvSpPr txBox="1">
            <a:spLocks noGrp="1"/>
          </p:cNvSpPr>
          <p:nvPr>
            <p:ph type="title"/>
          </p:nvPr>
        </p:nvSpPr>
        <p:spPr>
          <a:prstGeom prst="rect">
            <a:avLst/>
          </a:prstGeom>
        </p:spPr>
        <p:txBody>
          <a:bodyPr/>
          <a:lstStyle/>
          <a:p>
            <a:r>
              <a:t>Title Text</a:t>
            </a:r>
          </a:p>
        </p:txBody>
      </p:sp>
      <p:sp>
        <p:nvSpPr>
          <p:cNvPr id="118" name="Body Level One…"/>
          <p:cNvSpPr txBox="1">
            <a:spLocks noGrp="1"/>
          </p:cNvSpPr>
          <p:nvPr>
            <p:ph type="body" idx="1"/>
          </p:nvPr>
        </p:nvSpPr>
        <p:spPr>
          <a:prstGeom prst="rect">
            <a:avLst/>
          </a:prstGeom>
        </p:spPr>
        <p:txBody>
          <a:bodyPr/>
          <a:lstStyle>
            <a:lvl1pPr>
              <a:defRPr>
                <a:latin typeface="Arial"/>
                <a:ea typeface="Arial"/>
                <a:cs typeface="Arial"/>
                <a:sym typeface="Arial"/>
              </a:defRPr>
            </a:lvl1pPr>
            <a:lvl2pPr>
              <a:defRPr>
                <a:latin typeface="Arial"/>
                <a:ea typeface="Arial"/>
                <a:cs typeface="Arial"/>
                <a:sym typeface="Arial"/>
              </a:defRPr>
            </a:lvl2pPr>
            <a:lvl3pPr>
              <a:defRPr>
                <a:latin typeface="Arial"/>
                <a:ea typeface="Arial"/>
                <a:cs typeface="Arial"/>
                <a:sym typeface="Arial"/>
              </a:defRPr>
            </a:lvl3pPr>
            <a:lvl4pPr>
              <a:defRPr>
                <a:latin typeface="Arial"/>
                <a:ea typeface="Arial"/>
                <a:cs typeface="Arial"/>
                <a:sym typeface="Arial"/>
              </a:defRPr>
            </a:lvl4pPr>
            <a:lvl5pPr>
              <a:defRPr>
                <a:latin typeface="Arial"/>
                <a:ea typeface="Arial"/>
                <a:cs typeface="Arial"/>
                <a:sym typeface="Arial"/>
              </a:defRPr>
            </a:lvl5pPr>
          </a:lstStyle>
          <a:p>
            <a:r>
              <a:t>Body Level One</a:t>
            </a:r>
          </a:p>
          <a:p>
            <a:pPr lvl="1"/>
            <a:r>
              <a:t>Body Level Two</a:t>
            </a:r>
          </a:p>
          <a:p>
            <a:pPr lvl="2"/>
            <a:r>
              <a:t>Body Level Three</a:t>
            </a:r>
          </a:p>
          <a:p>
            <a:pPr lvl="3"/>
            <a:r>
              <a:t>Body Level Four</a:t>
            </a:r>
          </a:p>
          <a:p>
            <a:pPr lvl="4"/>
            <a:r>
              <a:t>Body Level Five</a:t>
            </a:r>
          </a:p>
        </p:txBody>
      </p:sp>
      <p:sp>
        <p:nvSpPr>
          <p:cNvPr id="119"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1240506877"/>
      </p:ext>
    </p:extLst>
  </p:cSld>
  <p:clrMapOvr>
    <a:masterClrMapping/>
  </p:clrMapOvr>
  <p:transition spd="med"/>
</p:sldLayout>
</file>

<file path=ppt/slideLayouts/slideLayout49.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126" name="Title Text"/>
          <p:cNvSpPr txBox="1">
            <a:spLocks noGrp="1"/>
          </p:cNvSpPr>
          <p:nvPr>
            <p:ph type="title"/>
          </p:nvPr>
        </p:nvSpPr>
        <p:spPr>
          <a:xfrm>
            <a:off x="1143000" y="1122363"/>
            <a:ext cx="6858000" cy="2387601"/>
          </a:xfrm>
          <a:prstGeom prst="rect">
            <a:avLst/>
          </a:prstGeom>
        </p:spPr>
        <p:txBody>
          <a:bodyPr lIns="91438" tIns="91438" rIns="91438" bIns="91438" anchor="b"/>
          <a:lstStyle>
            <a:lvl1pPr defTabSz="685800">
              <a:lnSpc>
                <a:spcPct val="90000"/>
              </a:lnSpc>
              <a:defRPr sz="4500">
                <a:latin typeface="Calibri Light"/>
                <a:ea typeface="Calibri Light"/>
                <a:cs typeface="Calibri Light"/>
                <a:sym typeface="Calibri Light"/>
              </a:defRPr>
            </a:lvl1pPr>
          </a:lstStyle>
          <a:p>
            <a:r>
              <a:t>Title Text</a:t>
            </a:r>
          </a:p>
        </p:txBody>
      </p:sp>
      <p:sp>
        <p:nvSpPr>
          <p:cNvPr id="127" name="Body Level One…"/>
          <p:cNvSpPr txBox="1">
            <a:spLocks noGrp="1"/>
          </p:cNvSpPr>
          <p:nvPr>
            <p:ph type="body" sz="quarter" idx="1"/>
          </p:nvPr>
        </p:nvSpPr>
        <p:spPr>
          <a:xfrm>
            <a:off x="1143000" y="3602038"/>
            <a:ext cx="6858000" cy="1655763"/>
          </a:xfrm>
          <a:prstGeom prst="rect">
            <a:avLst/>
          </a:prstGeom>
        </p:spPr>
        <p:txBody>
          <a:bodyPr lIns="91438" tIns="91438" rIns="91438" bIns="91438" anchor="t"/>
          <a:lstStyle>
            <a:lvl1pPr marL="0" indent="0" algn="ctr" defTabSz="685800">
              <a:lnSpc>
                <a:spcPct val="90000"/>
              </a:lnSpc>
              <a:spcBef>
                <a:spcPts val="750"/>
              </a:spcBef>
              <a:buSzTx/>
              <a:buNone/>
              <a:defRPr>
                <a:latin typeface="Calibri"/>
                <a:ea typeface="Calibri"/>
                <a:cs typeface="Calibri"/>
                <a:sym typeface="Calibri"/>
              </a:defRPr>
            </a:lvl1pPr>
            <a:lvl2pPr marL="0" indent="0" algn="ctr" defTabSz="685800">
              <a:lnSpc>
                <a:spcPct val="90000"/>
              </a:lnSpc>
              <a:spcBef>
                <a:spcPts val="750"/>
              </a:spcBef>
              <a:buSzTx/>
              <a:buNone/>
              <a:defRPr>
                <a:latin typeface="Calibri"/>
                <a:ea typeface="Calibri"/>
                <a:cs typeface="Calibri"/>
                <a:sym typeface="Calibri"/>
              </a:defRPr>
            </a:lvl2pPr>
            <a:lvl3pPr marL="0" indent="0" algn="ctr" defTabSz="685800">
              <a:lnSpc>
                <a:spcPct val="90000"/>
              </a:lnSpc>
              <a:spcBef>
                <a:spcPts val="750"/>
              </a:spcBef>
              <a:buSzTx/>
              <a:buNone/>
              <a:defRPr>
                <a:latin typeface="Calibri"/>
                <a:ea typeface="Calibri"/>
                <a:cs typeface="Calibri"/>
                <a:sym typeface="Calibri"/>
              </a:defRPr>
            </a:lvl3pPr>
            <a:lvl4pPr marL="0" indent="0" algn="ctr" defTabSz="685800">
              <a:lnSpc>
                <a:spcPct val="90000"/>
              </a:lnSpc>
              <a:spcBef>
                <a:spcPts val="750"/>
              </a:spcBef>
              <a:buSzTx/>
              <a:buNone/>
              <a:defRPr>
                <a:latin typeface="Calibri"/>
                <a:ea typeface="Calibri"/>
                <a:cs typeface="Calibri"/>
                <a:sym typeface="Calibri"/>
              </a:defRPr>
            </a:lvl4pPr>
            <a:lvl5pPr marL="0" indent="0" algn="ctr" defTabSz="685800">
              <a:lnSpc>
                <a:spcPct val="90000"/>
              </a:lnSpc>
              <a:spcBef>
                <a:spcPts val="750"/>
              </a:spcBef>
              <a:buSzTx/>
              <a:buNone/>
              <a:defRPr>
                <a:latin typeface="Calibri"/>
                <a:ea typeface="Calibri"/>
                <a:cs typeface="Calibri"/>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128" name="Slide Number"/>
          <p:cNvSpPr txBox="1">
            <a:spLocks noGrp="1"/>
          </p:cNvSpPr>
          <p:nvPr>
            <p:ph type="sldNum" sz="quarter" idx="2"/>
          </p:nvPr>
        </p:nvSpPr>
        <p:spPr>
          <a:xfrm>
            <a:off x="8196037" y="6377333"/>
            <a:ext cx="319314" cy="323161"/>
          </a:xfrm>
          <a:prstGeom prst="rect">
            <a:avLst/>
          </a:prstGeom>
        </p:spPr>
        <p:txBody>
          <a:bodyPr lIns="91438" tIns="91438" rIns="91438" bIns="91438" anchor="ctr"/>
          <a:lstStyle>
            <a:lvl1pPr algn="r" defTabSz="685800">
              <a:defRPr>
                <a:solidFill>
                  <a:srgbClr val="888888"/>
                </a:solidFill>
                <a:latin typeface="Calibri"/>
                <a:ea typeface="Calibri"/>
                <a:cs typeface="Calibri"/>
                <a:sym typeface="Calibri"/>
              </a:defRPr>
            </a:lvl1pPr>
          </a:lstStyle>
          <a:p>
            <a:fld id="{86CB4B4D-7CA3-9044-876B-883B54F8677D}" type="slidenum">
              <a:rPr/>
              <a:pPr/>
              <a:t>‹#›</a:t>
            </a:fld>
            <a:endParaRPr/>
          </a:p>
        </p:txBody>
      </p:sp>
    </p:spTree>
    <p:extLst>
      <p:ext uri="{BB962C8B-B14F-4D97-AF65-F5344CB8AC3E}">
        <p14:creationId xmlns:p14="http://schemas.microsoft.com/office/powerpoint/2010/main" val="11508367"/>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1849729-503C-47BA-B1AD-4E634668B869}" type="datetimeFigureOut">
              <a:rPr lang="en-US" smtClean="0"/>
              <a:pPr/>
              <a:t>7/6/2020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4AAEA43-2FA5-4D0F-A885-C213D08CEAA4}" type="slidenum">
              <a:rPr lang="en-US" smtClean="0"/>
              <a:pPr/>
              <a:t>‹#›</a:t>
            </a:fld>
            <a:endParaRPr lang="en-US"/>
          </a:p>
        </p:txBody>
      </p:sp>
    </p:spTree>
    <p:extLst>
      <p:ext uri="{BB962C8B-B14F-4D97-AF65-F5344CB8AC3E}">
        <p14:creationId xmlns:p14="http://schemas.microsoft.com/office/powerpoint/2010/main" val="391346499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x">
  <p:cSld name="2_Title &amp; Bullets">
    <p:spTree>
      <p:nvGrpSpPr>
        <p:cNvPr id="1" name=""/>
        <p:cNvGrpSpPr/>
        <p:nvPr/>
      </p:nvGrpSpPr>
      <p:grpSpPr>
        <a:xfrm>
          <a:off x="0" y="0"/>
          <a:ext cx="0" cy="0"/>
          <a:chOff x="0" y="0"/>
          <a:chExt cx="0" cy="0"/>
        </a:xfrm>
      </p:grpSpPr>
      <p:sp>
        <p:nvSpPr>
          <p:cNvPr id="135" name="Title Text"/>
          <p:cNvSpPr txBox="1">
            <a:spLocks noGrp="1"/>
          </p:cNvSpPr>
          <p:nvPr>
            <p:ph type="title"/>
          </p:nvPr>
        </p:nvSpPr>
        <p:spPr>
          <a:prstGeom prst="rect">
            <a:avLst/>
          </a:prstGeom>
        </p:spPr>
        <p:txBody>
          <a:bodyPr/>
          <a:lstStyle/>
          <a:p>
            <a:r>
              <a:t>Title Text</a:t>
            </a:r>
          </a:p>
        </p:txBody>
      </p:sp>
      <p:sp>
        <p:nvSpPr>
          <p:cNvPr id="136" name="Body Level One…"/>
          <p:cNvSpPr txBox="1">
            <a:spLocks noGrp="1"/>
          </p:cNvSpPr>
          <p:nvPr>
            <p:ph type="body" idx="1"/>
          </p:nvPr>
        </p:nvSpPr>
        <p:spPr>
          <a:prstGeom prst="rect">
            <a:avLst/>
          </a:prstGeom>
        </p:spPr>
        <p:txBody>
          <a:bodyPr/>
          <a:lstStyle>
            <a:lvl1pPr>
              <a:defRPr>
                <a:latin typeface="Arial"/>
                <a:ea typeface="Arial"/>
                <a:cs typeface="Arial"/>
                <a:sym typeface="Arial"/>
              </a:defRPr>
            </a:lvl1pPr>
            <a:lvl2pPr>
              <a:defRPr>
                <a:latin typeface="Arial"/>
                <a:ea typeface="Arial"/>
                <a:cs typeface="Arial"/>
                <a:sym typeface="Arial"/>
              </a:defRPr>
            </a:lvl2pPr>
            <a:lvl3pPr>
              <a:defRPr>
                <a:latin typeface="Arial"/>
                <a:ea typeface="Arial"/>
                <a:cs typeface="Arial"/>
                <a:sym typeface="Arial"/>
              </a:defRPr>
            </a:lvl3pPr>
            <a:lvl4pPr>
              <a:defRPr>
                <a:latin typeface="Arial"/>
                <a:ea typeface="Arial"/>
                <a:cs typeface="Arial"/>
                <a:sym typeface="Arial"/>
              </a:defRPr>
            </a:lvl4pPr>
            <a:lvl5pPr>
              <a:defRPr>
                <a:latin typeface="Arial"/>
                <a:ea typeface="Arial"/>
                <a:cs typeface="Arial"/>
                <a:sym typeface="Arial"/>
              </a:defRPr>
            </a:lvl5pPr>
          </a:lstStyle>
          <a:p>
            <a:r>
              <a:t>Body Level One</a:t>
            </a:r>
          </a:p>
          <a:p>
            <a:pPr lvl="1"/>
            <a:r>
              <a:t>Body Level Two</a:t>
            </a:r>
          </a:p>
          <a:p>
            <a:pPr lvl="2"/>
            <a:r>
              <a:t>Body Level Three</a:t>
            </a:r>
          </a:p>
          <a:p>
            <a:pPr lvl="3"/>
            <a:r>
              <a:t>Body Level Four</a:t>
            </a:r>
          </a:p>
          <a:p>
            <a:pPr lvl="4"/>
            <a:r>
              <a:t>Body Level Five</a:t>
            </a:r>
          </a:p>
        </p:txBody>
      </p:sp>
      <p:sp>
        <p:nvSpPr>
          <p:cNvPr id="137"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3422959182"/>
      </p:ext>
    </p:extLst>
  </p:cSld>
  <p:clrMapOvr>
    <a:masterClrMapping/>
  </p:clrMapOvr>
  <p:transition spd="med"/>
</p:sldLayout>
</file>

<file path=ppt/slideLayouts/slideLayout51.xml><?xml version="1.0" encoding="utf-8"?>
<p:sldLayout xmlns:a="http://schemas.openxmlformats.org/drawingml/2006/main" xmlns:r="http://schemas.openxmlformats.org/officeDocument/2006/relationships" xmlns:p="http://schemas.openxmlformats.org/presentationml/2006/main" type="tx">
  <p:cSld name="1_Blank">
    <p:spTree>
      <p:nvGrpSpPr>
        <p:cNvPr id="1" name=""/>
        <p:cNvGrpSpPr/>
        <p:nvPr/>
      </p:nvGrpSpPr>
      <p:grpSpPr>
        <a:xfrm>
          <a:off x="0" y="0"/>
          <a:ext cx="0" cy="0"/>
          <a:chOff x="0" y="0"/>
          <a:chExt cx="0" cy="0"/>
        </a:xfrm>
      </p:grpSpPr>
      <p:pic>
        <p:nvPicPr>
          <p:cNvPr id="144" name="image1.png" descr="image1.png"/>
          <p:cNvPicPr>
            <a:picLocks noChangeAspect="1"/>
          </p:cNvPicPr>
          <p:nvPr/>
        </p:nvPicPr>
        <p:blipFill>
          <a:blip r:embed="rId2"/>
          <a:stretch>
            <a:fillRect/>
          </a:stretch>
        </p:blipFill>
        <p:spPr>
          <a:xfrm>
            <a:off x="-1" y="-2"/>
            <a:ext cx="9144002" cy="6858001"/>
          </a:xfrm>
          <a:prstGeom prst="rect">
            <a:avLst/>
          </a:prstGeom>
          <a:ln w="12700">
            <a:miter lim="400000"/>
          </a:ln>
        </p:spPr>
      </p:pic>
      <p:sp>
        <p:nvSpPr>
          <p:cNvPr id="145" name="Slide Number"/>
          <p:cNvSpPr txBox="1">
            <a:spLocks noGrp="1"/>
          </p:cNvSpPr>
          <p:nvPr>
            <p:ph type="sldNum" sz="quarter" idx="2"/>
          </p:nvPr>
        </p:nvSpPr>
        <p:spPr>
          <a:xfrm>
            <a:off x="6097102" y="6129422"/>
            <a:ext cx="456102" cy="453857"/>
          </a:xfrm>
          <a:prstGeom prst="rect">
            <a:avLst/>
          </a:prstGeom>
        </p:spPr>
        <p:txBody>
          <a:bodyPr lIns="121864" tIns="121864" rIns="121864" bIns="121864" anchor="ctr"/>
          <a:lstStyle>
            <a:lvl1pPr algn="r" defTabSz="914400">
              <a:defRPr sz="1350">
                <a:solidFill>
                  <a:srgbClr val="FFFFFF"/>
                </a:solidFill>
                <a:latin typeface="Gill Sans MT"/>
                <a:ea typeface="Gill Sans MT"/>
                <a:cs typeface="Gill Sans MT"/>
                <a:sym typeface="Gill Sans MT"/>
              </a:defRPr>
            </a:lvl1pPr>
          </a:lstStyle>
          <a:p>
            <a:fld id="{86CB4B4D-7CA3-9044-876B-883B54F8677D}" type="slidenum">
              <a:rPr/>
              <a:pPr/>
              <a:t>‹#›</a:t>
            </a:fld>
            <a:endParaRPr/>
          </a:p>
        </p:txBody>
      </p:sp>
    </p:spTree>
    <p:extLst>
      <p:ext uri="{BB962C8B-B14F-4D97-AF65-F5344CB8AC3E}">
        <p14:creationId xmlns:p14="http://schemas.microsoft.com/office/powerpoint/2010/main" val="149681561"/>
      </p:ext>
    </p:extLst>
  </p:cSld>
  <p:clrMapOvr>
    <a:masterClrMapping/>
  </p:clrMapOvr>
  <p:transition spd="med"/>
</p:sldLayout>
</file>

<file path=ppt/slideLayouts/slideLayout5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52" name="Title Text"/>
          <p:cNvSpPr txBox="1">
            <a:spLocks noGrp="1"/>
          </p:cNvSpPr>
          <p:nvPr>
            <p:ph type="title"/>
          </p:nvPr>
        </p:nvSpPr>
        <p:spPr>
          <a:xfrm>
            <a:off x="628650" y="365125"/>
            <a:ext cx="7886700" cy="1325563"/>
          </a:xfrm>
          <a:prstGeom prst="rect">
            <a:avLst/>
          </a:prstGeom>
        </p:spPr>
        <p:txBody>
          <a:bodyPr lIns="91438" tIns="91438" rIns="91438" bIns="91438"/>
          <a:lstStyle>
            <a:lvl1pPr algn="l" defTabSz="685800">
              <a:lnSpc>
                <a:spcPct val="90000"/>
              </a:lnSpc>
              <a:defRPr sz="3300">
                <a:latin typeface="Calibri Light"/>
                <a:ea typeface="Calibri Light"/>
                <a:cs typeface="Calibri Light"/>
                <a:sym typeface="Calibri Light"/>
              </a:defRPr>
            </a:lvl1pPr>
          </a:lstStyle>
          <a:p>
            <a:r>
              <a:t>Title Text</a:t>
            </a:r>
          </a:p>
        </p:txBody>
      </p:sp>
      <p:sp>
        <p:nvSpPr>
          <p:cNvPr id="153" name="Body Level One…"/>
          <p:cNvSpPr txBox="1">
            <a:spLocks noGrp="1"/>
          </p:cNvSpPr>
          <p:nvPr>
            <p:ph type="body" idx="1"/>
          </p:nvPr>
        </p:nvSpPr>
        <p:spPr>
          <a:xfrm>
            <a:off x="628650" y="1825625"/>
            <a:ext cx="7886700" cy="4351338"/>
          </a:xfrm>
          <a:prstGeom prst="rect">
            <a:avLst/>
          </a:prstGeom>
        </p:spPr>
        <p:txBody>
          <a:bodyPr lIns="91438" tIns="91438" rIns="91438" bIns="91438" anchor="t"/>
          <a:lstStyle>
            <a:lvl1pPr marL="171450" indent="-171450" defTabSz="685800">
              <a:lnSpc>
                <a:spcPct val="90000"/>
              </a:lnSpc>
              <a:spcBef>
                <a:spcPts val="750"/>
              </a:spcBef>
              <a:buSzPct val="100000"/>
              <a:buFont typeface="Arial"/>
              <a:defRPr sz="2100">
                <a:latin typeface="Calibri"/>
                <a:ea typeface="Calibri"/>
                <a:cs typeface="Calibri"/>
                <a:sym typeface="Calibri"/>
              </a:defRPr>
            </a:lvl1pPr>
            <a:lvl2pPr marL="371475" indent="-200025" defTabSz="685800">
              <a:lnSpc>
                <a:spcPct val="90000"/>
              </a:lnSpc>
              <a:spcBef>
                <a:spcPts val="750"/>
              </a:spcBef>
              <a:buSzPct val="100000"/>
              <a:buFont typeface="Arial"/>
              <a:defRPr sz="2100">
                <a:latin typeface="Calibri"/>
                <a:ea typeface="Calibri"/>
                <a:cs typeface="Calibri"/>
                <a:sym typeface="Calibri"/>
              </a:defRPr>
            </a:lvl2pPr>
            <a:lvl3pPr marL="582929" indent="-240029" defTabSz="685800">
              <a:lnSpc>
                <a:spcPct val="90000"/>
              </a:lnSpc>
              <a:spcBef>
                <a:spcPts val="750"/>
              </a:spcBef>
              <a:buSzPct val="100000"/>
              <a:buFont typeface="Arial"/>
              <a:defRPr sz="2100">
                <a:latin typeface="Calibri"/>
                <a:ea typeface="Calibri"/>
                <a:cs typeface="Calibri"/>
                <a:sym typeface="Calibri"/>
              </a:defRPr>
            </a:lvl3pPr>
            <a:lvl4pPr marL="781050" indent="-266700" defTabSz="685800">
              <a:lnSpc>
                <a:spcPct val="90000"/>
              </a:lnSpc>
              <a:spcBef>
                <a:spcPts val="750"/>
              </a:spcBef>
              <a:buSzPct val="100000"/>
              <a:buFont typeface="Arial"/>
              <a:defRPr sz="2100">
                <a:latin typeface="Calibri"/>
                <a:ea typeface="Calibri"/>
                <a:cs typeface="Calibri"/>
                <a:sym typeface="Calibri"/>
              </a:defRPr>
            </a:lvl4pPr>
            <a:lvl5pPr marL="952500" indent="-266700" defTabSz="685800">
              <a:lnSpc>
                <a:spcPct val="90000"/>
              </a:lnSpc>
              <a:spcBef>
                <a:spcPts val="750"/>
              </a:spcBef>
              <a:buSzPct val="100000"/>
              <a:buFont typeface="Arial"/>
              <a:defRPr sz="2100">
                <a:latin typeface="Calibri"/>
                <a:ea typeface="Calibri"/>
                <a:cs typeface="Calibri"/>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154" name="Slide Number"/>
          <p:cNvSpPr txBox="1">
            <a:spLocks noGrp="1"/>
          </p:cNvSpPr>
          <p:nvPr>
            <p:ph type="sldNum" sz="quarter" idx="2"/>
          </p:nvPr>
        </p:nvSpPr>
        <p:spPr>
          <a:xfrm>
            <a:off x="8196037" y="6377333"/>
            <a:ext cx="319314" cy="323161"/>
          </a:xfrm>
          <a:prstGeom prst="rect">
            <a:avLst/>
          </a:prstGeom>
        </p:spPr>
        <p:txBody>
          <a:bodyPr lIns="91438" tIns="91438" rIns="91438" bIns="91438" anchor="ctr"/>
          <a:lstStyle>
            <a:lvl1pPr algn="r" defTabSz="685800">
              <a:defRPr>
                <a:solidFill>
                  <a:srgbClr val="888888"/>
                </a:solidFill>
                <a:latin typeface="Calibri"/>
                <a:ea typeface="Calibri"/>
                <a:cs typeface="Calibri"/>
                <a:sym typeface="Calibri"/>
              </a:defRPr>
            </a:lvl1pPr>
          </a:lstStyle>
          <a:p>
            <a:fld id="{86CB4B4D-7CA3-9044-876B-883B54F8677D}" type="slidenum">
              <a:rPr/>
              <a:pPr/>
              <a:t>‹#›</a:t>
            </a:fld>
            <a:endParaRPr/>
          </a:p>
        </p:txBody>
      </p:sp>
    </p:spTree>
    <p:extLst>
      <p:ext uri="{BB962C8B-B14F-4D97-AF65-F5344CB8AC3E}">
        <p14:creationId xmlns:p14="http://schemas.microsoft.com/office/powerpoint/2010/main" val="1672043452"/>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1849729-503C-47BA-B1AD-4E634668B869}" type="datetimeFigureOut">
              <a:rPr lang="en-US" smtClean="0"/>
              <a:pPr/>
              <a:t>7/6/2020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4AAEA43-2FA5-4D0F-A885-C213D08CEAA4}" type="slidenum">
              <a:rPr lang="en-US" smtClean="0"/>
              <a:pPr/>
              <a:t>‹#›</a:t>
            </a:fld>
            <a:endParaRPr lang="en-US"/>
          </a:p>
        </p:txBody>
      </p:sp>
    </p:spTree>
    <p:extLst>
      <p:ext uri="{BB962C8B-B14F-4D97-AF65-F5344CB8AC3E}">
        <p14:creationId xmlns:p14="http://schemas.microsoft.com/office/powerpoint/2010/main" val="3677214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849729-503C-47BA-B1AD-4E634668B869}" type="datetimeFigureOut">
              <a:rPr lang="en-US" smtClean="0"/>
              <a:pPr/>
              <a:t>7/6/2020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4AAEA43-2FA5-4D0F-A885-C213D08CEAA4}" type="slidenum">
              <a:rPr lang="en-US" smtClean="0"/>
              <a:pPr/>
              <a:t>‹#›</a:t>
            </a:fld>
            <a:endParaRPr lang="en-US"/>
          </a:p>
        </p:txBody>
      </p:sp>
    </p:spTree>
    <p:extLst>
      <p:ext uri="{BB962C8B-B14F-4D97-AF65-F5344CB8AC3E}">
        <p14:creationId xmlns:p14="http://schemas.microsoft.com/office/powerpoint/2010/main" val="3131976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849729-503C-47BA-B1AD-4E634668B869}" type="datetimeFigureOut">
              <a:rPr lang="en-US" smtClean="0"/>
              <a:pPr/>
              <a:t>7/6/2020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AAEA43-2FA5-4D0F-A885-C213D08CEAA4}" type="slidenum">
              <a:rPr lang="en-US" smtClean="0"/>
              <a:pPr/>
              <a:t>‹#›</a:t>
            </a:fld>
            <a:endParaRPr lang="en-US"/>
          </a:p>
        </p:txBody>
      </p:sp>
    </p:spTree>
    <p:extLst>
      <p:ext uri="{BB962C8B-B14F-4D97-AF65-F5344CB8AC3E}">
        <p14:creationId xmlns:p14="http://schemas.microsoft.com/office/powerpoint/2010/main" val="188333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849729-503C-47BA-B1AD-4E634668B869}" type="datetimeFigureOut">
              <a:rPr lang="en-US" smtClean="0"/>
              <a:pPr/>
              <a:t>7/6/2020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AAEA43-2FA5-4D0F-A885-C213D08CEAA4}" type="slidenum">
              <a:rPr lang="en-US" smtClean="0"/>
              <a:pPr/>
              <a:t>‹#›</a:t>
            </a:fld>
            <a:endParaRPr lang="en-US"/>
          </a:p>
        </p:txBody>
      </p:sp>
    </p:spTree>
    <p:extLst>
      <p:ext uri="{BB962C8B-B14F-4D97-AF65-F5344CB8AC3E}">
        <p14:creationId xmlns:p14="http://schemas.microsoft.com/office/powerpoint/2010/main" val="63977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slideLayout" Target="../slideLayouts/slideLayout48.xml"/><Relationship Id="rId18" Type="http://schemas.openxmlformats.org/officeDocument/2006/relationships/theme" Target="../theme/theme4.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slideLayout" Target="../slideLayouts/slideLayout47.xml"/><Relationship Id="rId17" Type="http://schemas.openxmlformats.org/officeDocument/2006/relationships/slideLayout" Target="../slideLayouts/slideLayout52.xml"/><Relationship Id="rId2" Type="http://schemas.openxmlformats.org/officeDocument/2006/relationships/slideLayout" Target="../slideLayouts/slideLayout37.xml"/><Relationship Id="rId16" Type="http://schemas.openxmlformats.org/officeDocument/2006/relationships/slideLayout" Target="../slideLayouts/slideLayout51.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5" Type="http://schemas.openxmlformats.org/officeDocument/2006/relationships/slideLayout" Target="../slideLayouts/slideLayout5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 Id="rId14" Type="http://schemas.openxmlformats.org/officeDocument/2006/relationships/slideLayout" Target="../slideLayouts/slideLayout4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849729-503C-47BA-B1AD-4E634668B869}" type="datetimeFigureOut">
              <a:rPr lang="en-US" smtClean="0"/>
              <a:pPr/>
              <a:t>7/6/2020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AAEA43-2FA5-4D0F-A885-C213D08CEAA4}" type="slidenum">
              <a:rPr lang="en-US" smtClean="0"/>
              <a:pPr/>
              <a:t>‹#›</a:t>
            </a:fld>
            <a:endParaRPr lang="en-US"/>
          </a:p>
        </p:txBody>
      </p:sp>
    </p:spTree>
    <p:extLst>
      <p:ext uri="{BB962C8B-B14F-4D97-AF65-F5344CB8AC3E}">
        <p14:creationId xmlns:p14="http://schemas.microsoft.com/office/powerpoint/2010/main" val="3174688537"/>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fld id="{1EEA04AC-AEC9-4A0A-874D-5EDD350BE289}" type="datetimeFigureOut">
              <a:rPr lang="en-PH"/>
              <a:pPr>
                <a:defRPr/>
              </a:pPr>
              <a:t>06/07/2020</a:t>
            </a:fld>
            <a:endParaRPr lang="en-PH"/>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PH"/>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32BFC045-05F8-41D1-A554-4D10A0B1B829}" type="slidenum">
              <a:rPr lang="en-PH"/>
              <a:pPr>
                <a:defRPr/>
              </a:pPr>
              <a:t>‹#›</a:t>
            </a:fld>
            <a:endParaRPr lang="en-PH"/>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extLst>
      <p:ext uri="{BB962C8B-B14F-4D97-AF65-F5344CB8AC3E}">
        <p14:creationId xmlns:p14="http://schemas.microsoft.com/office/powerpoint/2010/main" val="28963498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timing>
    <p:tnLst>
      <p:par>
        <p:cTn id="1" dur="indefinite" restart="never" nodeType="tmRoot"/>
      </p:par>
    </p:tnLst>
  </p:timing>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Calibri" pitchFamily="34" charset="0"/>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Calibri" pitchFamily="34" charset="0"/>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Calibri" pitchFamily="34" charset="0"/>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Calibri" pitchFamily="34" charset="0"/>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Calibri" pitchFamily="34" charset="0"/>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solidFill>
                <a:prstClr val="black"/>
              </a:solidFill>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solidFill>
                <a:prstClr val="black"/>
              </a:solidFill>
            </a:endParaRPr>
          </a:p>
        </p:txBody>
      </p:sp>
      <p:sp>
        <p:nvSpPr>
          <p:cNvPr id="1028"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fld id="{1EEA04AC-AEC9-4A0A-874D-5EDD350BE289}" type="datetimeFigureOut">
              <a:rPr lang="en-PH">
                <a:solidFill>
                  <a:srgbClr val="04617B">
                    <a:shade val="90000"/>
                  </a:srgbClr>
                </a:solidFill>
              </a:rPr>
              <a:pPr>
                <a:defRPr/>
              </a:pPr>
              <a:t>06/07/2020</a:t>
            </a:fld>
            <a:endParaRPr lang="en-PH">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PH">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32BFC045-05F8-41D1-A554-4D10A0B1B829}" type="slidenum">
              <a:rPr lang="en-PH">
                <a:solidFill>
                  <a:srgbClr val="04617B">
                    <a:shade val="90000"/>
                  </a:srgbClr>
                </a:solidFill>
              </a:rPr>
              <a:pPr>
                <a:defRPr/>
              </a:pPr>
              <a:t>‹#›</a:t>
            </a:fld>
            <a:endParaRPr lang="en-PH">
              <a:solidFill>
                <a:srgbClr val="04617B">
                  <a:shade val="90000"/>
                </a:srgbClr>
              </a:solidFill>
            </a:endParaRPr>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solidFill>
                  <a:prstClr val="black"/>
                </a:solidFill>
              </a:endParaRPr>
            </a:p>
          </p:txBody>
        </p:sp>
      </p:grpSp>
    </p:spTree>
    <p:extLst>
      <p:ext uri="{BB962C8B-B14F-4D97-AF65-F5344CB8AC3E}">
        <p14:creationId xmlns:p14="http://schemas.microsoft.com/office/powerpoint/2010/main" val="1981542243"/>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timing>
    <p:tnLst>
      <p:par>
        <p:cTn id="1" dur="indefinite" restart="never" nodeType="tmRoot"/>
      </p:par>
    </p:tnLst>
  </p:timing>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Calibri" pitchFamily="34" charset="0"/>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Calibri" pitchFamily="34" charset="0"/>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Calibri" pitchFamily="34" charset="0"/>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Calibri" pitchFamily="34" charset="0"/>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Calibri" pitchFamily="34" charset="0"/>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77800"/>
            <a:ext cx="7877175" cy="1143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574800"/>
            <a:ext cx="7877175" cy="46482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47791" y="6540500"/>
            <a:ext cx="243656" cy="241092"/>
          </a:xfrm>
          <a:prstGeom prst="rect">
            <a:avLst/>
          </a:prstGeom>
          <a:ln w="12700">
            <a:miter lim="400000"/>
          </a:ln>
        </p:spPr>
        <p:txBody>
          <a:bodyPr wrap="none" lIns="50800" tIns="50800" rIns="50800" bIns="50800">
            <a:spAutoFit/>
          </a:bodyPr>
          <a:lstStyle>
            <a:lvl1pPr>
              <a:defRPr sz="900">
                <a:latin typeface="Helvetica Neue Light"/>
                <a:ea typeface="Helvetica Neue Light"/>
                <a:cs typeface="Helvetica Neue Light"/>
                <a:sym typeface="Helvetica Neue Light"/>
              </a:defRPr>
            </a:lvl1pPr>
          </a:lstStyle>
          <a:p>
            <a:pPr algn="ctr" defTabSz="309563" hangingPunct="0"/>
            <a:fld id="{86CB4B4D-7CA3-9044-876B-883B54F8677D}" type="slidenum">
              <a:rPr lang="en-US" kern="0" smtClean="0">
                <a:solidFill>
                  <a:srgbClr val="000000"/>
                </a:solidFill>
              </a:rPr>
              <a:pPr algn="ctr" defTabSz="309563" hangingPunct="0"/>
              <a:t>‹#›</a:t>
            </a:fld>
            <a:endParaRPr lang="en-US" kern="0">
              <a:solidFill>
                <a:srgbClr val="000000"/>
              </a:solidFill>
            </a:endParaRPr>
          </a:p>
        </p:txBody>
      </p:sp>
    </p:spTree>
    <p:extLst>
      <p:ext uri="{BB962C8B-B14F-4D97-AF65-F5344CB8AC3E}">
        <p14:creationId xmlns:p14="http://schemas.microsoft.com/office/powerpoint/2010/main" val="2245237959"/>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 id="2147483711" r:id="rId13"/>
    <p:sldLayoutId id="2147483712" r:id="rId14"/>
    <p:sldLayoutId id="2147483713" r:id="rId15"/>
    <p:sldLayoutId id="2147483714" r:id="rId16"/>
    <p:sldLayoutId id="2147483715" r:id="rId17"/>
  </p:sldLayoutIdLst>
  <p:transitio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Helvetica Neue Medium"/>
          <a:ea typeface="Helvetica Neue Medium"/>
          <a:cs typeface="Helvetica Neue Medium"/>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Helvetica Neue Medium"/>
          <a:ea typeface="Helvetica Neue Medium"/>
          <a:cs typeface="Helvetica Neue Medium"/>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Helvetica Neue Medium"/>
          <a:ea typeface="Helvetica Neue Medium"/>
          <a:cs typeface="Helvetica Neue Medium"/>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Helvetica Neue Medium"/>
          <a:ea typeface="Helvetica Neue Medium"/>
          <a:cs typeface="Helvetica Neue Medium"/>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Helvetica Neue Medium"/>
          <a:ea typeface="Helvetica Neue Medium"/>
          <a:cs typeface="Helvetica Neue Medium"/>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Helvetica Neue Medium"/>
          <a:ea typeface="Helvetica Neue Medium"/>
          <a:cs typeface="Helvetica Neue Medium"/>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Helvetica Neue Medium"/>
          <a:ea typeface="Helvetica Neue Medium"/>
          <a:cs typeface="Helvetica Neue Medium"/>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Helvetica Neue Medium"/>
          <a:ea typeface="Helvetica Neue Medium"/>
          <a:cs typeface="Helvetica Neue Medium"/>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Helvetica Neue Medium"/>
          <a:ea typeface="Helvetica Neue Medium"/>
          <a:cs typeface="Helvetica Neue Medium"/>
          <a:sym typeface="Helvetica Neue Medium"/>
        </a:defRPr>
      </a:lvl9pPr>
    </p:titleStyle>
    <p:bodyStyle>
      <a:lvl1pPr marL="238125" marR="0" indent="-238125" algn="l" defTabSz="309563" rtl="0" latinLnBrk="0">
        <a:lnSpc>
          <a:spcPct val="100000"/>
        </a:lnSpc>
        <a:spcBef>
          <a:spcPts val="2213"/>
        </a:spcBef>
        <a:spcAft>
          <a:spcPts val="0"/>
        </a:spcAft>
        <a:buClrTx/>
        <a:buSzPct val="125000"/>
        <a:buFontTx/>
        <a:buChar char="•"/>
        <a:tabLst/>
        <a:defRPr sz="1800" b="0" i="0" u="none" strike="noStrike" cap="none" spc="0" baseline="0">
          <a:solidFill>
            <a:srgbClr val="000000"/>
          </a:solidFill>
          <a:uFillTx/>
          <a:latin typeface="+mj-lt"/>
          <a:ea typeface="+mj-ea"/>
          <a:cs typeface="+mj-cs"/>
          <a:sym typeface="Helvetica Neue"/>
        </a:defRPr>
      </a:lvl1pPr>
      <a:lvl2pPr marL="476250" marR="0" indent="-238125" algn="l" defTabSz="309563" rtl="0" latinLnBrk="0">
        <a:lnSpc>
          <a:spcPct val="100000"/>
        </a:lnSpc>
        <a:spcBef>
          <a:spcPts val="2213"/>
        </a:spcBef>
        <a:spcAft>
          <a:spcPts val="0"/>
        </a:spcAft>
        <a:buClrTx/>
        <a:buSzPct val="125000"/>
        <a:buFontTx/>
        <a:buChar char="•"/>
        <a:tabLst/>
        <a:defRPr sz="1800" b="0" i="0" u="none" strike="noStrike" cap="none" spc="0" baseline="0">
          <a:solidFill>
            <a:srgbClr val="000000"/>
          </a:solidFill>
          <a:uFillTx/>
          <a:latin typeface="+mj-lt"/>
          <a:ea typeface="+mj-ea"/>
          <a:cs typeface="+mj-cs"/>
          <a:sym typeface="Helvetica Neue"/>
        </a:defRPr>
      </a:lvl2pPr>
      <a:lvl3pPr marL="714375" marR="0" indent="-238125" algn="l" defTabSz="309563" rtl="0" latinLnBrk="0">
        <a:lnSpc>
          <a:spcPct val="100000"/>
        </a:lnSpc>
        <a:spcBef>
          <a:spcPts val="2213"/>
        </a:spcBef>
        <a:spcAft>
          <a:spcPts val="0"/>
        </a:spcAft>
        <a:buClrTx/>
        <a:buSzPct val="125000"/>
        <a:buFontTx/>
        <a:buChar char="•"/>
        <a:tabLst/>
        <a:defRPr sz="1800" b="0" i="0" u="none" strike="noStrike" cap="none" spc="0" baseline="0">
          <a:solidFill>
            <a:srgbClr val="000000"/>
          </a:solidFill>
          <a:uFillTx/>
          <a:latin typeface="+mj-lt"/>
          <a:ea typeface="+mj-ea"/>
          <a:cs typeface="+mj-cs"/>
          <a:sym typeface="Helvetica Neue"/>
        </a:defRPr>
      </a:lvl3pPr>
      <a:lvl4pPr marL="952500" marR="0" indent="-238125" algn="l" defTabSz="309563" rtl="0" latinLnBrk="0">
        <a:lnSpc>
          <a:spcPct val="100000"/>
        </a:lnSpc>
        <a:spcBef>
          <a:spcPts val="2213"/>
        </a:spcBef>
        <a:spcAft>
          <a:spcPts val="0"/>
        </a:spcAft>
        <a:buClrTx/>
        <a:buSzPct val="125000"/>
        <a:buFontTx/>
        <a:buChar char="•"/>
        <a:tabLst/>
        <a:defRPr sz="1800" b="0" i="0" u="none" strike="noStrike" cap="none" spc="0" baseline="0">
          <a:solidFill>
            <a:srgbClr val="000000"/>
          </a:solidFill>
          <a:uFillTx/>
          <a:latin typeface="+mj-lt"/>
          <a:ea typeface="+mj-ea"/>
          <a:cs typeface="+mj-cs"/>
          <a:sym typeface="Helvetica Neue"/>
        </a:defRPr>
      </a:lvl4pPr>
      <a:lvl5pPr marL="1190625" marR="0" indent="-238125" algn="l" defTabSz="309563" rtl="0" latinLnBrk="0">
        <a:lnSpc>
          <a:spcPct val="100000"/>
        </a:lnSpc>
        <a:spcBef>
          <a:spcPts val="2213"/>
        </a:spcBef>
        <a:spcAft>
          <a:spcPts val="0"/>
        </a:spcAft>
        <a:buClrTx/>
        <a:buSzPct val="125000"/>
        <a:buFontTx/>
        <a:buChar char="•"/>
        <a:tabLst/>
        <a:defRPr sz="1800" b="0" i="0" u="none" strike="noStrike" cap="none" spc="0" baseline="0">
          <a:solidFill>
            <a:srgbClr val="000000"/>
          </a:solidFill>
          <a:uFillTx/>
          <a:latin typeface="+mj-lt"/>
          <a:ea typeface="+mj-ea"/>
          <a:cs typeface="+mj-cs"/>
          <a:sym typeface="Helvetica Neue"/>
        </a:defRPr>
      </a:lvl5pPr>
      <a:lvl6pPr marL="1410432" marR="0" indent="-219807" algn="l" defTabSz="309563" rtl="0" latinLnBrk="0">
        <a:lnSpc>
          <a:spcPct val="100000"/>
        </a:lnSpc>
        <a:spcBef>
          <a:spcPts val="2213"/>
        </a:spcBef>
        <a:spcAft>
          <a:spcPts val="0"/>
        </a:spcAft>
        <a:buClrTx/>
        <a:buSzPct val="125000"/>
        <a:buFontTx/>
        <a:buChar char="•"/>
        <a:tabLst/>
        <a:defRPr sz="1800" b="0" i="0" u="none" strike="noStrike" cap="none" spc="0" baseline="0">
          <a:solidFill>
            <a:srgbClr val="000000"/>
          </a:solidFill>
          <a:uFillTx/>
          <a:latin typeface="+mj-lt"/>
          <a:ea typeface="+mj-ea"/>
          <a:cs typeface="+mj-cs"/>
          <a:sym typeface="Helvetica Neue"/>
        </a:defRPr>
      </a:lvl6pPr>
      <a:lvl7pPr marL="1648557" marR="0" indent="-219807" algn="l" defTabSz="309563" rtl="0" latinLnBrk="0">
        <a:lnSpc>
          <a:spcPct val="100000"/>
        </a:lnSpc>
        <a:spcBef>
          <a:spcPts val="2213"/>
        </a:spcBef>
        <a:spcAft>
          <a:spcPts val="0"/>
        </a:spcAft>
        <a:buClrTx/>
        <a:buSzPct val="125000"/>
        <a:buFontTx/>
        <a:buChar char="•"/>
        <a:tabLst/>
        <a:defRPr sz="1800" b="0" i="0" u="none" strike="noStrike" cap="none" spc="0" baseline="0">
          <a:solidFill>
            <a:srgbClr val="000000"/>
          </a:solidFill>
          <a:uFillTx/>
          <a:latin typeface="+mj-lt"/>
          <a:ea typeface="+mj-ea"/>
          <a:cs typeface="+mj-cs"/>
          <a:sym typeface="Helvetica Neue"/>
        </a:defRPr>
      </a:lvl7pPr>
      <a:lvl8pPr marL="1886682" marR="0" indent="-219807" algn="l" defTabSz="309563" rtl="0" latinLnBrk="0">
        <a:lnSpc>
          <a:spcPct val="100000"/>
        </a:lnSpc>
        <a:spcBef>
          <a:spcPts val="2213"/>
        </a:spcBef>
        <a:spcAft>
          <a:spcPts val="0"/>
        </a:spcAft>
        <a:buClrTx/>
        <a:buSzPct val="125000"/>
        <a:buFontTx/>
        <a:buChar char="•"/>
        <a:tabLst/>
        <a:defRPr sz="1800" b="0" i="0" u="none" strike="noStrike" cap="none" spc="0" baseline="0">
          <a:solidFill>
            <a:srgbClr val="000000"/>
          </a:solidFill>
          <a:uFillTx/>
          <a:latin typeface="+mj-lt"/>
          <a:ea typeface="+mj-ea"/>
          <a:cs typeface="+mj-cs"/>
          <a:sym typeface="Helvetica Neue"/>
        </a:defRPr>
      </a:lvl8pPr>
      <a:lvl9pPr marL="2124807" marR="0" indent="-219807" algn="l" defTabSz="309563" rtl="0" latinLnBrk="0">
        <a:lnSpc>
          <a:spcPct val="100000"/>
        </a:lnSpc>
        <a:spcBef>
          <a:spcPts val="2213"/>
        </a:spcBef>
        <a:spcAft>
          <a:spcPts val="0"/>
        </a:spcAft>
        <a:buClrTx/>
        <a:buSzPct val="125000"/>
        <a:buFontTx/>
        <a:buChar char="•"/>
        <a:tabLst/>
        <a:defRPr sz="1800" b="0" i="0" u="none" strike="noStrike" cap="none" spc="0" baseline="0">
          <a:solidFill>
            <a:srgbClr val="000000"/>
          </a:solidFill>
          <a:uFillTx/>
          <a:latin typeface="+mj-lt"/>
          <a:ea typeface="+mj-ea"/>
          <a:cs typeface="+mj-cs"/>
          <a:sym typeface="Helvetica Neue"/>
        </a:defRPr>
      </a:lvl9pPr>
    </p:bodyStyle>
    <p:otherStyle>
      <a:lvl1pPr marL="0" marR="0" indent="0" algn="ctr" defTabSz="309563"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0" algn="ctr" defTabSz="309563"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0" algn="ctr" defTabSz="309563"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0" algn="ctr" defTabSz="309563"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0" algn="ctr" defTabSz="309563"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0" algn="ctr" defTabSz="309563"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0" algn="ctr" defTabSz="309563"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0" algn="ctr" defTabSz="309563"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0" algn="ctr" defTabSz="309563"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0" y="5105400"/>
            <a:ext cx="9144000" cy="30480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 name="Rectangle 14"/>
          <p:cNvSpPr/>
          <p:nvPr/>
        </p:nvSpPr>
        <p:spPr>
          <a:xfrm>
            <a:off x="0" y="1371600"/>
            <a:ext cx="9144000" cy="304800"/>
          </a:xfrm>
          <a:prstGeom prst="rect">
            <a:avLst/>
          </a:prstGeom>
          <a:solidFill>
            <a:srgbClr val="0B5395"/>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5124" name="Picture 14" descr="C:\Documents and Settings\Tt\Desktop\Leilani's Files\COMMS Products\WU Update Photos\Indonesia\TNC and WWF Staff Measure Corals in Wakatobi.jpg"/>
          <p:cNvPicPr>
            <a:picLocks noChangeAspect="1" noChangeArrowheads="1"/>
          </p:cNvPicPr>
          <p:nvPr/>
        </p:nvPicPr>
        <p:blipFill>
          <a:blip r:embed="rId2" cstate="print"/>
          <a:srcRect t="47343" r="4054"/>
          <a:stretch>
            <a:fillRect/>
          </a:stretch>
        </p:blipFill>
        <p:spPr bwMode="auto">
          <a:xfrm>
            <a:off x="0" y="1512134"/>
            <a:ext cx="9144000" cy="5345866"/>
          </a:xfrm>
          <a:prstGeom prst="rect">
            <a:avLst/>
          </a:prstGeom>
          <a:noFill/>
          <a:ln w="9525">
            <a:noFill/>
            <a:miter lim="800000"/>
            <a:headEnd/>
            <a:tailEnd/>
          </a:ln>
        </p:spPr>
      </p:pic>
      <p:pic>
        <p:nvPicPr>
          <p:cNvPr id="5125" name="Picture 4"/>
          <p:cNvPicPr>
            <a:picLocks noChangeAspect="1"/>
          </p:cNvPicPr>
          <p:nvPr/>
        </p:nvPicPr>
        <p:blipFill>
          <a:blip r:embed="rId3" cstate="print">
            <a:clrChange>
              <a:clrFrom>
                <a:srgbClr val="FFFFFF"/>
              </a:clrFrom>
              <a:clrTo>
                <a:srgbClr val="FFFFFF">
                  <a:alpha val="0"/>
                </a:srgbClr>
              </a:clrTo>
            </a:clrChange>
          </a:blip>
          <a:srcRect/>
          <a:stretch>
            <a:fillRect/>
          </a:stretch>
        </p:blipFill>
        <p:spPr bwMode="auto">
          <a:xfrm>
            <a:off x="762000" y="304800"/>
            <a:ext cx="3227388" cy="838200"/>
          </a:xfrm>
          <a:prstGeom prst="rect">
            <a:avLst/>
          </a:prstGeom>
          <a:noFill/>
          <a:ln w="9525">
            <a:noFill/>
            <a:miter lim="800000"/>
            <a:headEnd/>
            <a:tailEnd/>
          </a:ln>
        </p:spPr>
      </p:pic>
      <p:sp>
        <p:nvSpPr>
          <p:cNvPr id="6" name="TextBox 5"/>
          <p:cNvSpPr txBox="1"/>
          <p:nvPr/>
        </p:nvSpPr>
        <p:spPr>
          <a:xfrm>
            <a:off x="152400" y="1990499"/>
            <a:ext cx="8839200" cy="1446550"/>
          </a:xfrm>
          <a:prstGeom prst="rect">
            <a:avLst/>
          </a:prstGeom>
          <a:noFill/>
        </p:spPr>
        <p:txBody>
          <a:bodyPr>
            <a:spAutoFit/>
          </a:bodyPr>
          <a:lstStyle/>
          <a:p>
            <a:pPr algn="ctr" fontAlgn="auto">
              <a:spcBef>
                <a:spcPts val="0"/>
              </a:spcBef>
              <a:spcAft>
                <a:spcPts val="0"/>
              </a:spcAft>
              <a:defRPr/>
            </a:pPr>
            <a:r>
              <a:rPr lang="en-US" sz="4400" b="1" dirty="0">
                <a:solidFill>
                  <a:schemeClr val="bg1">
                    <a:lumMod val="95000"/>
                  </a:schemeClr>
                </a:solidFill>
              </a:rPr>
              <a:t>CTI-CFF Monitoring and Evaluation </a:t>
            </a:r>
            <a:r>
              <a:rPr lang="en-US" sz="4400" b="1" dirty="0" smtClean="0">
                <a:solidFill>
                  <a:schemeClr val="bg1">
                    <a:lumMod val="95000"/>
                  </a:schemeClr>
                </a:solidFill>
              </a:rPr>
              <a:t>System and S.M.A.R.T. Indicators</a:t>
            </a:r>
            <a:endParaRPr lang="en-PH" sz="4400" dirty="0">
              <a:solidFill>
                <a:schemeClr val="bg1">
                  <a:lumMod val="50000"/>
                </a:schemeClr>
              </a:solidFill>
              <a:latin typeface="Accidental Presidency" pitchFamily="2" charset="0"/>
            </a:endParaRPr>
          </a:p>
        </p:txBody>
      </p:sp>
      <p:pic>
        <p:nvPicPr>
          <p:cNvPr id="5130" name="Object 2"/>
          <p:cNvPicPr>
            <a:picLocks noChangeArrowheads="1"/>
          </p:cNvPicPr>
          <p:nvPr/>
        </p:nvPicPr>
        <p:blipFill>
          <a:blip r:embed="rId4" cstate="print"/>
          <a:srcRect t="-955"/>
          <a:stretch>
            <a:fillRect/>
          </a:stretch>
        </p:blipFill>
        <p:spPr bwMode="auto">
          <a:xfrm>
            <a:off x="4724400" y="457200"/>
            <a:ext cx="3657600" cy="533400"/>
          </a:xfrm>
          <a:prstGeom prst="rect">
            <a:avLst/>
          </a:prstGeom>
          <a:noFill/>
          <a:ln w="9525">
            <a:noFill/>
            <a:miter lim="800000"/>
            <a:headEnd/>
            <a:tailEnd/>
          </a:ln>
        </p:spPr>
      </p:pic>
      <p:sp>
        <p:nvSpPr>
          <p:cNvPr id="5131" name="TextBox 12"/>
          <p:cNvSpPr txBox="1">
            <a:spLocks noChangeArrowheads="1"/>
          </p:cNvSpPr>
          <p:nvPr/>
        </p:nvSpPr>
        <p:spPr bwMode="auto">
          <a:xfrm>
            <a:off x="7620000" y="5715000"/>
            <a:ext cx="1524000" cy="215900"/>
          </a:xfrm>
          <a:prstGeom prst="rect">
            <a:avLst/>
          </a:prstGeom>
          <a:noFill/>
          <a:ln w="9525">
            <a:noFill/>
            <a:miter lim="800000"/>
            <a:headEnd/>
            <a:tailEnd/>
          </a:ln>
        </p:spPr>
        <p:txBody>
          <a:bodyPr>
            <a:spAutoFit/>
          </a:bodyPr>
          <a:lstStyle/>
          <a:p>
            <a:r>
              <a:rPr lang="en-US" sz="800">
                <a:solidFill>
                  <a:schemeClr val="bg2"/>
                </a:solidFill>
              </a:rPr>
              <a:t>Photo CTSP/James Morgan</a:t>
            </a:r>
          </a:p>
        </p:txBody>
      </p:sp>
      <p:sp>
        <p:nvSpPr>
          <p:cNvPr id="2" name="TextBox 1"/>
          <p:cNvSpPr txBox="1"/>
          <p:nvPr/>
        </p:nvSpPr>
        <p:spPr>
          <a:xfrm>
            <a:off x="1447800" y="4197459"/>
            <a:ext cx="6553200" cy="2246769"/>
          </a:xfrm>
          <a:prstGeom prst="rect">
            <a:avLst/>
          </a:prstGeom>
          <a:noFill/>
        </p:spPr>
        <p:txBody>
          <a:bodyPr wrap="square" rtlCol="0">
            <a:spAutoFit/>
          </a:bodyPr>
          <a:lstStyle/>
          <a:p>
            <a:pPr algn="ctr"/>
            <a:r>
              <a:rPr lang="en-US" sz="2800" b="1" dirty="0" smtClean="0">
                <a:solidFill>
                  <a:schemeClr val="bg1"/>
                </a:solidFill>
              </a:rPr>
              <a:t>Alan White, Ph.D.</a:t>
            </a:r>
          </a:p>
          <a:p>
            <a:pPr algn="ctr"/>
            <a:r>
              <a:rPr lang="en-US" sz="2800" b="1" dirty="0" smtClean="0">
                <a:solidFill>
                  <a:schemeClr val="bg1"/>
                </a:solidFill>
              </a:rPr>
              <a:t>Chief of Party</a:t>
            </a:r>
          </a:p>
          <a:p>
            <a:pPr algn="ctr"/>
            <a:r>
              <a:rPr lang="en-US" sz="2800" b="1" dirty="0" smtClean="0">
                <a:solidFill>
                  <a:schemeClr val="bg1"/>
                </a:solidFill>
              </a:rPr>
              <a:t>USAID Sustainable Ecosystems Advanced (SEA) Project, Indonesia</a:t>
            </a:r>
          </a:p>
          <a:p>
            <a:pPr algn="ctr"/>
            <a:r>
              <a:rPr lang="en-US" sz="2800" b="1" dirty="0" smtClean="0">
                <a:solidFill>
                  <a:schemeClr val="bg1"/>
                </a:solidFill>
              </a:rPr>
              <a:t>July 9-10, 2020</a:t>
            </a:r>
            <a:endParaRPr lang="en-US" sz="2800" b="1"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4617B"/>
                </a:solidFill>
              </a:rPr>
              <a:t>S.M.A.R.T. Indicators</a:t>
            </a:r>
            <a:r>
              <a:rPr lang="en-US" b="1" dirty="0" smtClean="0">
                <a:solidFill>
                  <a:srgbClr val="04617B"/>
                </a:solidFill>
              </a:rPr>
              <a:t>—”T” Timely and Time-Bound</a:t>
            </a:r>
            <a:endParaRPr lang="en-US" b="1" dirty="0"/>
          </a:p>
        </p:txBody>
      </p:sp>
      <p:sp>
        <p:nvSpPr>
          <p:cNvPr id="3" name="Content Placeholder 2"/>
          <p:cNvSpPr>
            <a:spLocks noGrp="1"/>
          </p:cNvSpPr>
          <p:nvPr>
            <p:ph idx="1"/>
          </p:nvPr>
        </p:nvSpPr>
        <p:spPr>
          <a:xfrm>
            <a:off x="304800" y="1935163"/>
            <a:ext cx="8382000" cy="4846637"/>
          </a:xfrm>
        </p:spPr>
        <p:txBody>
          <a:bodyPr/>
          <a:lstStyle/>
          <a:p>
            <a:pPr lvl="0"/>
            <a:r>
              <a:rPr lang="en-US" dirty="0" smtClean="0">
                <a:solidFill>
                  <a:prstClr val="black"/>
                </a:solidFill>
              </a:rPr>
              <a:t>Must </a:t>
            </a:r>
            <a:r>
              <a:rPr lang="en-US" dirty="0">
                <a:solidFill>
                  <a:prstClr val="black"/>
                </a:solidFill>
              </a:rPr>
              <a:t>be timely in </a:t>
            </a:r>
            <a:r>
              <a:rPr lang="en-US" dirty="0" smtClean="0">
                <a:solidFill>
                  <a:prstClr val="black"/>
                </a:solidFill>
              </a:rPr>
              <a:t>terms of </a:t>
            </a:r>
            <a:r>
              <a:rPr lang="en-US" dirty="0">
                <a:solidFill>
                  <a:prstClr val="black"/>
                </a:solidFill>
              </a:rPr>
              <a:t>the time spent in data </a:t>
            </a:r>
            <a:r>
              <a:rPr lang="en-US" dirty="0" smtClean="0">
                <a:solidFill>
                  <a:prstClr val="black"/>
                </a:solidFill>
              </a:rPr>
              <a:t>collection (resources </a:t>
            </a:r>
            <a:r>
              <a:rPr lang="en-US" dirty="0">
                <a:solidFill>
                  <a:prstClr val="black"/>
                </a:solidFill>
              </a:rPr>
              <a:t>that are </a:t>
            </a:r>
            <a:r>
              <a:rPr lang="en-US" dirty="0" smtClean="0">
                <a:solidFill>
                  <a:prstClr val="black"/>
                </a:solidFill>
              </a:rPr>
              <a:t>available--staff and partner </a:t>
            </a:r>
            <a:r>
              <a:rPr lang="en-US" dirty="0">
                <a:solidFill>
                  <a:prstClr val="black"/>
                </a:solidFill>
              </a:rPr>
              <a:t>time being </a:t>
            </a:r>
            <a:r>
              <a:rPr lang="en-US" dirty="0" smtClean="0">
                <a:solidFill>
                  <a:prstClr val="black"/>
                </a:solidFill>
              </a:rPr>
              <a:t>critical). </a:t>
            </a:r>
          </a:p>
          <a:p>
            <a:pPr lvl="0"/>
            <a:r>
              <a:rPr lang="en-US" dirty="0" smtClean="0">
                <a:solidFill>
                  <a:prstClr val="black"/>
                </a:solidFill>
              </a:rPr>
              <a:t>Indicator </a:t>
            </a:r>
            <a:r>
              <a:rPr lang="en-US" dirty="0">
                <a:solidFill>
                  <a:prstClr val="black"/>
                </a:solidFill>
              </a:rPr>
              <a:t>must reflect the timing of collection</a:t>
            </a:r>
            <a:r>
              <a:rPr lang="en-US" dirty="0" smtClean="0">
                <a:solidFill>
                  <a:prstClr val="black"/>
                </a:solidFill>
              </a:rPr>
              <a:t>.</a:t>
            </a:r>
          </a:p>
          <a:p>
            <a:pPr lvl="0"/>
            <a:r>
              <a:rPr lang="en-US" dirty="0">
                <a:solidFill>
                  <a:prstClr val="black"/>
                </a:solidFill>
              </a:rPr>
              <a:t>T</a:t>
            </a:r>
            <a:r>
              <a:rPr lang="en-US" dirty="0" smtClean="0">
                <a:solidFill>
                  <a:prstClr val="black"/>
                </a:solidFill>
              </a:rPr>
              <a:t>he time-lag </a:t>
            </a:r>
            <a:r>
              <a:rPr lang="en-US" dirty="0">
                <a:solidFill>
                  <a:prstClr val="black"/>
                </a:solidFill>
              </a:rPr>
              <a:t>between output delivery and the expected change in outcome and impact indicators must </a:t>
            </a:r>
            <a:r>
              <a:rPr lang="en-US" dirty="0" smtClean="0">
                <a:solidFill>
                  <a:prstClr val="black"/>
                </a:solidFill>
              </a:rPr>
              <a:t>also be </a:t>
            </a:r>
            <a:r>
              <a:rPr lang="en-US" dirty="0">
                <a:solidFill>
                  <a:prstClr val="black"/>
                </a:solidFill>
              </a:rPr>
              <a:t>reflected in the indicators </a:t>
            </a:r>
            <a:r>
              <a:rPr lang="en-US" dirty="0" smtClean="0">
                <a:solidFill>
                  <a:prstClr val="black"/>
                </a:solidFill>
              </a:rPr>
              <a:t>chosen.</a:t>
            </a:r>
            <a:endParaRPr lang="en-US" dirty="0">
              <a:solidFill>
                <a:prstClr val="black"/>
              </a:solidFill>
            </a:endParaRPr>
          </a:p>
          <a:p>
            <a:pPr lvl="0"/>
            <a:r>
              <a:rPr lang="en-US" dirty="0">
                <a:solidFill>
                  <a:prstClr val="black"/>
                </a:solidFill>
              </a:rPr>
              <a:t>Time-Bound, Timely, Trackable, and Targeted: The </a:t>
            </a:r>
            <a:r>
              <a:rPr lang="en-US" dirty="0" smtClean="0">
                <a:solidFill>
                  <a:prstClr val="black"/>
                </a:solidFill>
              </a:rPr>
              <a:t>M&amp;E system and related indicators </a:t>
            </a:r>
            <a:r>
              <a:rPr lang="en-US" dirty="0">
                <a:solidFill>
                  <a:prstClr val="black"/>
                </a:solidFill>
              </a:rPr>
              <a:t>allows progress to be tracked in a cost-effective manner at the </a:t>
            </a:r>
            <a:r>
              <a:rPr lang="en-US" dirty="0" smtClean="0">
                <a:solidFill>
                  <a:prstClr val="black"/>
                </a:solidFill>
              </a:rPr>
              <a:t>desired frequency </a:t>
            </a:r>
            <a:r>
              <a:rPr lang="en-US" dirty="0">
                <a:solidFill>
                  <a:prstClr val="black"/>
                </a:solidFill>
              </a:rPr>
              <a:t>for a set </a:t>
            </a:r>
            <a:r>
              <a:rPr lang="en-US" dirty="0" smtClean="0">
                <a:solidFill>
                  <a:prstClr val="black"/>
                </a:solidFill>
              </a:rPr>
              <a:t>period.</a:t>
            </a:r>
            <a:endParaRPr lang="en-US" dirty="0">
              <a:solidFill>
                <a:prstClr val="black"/>
              </a:solidFill>
            </a:endParaRPr>
          </a:p>
        </p:txBody>
      </p:sp>
    </p:spTree>
    <p:extLst>
      <p:ext uri="{BB962C8B-B14F-4D97-AF65-F5344CB8AC3E}">
        <p14:creationId xmlns:p14="http://schemas.microsoft.com/office/powerpoint/2010/main" val="25873497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2"/>
          <p:cNvSpPr/>
          <p:nvPr/>
        </p:nvSpPr>
        <p:spPr>
          <a:xfrm>
            <a:off x="1029270" y="467530"/>
            <a:ext cx="7594292" cy="1269503"/>
          </a:xfrm>
          <a:custGeom>
            <a:avLst/>
            <a:gdLst>
              <a:gd name="connsiteX0" fmla="*/ 0 w 7695273"/>
              <a:gd name="connsiteY0" fmla="*/ 126950 h 1269503"/>
              <a:gd name="connsiteX1" fmla="*/ 126950 w 7695273"/>
              <a:gd name="connsiteY1" fmla="*/ 0 h 1269503"/>
              <a:gd name="connsiteX2" fmla="*/ 7568323 w 7695273"/>
              <a:gd name="connsiteY2" fmla="*/ 0 h 1269503"/>
              <a:gd name="connsiteX3" fmla="*/ 7695273 w 7695273"/>
              <a:gd name="connsiteY3" fmla="*/ 126950 h 1269503"/>
              <a:gd name="connsiteX4" fmla="*/ 7695273 w 7695273"/>
              <a:gd name="connsiteY4" fmla="*/ 1142553 h 1269503"/>
              <a:gd name="connsiteX5" fmla="*/ 7568323 w 7695273"/>
              <a:gd name="connsiteY5" fmla="*/ 1269503 h 1269503"/>
              <a:gd name="connsiteX6" fmla="*/ 126950 w 7695273"/>
              <a:gd name="connsiteY6" fmla="*/ 1269503 h 1269503"/>
              <a:gd name="connsiteX7" fmla="*/ 0 w 7695273"/>
              <a:gd name="connsiteY7" fmla="*/ 1142553 h 1269503"/>
              <a:gd name="connsiteX8" fmla="*/ 0 w 7695273"/>
              <a:gd name="connsiteY8" fmla="*/ 126950 h 1269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95273" h="1269503">
                <a:moveTo>
                  <a:pt x="0" y="126950"/>
                </a:moveTo>
                <a:cubicBezTo>
                  <a:pt x="0" y="56837"/>
                  <a:pt x="56837" y="0"/>
                  <a:pt x="126950" y="0"/>
                </a:cubicBezTo>
                <a:lnTo>
                  <a:pt x="7568323" y="0"/>
                </a:lnTo>
                <a:cubicBezTo>
                  <a:pt x="7638436" y="0"/>
                  <a:pt x="7695273" y="56837"/>
                  <a:pt x="7695273" y="126950"/>
                </a:cubicBezTo>
                <a:lnTo>
                  <a:pt x="7695273" y="1142553"/>
                </a:lnTo>
                <a:cubicBezTo>
                  <a:pt x="7695273" y="1212666"/>
                  <a:pt x="7638436" y="1269503"/>
                  <a:pt x="7568323" y="1269503"/>
                </a:cubicBezTo>
                <a:lnTo>
                  <a:pt x="126950" y="1269503"/>
                </a:lnTo>
                <a:cubicBezTo>
                  <a:pt x="56837" y="1269503"/>
                  <a:pt x="0" y="1212666"/>
                  <a:pt x="0" y="1142553"/>
                </a:cubicBezTo>
                <a:lnTo>
                  <a:pt x="0" y="126950"/>
                </a:lnTo>
                <a:close/>
              </a:path>
            </a:pathLst>
          </a:custGeom>
          <a:solidFill>
            <a:schemeClr val="accent1"/>
          </a:solidFill>
        </p:spPr>
        <p:style>
          <a:lnRef idx="2">
            <a:schemeClr val="dk1">
              <a:shade val="80000"/>
              <a:hueOff val="0"/>
              <a:satOff val="0"/>
              <a:lumOff val="0"/>
              <a:alphaOff val="0"/>
            </a:schemeClr>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128622" tIns="128622" rIns="128622" bIns="128622" numCol="1" spcCol="1270" anchor="ctr" anchorCtr="0">
            <a:noAutofit/>
          </a:bodyPr>
          <a:lstStyle/>
          <a:p>
            <a:pPr lvl="0" algn="ctr" defTabSz="1066800">
              <a:lnSpc>
                <a:spcPct val="90000"/>
              </a:lnSpc>
              <a:spcBef>
                <a:spcPct val="0"/>
              </a:spcBef>
              <a:spcAft>
                <a:spcPct val="35000"/>
              </a:spcAft>
            </a:pPr>
            <a:r>
              <a:rPr lang="en-US" sz="2400" b="1" kern="1200" dirty="0" smtClean="0"/>
              <a:t>Impact:</a:t>
            </a:r>
            <a:r>
              <a:rPr lang="en-US" sz="2400" kern="1200" dirty="0" smtClean="0"/>
              <a:t> Improvement in the affordability, availability and quality and safety of food coming from coastal and marine resources</a:t>
            </a:r>
            <a:endParaRPr lang="en-US" sz="2400" kern="1200" dirty="0"/>
          </a:p>
        </p:txBody>
      </p:sp>
      <p:sp>
        <p:nvSpPr>
          <p:cNvPr id="5" name="Freeform 4"/>
          <p:cNvSpPr/>
          <p:nvPr/>
        </p:nvSpPr>
        <p:spPr>
          <a:xfrm>
            <a:off x="998049" y="1817228"/>
            <a:ext cx="7594291" cy="1269503"/>
          </a:xfrm>
          <a:custGeom>
            <a:avLst/>
            <a:gdLst>
              <a:gd name="connsiteX0" fmla="*/ 0 w 3739962"/>
              <a:gd name="connsiteY0" fmla="*/ 126950 h 1269503"/>
              <a:gd name="connsiteX1" fmla="*/ 126950 w 3739962"/>
              <a:gd name="connsiteY1" fmla="*/ 0 h 1269503"/>
              <a:gd name="connsiteX2" fmla="*/ 3613012 w 3739962"/>
              <a:gd name="connsiteY2" fmla="*/ 0 h 1269503"/>
              <a:gd name="connsiteX3" fmla="*/ 3739962 w 3739962"/>
              <a:gd name="connsiteY3" fmla="*/ 126950 h 1269503"/>
              <a:gd name="connsiteX4" fmla="*/ 3739962 w 3739962"/>
              <a:gd name="connsiteY4" fmla="*/ 1142553 h 1269503"/>
              <a:gd name="connsiteX5" fmla="*/ 3613012 w 3739962"/>
              <a:gd name="connsiteY5" fmla="*/ 1269503 h 1269503"/>
              <a:gd name="connsiteX6" fmla="*/ 126950 w 3739962"/>
              <a:gd name="connsiteY6" fmla="*/ 1269503 h 1269503"/>
              <a:gd name="connsiteX7" fmla="*/ 0 w 3739962"/>
              <a:gd name="connsiteY7" fmla="*/ 1142553 h 1269503"/>
              <a:gd name="connsiteX8" fmla="*/ 0 w 3739962"/>
              <a:gd name="connsiteY8" fmla="*/ 126950 h 1269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39962" h="1269503">
                <a:moveTo>
                  <a:pt x="0" y="126950"/>
                </a:moveTo>
                <a:cubicBezTo>
                  <a:pt x="0" y="56837"/>
                  <a:pt x="56837" y="0"/>
                  <a:pt x="126950" y="0"/>
                </a:cubicBezTo>
                <a:lnTo>
                  <a:pt x="3613012" y="0"/>
                </a:lnTo>
                <a:cubicBezTo>
                  <a:pt x="3683125" y="0"/>
                  <a:pt x="3739962" y="56837"/>
                  <a:pt x="3739962" y="126950"/>
                </a:cubicBezTo>
                <a:lnTo>
                  <a:pt x="3739962" y="1142553"/>
                </a:lnTo>
                <a:cubicBezTo>
                  <a:pt x="3739962" y="1212666"/>
                  <a:pt x="3683125" y="1269503"/>
                  <a:pt x="3613012" y="1269503"/>
                </a:cubicBezTo>
                <a:lnTo>
                  <a:pt x="126950" y="1269503"/>
                </a:lnTo>
                <a:cubicBezTo>
                  <a:pt x="56837" y="1269503"/>
                  <a:pt x="0" y="1212666"/>
                  <a:pt x="0" y="1142553"/>
                </a:cubicBezTo>
                <a:lnTo>
                  <a:pt x="0" y="126950"/>
                </a:lnTo>
                <a:close/>
              </a:path>
            </a:pathLst>
          </a:custGeom>
          <a:solidFill>
            <a:schemeClr val="tx2">
              <a:lumMod val="40000"/>
              <a:lumOff val="60000"/>
            </a:schemeClr>
          </a:solidFill>
        </p:spPr>
        <p:style>
          <a:lnRef idx="2">
            <a:schemeClr val="dk1">
              <a:shade val="80000"/>
              <a:hueOff val="0"/>
              <a:satOff val="0"/>
              <a:lumOff val="0"/>
              <a:alphaOff val="0"/>
            </a:schemeClr>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105762" tIns="105762" rIns="105762" bIns="105762" numCol="1" spcCol="1270" anchor="ctr" anchorCtr="0">
            <a:noAutofit/>
          </a:bodyPr>
          <a:lstStyle/>
          <a:p>
            <a:pPr lvl="0" algn="ctr" defTabSz="800100">
              <a:lnSpc>
                <a:spcPct val="90000"/>
              </a:lnSpc>
              <a:spcBef>
                <a:spcPct val="0"/>
              </a:spcBef>
              <a:spcAft>
                <a:spcPct val="35000"/>
              </a:spcAft>
            </a:pPr>
            <a:r>
              <a:rPr lang="en-US" sz="2000" b="1" kern="1200" dirty="0" smtClean="0"/>
              <a:t>Coral reef ecosystem integrity and services maintained.</a:t>
            </a:r>
          </a:p>
          <a:p>
            <a:pPr lvl="0" defTabSz="800100">
              <a:lnSpc>
                <a:spcPct val="90000"/>
              </a:lnSpc>
              <a:spcBef>
                <a:spcPct val="0"/>
              </a:spcBef>
              <a:spcAft>
                <a:spcPct val="35000"/>
              </a:spcAft>
            </a:pPr>
            <a:r>
              <a:rPr lang="en-US" sz="2000" dirty="0" smtClean="0"/>
              <a:t>Total regional area of coral reefs and associated habitats in fully protected (no take) areas.</a:t>
            </a:r>
            <a:endParaRPr lang="en-US" sz="2000" kern="1200" dirty="0"/>
          </a:p>
        </p:txBody>
      </p:sp>
      <p:sp>
        <p:nvSpPr>
          <p:cNvPr id="11" name="Freeform 10"/>
          <p:cNvSpPr/>
          <p:nvPr/>
        </p:nvSpPr>
        <p:spPr>
          <a:xfrm>
            <a:off x="945625" y="3176487"/>
            <a:ext cx="7646713" cy="1269503"/>
          </a:xfrm>
          <a:custGeom>
            <a:avLst/>
            <a:gdLst>
              <a:gd name="connsiteX0" fmla="*/ 0 w 3739948"/>
              <a:gd name="connsiteY0" fmla="*/ 126950 h 1269503"/>
              <a:gd name="connsiteX1" fmla="*/ 126950 w 3739948"/>
              <a:gd name="connsiteY1" fmla="*/ 0 h 1269503"/>
              <a:gd name="connsiteX2" fmla="*/ 3612998 w 3739948"/>
              <a:gd name="connsiteY2" fmla="*/ 0 h 1269503"/>
              <a:gd name="connsiteX3" fmla="*/ 3739948 w 3739948"/>
              <a:gd name="connsiteY3" fmla="*/ 126950 h 1269503"/>
              <a:gd name="connsiteX4" fmla="*/ 3739948 w 3739948"/>
              <a:gd name="connsiteY4" fmla="*/ 1142553 h 1269503"/>
              <a:gd name="connsiteX5" fmla="*/ 3612998 w 3739948"/>
              <a:gd name="connsiteY5" fmla="*/ 1269503 h 1269503"/>
              <a:gd name="connsiteX6" fmla="*/ 126950 w 3739948"/>
              <a:gd name="connsiteY6" fmla="*/ 1269503 h 1269503"/>
              <a:gd name="connsiteX7" fmla="*/ 0 w 3739948"/>
              <a:gd name="connsiteY7" fmla="*/ 1142553 h 1269503"/>
              <a:gd name="connsiteX8" fmla="*/ 0 w 3739948"/>
              <a:gd name="connsiteY8" fmla="*/ 126950 h 1269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39948" h="1269503">
                <a:moveTo>
                  <a:pt x="0" y="126950"/>
                </a:moveTo>
                <a:cubicBezTo>
                  <a:pt x="0" y="56837"/>
                  <a:pt x="56837" y="0"/>
                  <a:pt x="126950" y="0"/>
                </a:cubicBezTo>
                <a:lnTo>
                  <a:pt x="3612998" y="0"/>
                </a:lnTo>
                <a:cubicBezTo>
                  <a:pt x="3683111" y="0"/>
                  <a:pt x="3739948" y="56837"/>
                  <a:pt x="3739948" y="126950"/>
                </a:cubicBezTo>
                <a:lnTo>
                  <a:pt x="3739948" y="1142553"/>
                </a:lnTo>
                <a:cubicBezTo>
                  <a:pt x="3739948" y="1212666"/>
                  <a:pt x="3683111" y="1269503"/>
                  <a:pt x="3612998" y="1269503"/>
                </a:cubicBezTo>
                <a:lnTo>
                  <a:pt x="126950" y="1269503"/>
                </a:lnTo>
                <a:cubicBezTo>
                  <a:pt x="56837" y="1269503"/>
                  <a:pt x="0" y="1212666"/>
                  <a:pt x="0" y="1142553"/>
                </a:cubicBezTo>
                <a:lnTo>
                  <a:pt x="0" y="126950"/>
                </a:lnTo>
                <a:close/>
              </a:path>
            </a:pathLst>
          </a:custGeom>
          <a:solidFill>
            <a:schemeClr val="accent1">
              <a:lumMod val="20000"/>
              <a:lumOff val="80000"/>
            </a:schemeClr>
          </a:solidFill>
        </p:spPr>
        <p:style>
          <a:lnRef idx="2">
            <a:schemeClr val="dk1">
              <a:shade val="80000"/>
              <a:hueOff val="0"/>
              <a:satOff val="0"/>
              <a:lumOff val="0"/>
              <a:alphaOff val="0"/>
            </a:schemeClr>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105762" tIns="105762" rIns="105762" bIns="105762" numCol="1" spcCol="1270" anchor="ctr" anchorCtr="0">
            <a:noAutofit/>
          </a:bodyPr>
          <a:lstStyle/>
          <a:p>
            <a:pPr lvl="0" defTabSz="800100">
              <a:lnSpc>
                <a:spcPct val="90000"/>
              </a:lnSpc>
              <a:spcBef>
                <a:spcPct val="0"/>
              </a:spcBef>
              <a:spcAft>
                <a:spcPct val="35000"/>
              </a:spcAft>
            </a:pPr>
            <a:r>
              <a:rPr lang="en-US" sz="2000" kern="1200" dirty="0" smtClean="0"/>
              <a:t>3.1.2 Percent/Area of total marine habitat are in marine protected or managed area</a:t>
            </a:r>
          </a:p>
          <a:p>
            <a:pPr lvl="0" defTabSz="800100">
              <a:lnSpc>
                <a:spcPct val="90000"/>
              </a:lnSpc>
              <a:spcBef>
                <a:spcPct val="0"/>
              </a:spcBef>
              <a:spcAft>
                <a:spcPct val="35000"/>
              </a:spcAft>
            </a:pPr>
            <a:r>
              <a:rPr lang="en-US" sz="2000" dirty="0" smtClean="0"/>
              <a:t>3.1.3 Percent/area of each major marine and coastal habitat type in strictly protected “no-take replenishment zones”</a:t>
            </a:r>
            <a:endParaRPr lang="en-US" sz="2000" kern="1200" dirty="0"/>
          </a:p>
        </p:txBody>
      </p:sp>
      <p:sp>
        <p:nvSpPr>
          <p:cNvPr id="12" name="Freeform 11"/>
          <p:cNvSpPr/>
          <p:nvPr/>
        </p:nvSpPr>
        <p:spPr>
          <a:xfrm>
            <a:off x="927265" y="4547195"/>
            <a:ext cx="7665073" cy="1269503"/>
          </a:xfrm>
          <a:custGeom>
            <a:avLst/>
            <a:gdLst>
              <a:gd name="connsiteX0" fmla="*/ 0 w 5492089"/>
              <a:gd name="connsiteY0" fmla="*/ 126950 h 1269503"/>
              <a:gd name="connsiteX1" fmla="*/ 126950 w 5492089"/>
              <a:gd name="connsiteY1" fmla="*/ 0 h 1269503"/>
              <a:gd name="connsiteX2" fmla="*/ 5365139 w 5492089"/>
              <a:gd name="connsiteY2" fmla="*/ 0 h 1269503"/>
              <a:gd name="connsiteX3" fmla="*/ 5492089 w 5492089"/>
              <a:gd name="connsiteY3" fmla="*/ 126950 h 1269503"/>
              <a:gd name="connsiteX4" fmla="*/ 5492089 w 5492089"/>
              <a:gd name="connsiteY4" fmla="*/ 1142553 h 1269503"/>
              <a:gd name="connsiteX5" fmla="*/ 5365139 w 5492089"/>
              <a:gd name="connsiteY5" fmla="*/ 1269503 h 1269503"/>
              <a:gd name="connsiteX6" fmla="*/ 126950 w 5492089"/>
              <a:gd name="connsiteY6" fmla="*/ 1269503 h 1269503"/>
              <a:gd name="connsiteX7" fmla="*/ 0 w 5492089"/>
              <a:gd name="connsiteY7" fmla="*/ 1142553 h 1269503"/>
              <a:gd name="connsiteX8" fmla="*/ 0 w 5492089"/>
              <a:gd name="connsiteY8" fmla="*/ 126950 h 1269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492089" h="1269503">
                <a:moveTo>
                  <a:pt x="0" y="126950"/>
                </a:moveTo>
                <a:cubicBezTo>
                  <a:pt x="0" y="56837"/>
                  <a:pt x="56837" y="0"/>
                  <a:pt x="126950" y="0"/>
                </a:cubicBezTo>
                <a:lnTo>
                  <a:pt x="5365139" y="0"/>
                </a:lnTo>
                <a:cubicBezTo>
                  <a:pt x="5435252" y="0"/>
                  <a:pt x="5492089" y="56837"/>
                  <a:pt x="5492089" y="126950"/>
                </a:cubicBezTo>
                <a:lnTo>
                  <a:pt x="5492089" y="1142553"/>
                </a:lnTo>
                <a:cubicBezTo>
                  <a:pt x="5492089" y="1212666"/>
                  <a:pt x="5435252" y="1269503"/>
                  <a:pt x="5365139" y="1269503"/>
                </a:cubicBezTo>
                <a:lnTo>
                  <a:pt x="126950" y="1269503"/>
                </a:lnTo>
                <a:cubicBezTo>
                  <a:pt x="56837" y="1269503"/>
                  <a:pt x="0" y="1212666"/>
                  <a:pt x="0" y="1142553"/>
                </a:cubicBezTo>
                <a:lnTo>
                  <a:pt x="0" y="126950"/>
                </a:lnTo>
                <a:close/>
              </a:path>
            </a:pathLst>
          </a:custGeom>
          <a:solidFill>
            <a:schemeClr val="accent2">
              <a:lumMod val="60000"/>
              <a:lumOff val="40000"/>
            </a:schemeClr>
          </a:solidFill>
        </p:spPr>
        <p:style>
          <a:lnRef idx="2">
            <a:schemeClr val="dk1">
              <a:shade val="80000"/>
              <a:hueOff val="0"/>
              <a:satOff val="0"/>
              <a:lumOff val="0"/>
              <a:alphaOff val="0"/>
            </a:schemeClr>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105762" tIns="105762" rIns="105762" bIns="105762" numCol="1" spcCol="1270" anchor="ctr" anchorCtr="0">
            <a:noAutofit/>
          </a:bodyPr>
          <a:lstStyle/>
          <a:p>
            <a:pPr lvl="0" defTabSz="800100">
              <a:lnSpc>
                <a:spcPct val="90000"/>
              </a:lnSpc>
              <a:spcBef>
                <a:spcPct val="0"/>
              </a:spcBef>
              <a:spcAft>
                <a:spcPct val="35000"/>
              </a:spcAft>
            </a:pPr>
            <a:r>
              <a:rPr lang="en-US" sz="2000" dirty="0" smtClean="0"/>
              <a:t>3.1.1 CTMPAs Framework developed and adopted by CT6</a:t>
            </a:r>
          </a:p>
          <a:p>
            <a:pPr lvl="0" defTabSz="800100">
              <a:lnSpc>
                <a:spcPct val="90000"/>
              </a:lnSpc>
              <a:spcBef>
                <a:spcPct val="0"/>
              </a:spcBef>
              <a:spcAft>
                <a:spcPct val="35000"/>
              </a:spcAft>
            </a:pPr>
            <a:r>
              <a:rPr lang="en-US" sz="2000" kern="1200" dirty="0" smtClean="0"/>
              <a:t>3.1.5 Percent/Area of marine protected/ managed areas included in CTMPAs</a:t>
            </a:r>
            <a:endParaRPr lang="en-US" sz="2000" kern="1200" dirty="0"/>
          </a:p>
        </p:txBody>
      </p:sp>
      <p:sp>
        <p:nvSpPr>
          <p:cNvPr id="15" name="Freeform 14"/>
          <p:cNvSpPr/>
          <p:nvPr/>
        </p:nvSpPr>
        <p:spPr>
          <a:xfrm>
            <a:off x="914400" y="5896399"/>
            <a:ext cx="7695272" cy="639576"/>
          </a:xfrm>
          <a:custGeom>
            <a:avLst/>
            <a:gdLst>
              <a:gd name="connsiteX0" fmla="*/ 0 w 1270829"/>
              <a:gd name="connsiteY0" fmla="*/ 63958 h 639576"/>
              <a:gd name="connsiteX1" fmla="*/ 63958 w 1270829"/>
              <a:gd name="connsiteY1" fmla="*/ 0 h 639576"/>
              <a:gd name="connsiteX2" fmla="*/ 1206871 w 1270829"/>
              <a:gd name="connsiteY2" fmla="*/ 0 h 639576"/>
              <a:gd name="connsiteX3" fmla="*/ 1270829 w 1270829"/>
              <a:gd name="connsiteY3" fmla="*/ 63958 h 639576"/>
              <a:gd name="connsiteX4" fmla="*/ 1270829 w 1270829"/>
              <a:gd name="connsiteY4" fmla="*/ 575618 h 639576"/>
              <a:gd name="connsiteX5" fmla="*/ 1206871 w 1270829"/>
              <a:gd name="connsiteY5" fmla="*/ 639576 h 639576"/>
              <a:gd name="connsiteX6" fmla="*/ 63958 w 1270829"/>
              <a:gd name="connsiteY6" fmla="*/ 639576 h 639576"/>
              <a:gd name="connsiteX7" fmla="*/ 0 w 1270829"/>
              <a:gd name="connsiteY7" fmla="*/ 575618 h 639576"/>
              <a:gd name="connsiteX8" fmla="*/ 0 w 1270829"/>
              <a:gd name="connsiteY8" fmla="*/ 63958 h 639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70829" h="639576">
                <a:moveTo>
                  <a:pt x="0" y="63958"/>
                </a:moveTo>
                <a:cubicBezTo>
                  <a:pt x="0" y="28635"/>
                  <a:pt x="28635" y="0"/>
                  <a:pt x="63958" y="0"/>
                </a:cubicBezTo>
                <a:lnTo>
                  <a:pt x="1206871" y="0"/>
                </a:lnTo>
                <a:cubicBezTo>
                  <a:pt x="1242194" y="0"/>
                  <a:pt x="1270829" y="28635"/>
                  <a:pt x="1270829" y="63958"/>
                </a:cubicBezTo>
                <a:lnTo>
                  <a:pt x="1270829" y="575618"/>
                </a:lnTo>
                <a:cubicBezTo>
                  <a:pt x="1270829" y="610941"/>
                  <a:pt x="1242194" y="639576"/>
                  <a:pt x="1206871" y="639576"/>
                </a:cubicBezTo>
                <a:lnTo>
                  <a:pt x="63958" y="639576"/>
                </a:lnTo>
                <a:cubicBezTo>
                  <a:pt x="28635" y="639576"/>
                  <a:pt x="0" y="610941"/>
                  <a:pt x="0" y="575618"/>
                </a:cubicBezTo>
                <a:lnTo>
                  <a:pt x="0" y="63958"/>
                </a:lnTo>
                <a:close/>
              </a:path>
            </a:pathLst>
          </a:custGeom>
          <a:solidFill>
            <a:schemeClr val="accent6">
              <a:lumMod val="20000"/>
              <a:lumOff val="80000"/>
            </a:schemeClr>
          </a:solidFill>
        </p:spPr>
        <p:style>
          <a:lnRef idx="2">
            <a:schemeClr val="dk1">
              <a:shade val="80000"/>
              <a:hueOff val="0"/>
              <a:satOff val="0"/>
              <a:lumOff val="0"/>
              <a:alphaOff val="0"/>
            </a:schemeClr>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79693" tIns="79693" rIns="79693" bIns="79693" numCol="1" spcCol="1270" anchor="ctr" anchorCtr="0">
            <a:noAutofit/>
          </a:bodyPr>
          <a:lstStyle/>
          <a:p>
            <a:pPr lvl="0" algn="ctr" defTabSz="711200">
              <a:lnSpc>
                <a:spcPct val="90000"/>
              </a:lnSpc>
              <a:spcBef>
                <a:spcPct val="0"/>
              </a:spcBef>
              <a:spcAft>
                <a:spcPct val="35000"/>
              </a:spcAft>
            </a:pPr>
            <a:r>
              <a:rPr lang="en-US" sz="2000" b="1" dirty="0"/>
              <a:t>Goal 3: Marine Protected areas established and effectively managed</a:t>
            </a:r>
          </a:p>
        </p:txBody>
      </p:sp>
      <p:sp>
        <p:nvSpPr>
          <p:cNvPr id="6" name="Curved Left Arrow 5"/>
          <p:cNvSpPr/>
          <p:nvPr/>
        </p:nvSpPr>
        <p:spPr>
          <a:xfrm rot="10800000">
            <a:off x="495869" y="2534598"/>
            <a:ext cx="533400" cy="1104269"/>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0" name="Freeform 19"/>
          <p:cNvSpPr/>
          <p:nvPr/>
        </p:nvSpPr>
        <p:spPr>
          <a:xfrm>
            <a:off x="998048" y="1817227"/>
            <a:ext cx="7594291" cy="1269503"/>
          </a:xfrm>
          <a:custGeom>
            <a:avLst/>
            <a:gdLst>
              <a:gd name="connsiteX0" fmla="*/ 0 w 3739962"/>
              <a:gd name="connsiteY0" fmla="*/ 126950 h 1269503"/>
              <a:gd name="connsiteX1" fmla="*/ 126950 w 3739962"/>
              <a:gd name="connsiteY1" fmla="*/ 0 h 1269503"/>
              <a:gd name="connsiteX2" fmla="*/ 3613012 w 3739962"/>
              <a:gd name="connsiteY2" fmla="*/ 0 h 1269503"/>
              <a:gd name="connsiteX3" fmla="*/ 3739962 w 3739962"/>
              <a:gd name="connsiteY3" fmla="*/ 126950 h 1269503"/>
              <a:gd name="connsiteX4" fmla="*/ 3739962 w 3739962"/>
              <a:gd name="connsiteY4" fmla="*/ 1142553 h 1269503"/>
              <a:gd name="connsiteX5" fmla="*/ 3613012 w 3739962"/>
              <a:gd name="connsiteY5" fmla="*/ 1269503 h 1269503"/>
              <a:gd name="connsiteX6" fmla="*/ 126950 w 3739962"/>
              <a:gd name="connsiteY6" fmla="*/ 1269503 h 1269503"/>
              <a:gd name="connsiteX7" fmla="*/ 0 w 3739962"/>
              <a:gd name="connsiteY7" fmla="*/ 1142553 h 1269503"/>
              <a:gd name="connsiteX8" fmla="*/ 0 w 3739962"/>
              <a:gd name="connsiteY8" fmla="*/ 126950 h 1269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39962" h="1269503">
                <a:moveTo>
                  <a:pt x="0" y="126950"/>
                </a:moveTo>
                <a:cubicBezTo>
                  <a:pt x="0" y="56837"/>
                  <a:pt x="56837" y="0"/>
                  <a:pt x="126950" y="0"/>
                </a:cubicBezTo>
                <a:lnTo>
                  <a:pt x="3613012" y="0"/>
                </a:lnTo>
                <a:cubicBezTo>
                  <a:pt x="3683125" y="0"/>
                  <a:pt x="3739962" y="56837"/>
                  <a:pt x="3739962" y="126950"/>
                </a:cubicBezTo>
                <a:lnTo>
                  <a:pt x="3739962" y="1142553"/>
                </a:lnTo>
                <a:cubicBezTo>
                  <a:pt x="3739962" y="1212666"/>
                  <a:pt x="3683125" y="1269503"/>
                  <a:pt x="3613012" y="1269503"/>
                </a:cubicBezTo>
                <a:lnTo>
                  <a:pt x="126950" y="1269503"/>
                </a:lnTo>
                <a:cubicBezTo>
                  <a:pt x="56837" y="1269503"/>
                  <a:pt x="0" y="1212666"/>
                  <a:pt x="0" y="1142553"/>
                </a:cubicBezTo>
                <a:lnTo>
                  <a:pt x="0" y="126950"/>
                </a:lnTo>
                <a:close/>
              </a:path>
            </a:pathLst>
          </a:custGeom>
          <a:solidFill>
            <a:schemeClr val="tx2">
              <a:lumMod val="40000"/>
              <a:lumOff val="60000"/>
            </a:schemeClr>
          </a:solidFill>
        </p:spPr>
        <p:style>
          <a:lnRef idx="2">
            <a:schemeClr val="dk1">
              <a:shade val="80000"/>
              <a:hueOff val="0"/>
              <a:satOff val="0"/>
              <a:lumOff val="0"/>
              <a:alphaOff val="0"/>
            </a:schemeClr>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105762" tIns="105762" rIns="105762" bIns="105762" numCol="1" spcCol="1270" anchor="ctr" anchorCtr="0">
            <a:noAutofit/>
          </a:bodyPr>
          <a:lstStyle/>
          <a:p>
            <a:pPr lvl="0" algn="ctr" defTabSz="800100">
              <a:lnSpc>
                <a:spcPct val="50000"/>
              </a:lnSpc>
              <a:spcBef>
                <a:spcPct val="0"/>
              </a:spcBef>
              <a:spcAft>
                <a:spcPct val="35000"/>
              </a:spcAft>
            </a:pPr>
            <a:r>
              <a:rPr lang="en-US" sz="2000" b="1" kern="1200" dirty="0" smtClean="0"/>
              <a:t>Coral reef ecosystem integrity and services maintained</a:t>
            </a:r>
          </a:p>
          <a:p>
            <a:pPr marL="342900" lvl="0" indent="-342900" defTabSz="800100">
              <a:lnSpc>
                <a:spcPct val="50000"/>
              </a:lnSpc>
              <a:spcBef>
                <a:spcPct val="0"/>
              </a:spcBef>
              <a:spcAft>
                <a:spcPts val="600"/>
              </a:spcAft>
              <a:buFont typeface="Arial" pitchFamily="34" charset="0"/>
              <a:buChar char="•"/>
            </a:pPr>
            <a:r>
              <a:rPr lang="en-US" sz="2000" dirty="0" smtClean="0"/>
              <a:t>Condition of coral reefs</a:t>
            </a:r>
          </a:p>
          <a:p>
            <a:pPr marL="342900" lvl="0" indent="-342900" defTabSz="800100">
              <a:lnSpc>
                <a:spcPct val="50000"/>
              </a:lnSpc>
              <a:spcBef>
                <a:spcPct val="0"/>
              </a:spcBef>
              <a:spcAft>
                <a:spcPts val="600"/>
              </a:spcAft>
              <a:buFont typeface="Arial" pitchFamily="34" charset="0"/>
              <a:buChar char="•"/>
            </a:pPr>
            <a:r>
              <a:rPr lang="en-US" sz="2000" kern="1200" dirty="0" smtClean="0"/>
              <a:t>Extent of mangroves and </a:t>
            </a:r>
            <a:r>
              <a:rPr lang="en-US" sz="2000" kern="1200" dirty="0" err="1" smtClean="0"/>
              <a:t>seagrass</a:t>
            </a:r>
            <a:endParaRPr lang="en-US" sz="2000" kern="1200" dirty="0" smtClean="0"/>
          </a:p>
          <a:p>
            <a:pPr marL="342900" lvl="0" indent="-342900" defTabSz="800100">
              <a:lnSpc>
                <a:spcPct val="50000"/>
              </a:lnSpc>
              <a:spcBef>
                <a:spcPct val="0"/>
              </a:spcBef>
              <a:spcAft>
                <a:spcPts val="600"/>
              </a:spcAft>
              <a:buFont typeface="Arial" pitchFamily="34" charset="0"/>
              <a:buChar char="•"/>
            </a:pPr>
            <a:r>
              <a:rPr lang="en-US" sz="2000" dirty="0" smtClean="0"/>
              <a:t>Fish biomass</a:t>
            </a:r>
            <a:endParaRPr lang="en-US" sz="2000" kern="1200" dirty="0" smtClean="0"/>
          </a:p>
        </p:txBody>
      </p:sp>
      <p:sp>
        <p:nvSpPr>
          <p:cNvPr id="9" name="TextBox 8"/>
          <p:cNvSpPr txBox="1"/>
          <p:nvPr/>
        </p:nvSpPr>
        <p:spPr>
          <a:xfrm>
            <a:off x="139808" y="5889644"/>
            <a:ext cx="461665" cy="646331"/>
          </a:xfrm>
          <a:prstGeom prst="rect">
            <a:avLst/>
          </a:prstGeom>
          <a:noFill/>
        </p:spPr>
        <p:txBody>
          <a:bodyPr vert="vert270" wrap="square" rtlCol="0">
            <a:spAutoFit/>
          </a:bodyPr>
          <a:lstStyle/>
          <a:p>
            <a:r>
              <a:rPr lang="en-US" b="1" dirty="0" smtClean="0"/>
              <a:t>Goals</a:t>
            </a:r>
            <a:endParaRPr lang="en-US" b="1" dirty="0"/>
          </a:p>
        </p:txBody>
      </p:sp>
      <p:sp>
        <p:nvSpPr>
          <p:cNvPr id="10" name="TextBox 9"/>
          <p:cNvSpPr txBox="1"/>
          <p:nvPr/>
        </p:nvSpPr>
        <p:spPr>
          <a:xfrm>
            <a:off x="139808" y="4594246"/>
            <a:ext cx="738664" cy="1066800"/>
          </a:xfrm>
          <a:prstGeom prst="rect">
            <a:avLst/>
          </a:prstGeom>
          <a:noFill/>
        </p:spPr>
        <p:txBody>
          <a:bodyPr vert="vert270" wrap="square" rtlCol="0">
            <a:spAutoFit/>
          </a:bodyPr>
          <a:lstStyle/>
          <a:p>
            <a:r>
              <a:rPr lang="en-US" b="1" dirty="0" smtClean="0"/>
              <a:t>Output indicators</a:t>
            </a:r>
            <a:endParaRPr lang="en-US" b="1" dirty="0"/>
          </a:p>
        </p:txBody>
      </p:sp>
      <p:sp>
        <p:nvSpPr>
          <p:cNvPr id="13" name="TextBox 12"/>
          <p:cNvSpPr txBox="1"/>
          <p:nvPr/>
        </p:nvSpPr>
        <p:spPr>
          <a:xfrm>
            <a:off x="143349" y="3146446"/>
            <a:ext cx="738664" cy="1274296"/>
          </a:xfrm>
          <a:prstGeom prst="rect">
            <a:avLst/>
          </a:prstGeom>
          <a:noFill/>
        </p:spPr>
        <p:txBody>
          <a:bodyPr vert="vert270" wrap="square" rtlCol="0">
            <a:spAutoFit/>
          </a:bodyPr>
          <a:lstStyle/>
          <a:p>
            <a:r>
              <a:rPr lang="en-US" b="1" dirty="0" smtClean="0"/>
              <a:t>Outcome indicators</a:t>
            </a:r>
            <a:endParaRPr lang="en-US" b="1" dirty="0"/>
          </a:p>
        </p:txBody>
      </p:sp>
      <p:sp>
        <p:nvSpPr>
          <p:cNvPr id="14" name="TextBox 13"/>
          <p:cNvSpPr txBox="1"/>
          <p:nvPr/>
        </p:nvSpPr>
        <p:spPr>
          <a:xfrm>
            <a:off x="1308" y="1735376"/>
            <a:ext cx="1015663" cy="1395471"/>
          </a:xfrm>
          <a:prstGeom prst="rect">
            <a:avLst/>
          </a:prstGeom>
          <a:noFill/>
        </p:spPr>
        <p:txBody>
          <a:bodyPr vert="vert270" wrap="square" rtlCol="0">
            <a:spAutoFit/>
          </a:bodyPr>
          <a:lstStyle/>
          <a:p>
            <a:r>
              <a:rPr lang="en-US" b="1" dirty="0" smtClean="0"/>
              <a:t>Higher level outcome indicators</a:t>
            </a:r>
            <a:endParaRPr lang="en-US" b="1" dirty="0"/>
          </a:p>
        </p:txBody>
      </p:sp>
      <p:sp>
        <p:nvSpPr>
          <p:cNvPr id="16" name="TextBox 15"/>
          <p:cNvSpPr txBox="1"/>
          <p:nvPr/>
        </p:nvSpPr>
        <p:spPr>
          <a:xfrm>
            <a:off x="139807" y="860445"/>
            <a:ext cx="461665" cy="874931"/>
          </a:xfrm>
          <a:prstGeom prst="rect">
            <a:avLst/>
          </a:prstGeom>
          <a:noFill/>
        </p:spPr>
        <p:txBody>
          <a:bodyPr vert="vert270" wrap="square" rtlCol="0">
            <a:spAutoFit/>
          </a:bodyPr>
          <a:lstStyle/>
          <a:p>
            <a:r>
              <a:rPr lang="en-US" b="1" dirty="0" smtClean="0"/>
              <a:t>Impact</a:t>
            </a:r>
            <a:endParaRPr lang="en-US" b="1" dirty="0"/>
          </a:p>
        </p:txBody>
      </p:sp>
    </p:spTree>
    <p:extLst>
      <p:ext uri="{BB962C8B-B14F-4D97-AF65-F5344CB8AC3E}">
        <p14:creationId xmlns:p14="http://schemas.microsoft.com/office/powerpoint/2010/main" val="1535888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wipe(down)">
                                      <p:cBhvr>
                                        <p:cTn id="31" dur="500"/>
                                        <p:tgtEl>
                                          <p:spTgt spid="6"/>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xit" presetSubtype="0" fill="hold" grpId="1" nodeType="clickEffect">
                                  <p:stCondLst>
                                    <p:cond delay="0"/>
                                  </p:stCondLst>
                                  <p:childTnLst>
                                    <p:animEffect transition="out" filter="fade">
                                      <p:cBhvr>
                                        <p:cTn id="35" dur="500"/>
                                        <p:tgtEl>
                                          <p:spTgt spid="6"/>
                                        </p:tgtEl>
                                      </p:cBhvr>
                                    </p:animEffect>
                                    <p:set>
                                      <p:cBhvr>
                                        <p:cTn id="36" dur="1" fill="hold">
                                          <p:stCondLst>
                                            <p:cond delay="499"/>
                                          </p:stCondLst>
                                        </p:cTn>
                                        <p:tgtEl>
                                          <p:spTgt spid="6"/>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0"/>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11" grpId="0" animBg="1"/>
      <p:bldP spid="12" grpId="0" animBg="1"/>
      <p:bldP spid="15" grpId="0" animBg="1"/>
      <p:bldP spid="6" grpId="0" animBg="1"/>
      <p:bldP spid="6" grpId="1" animBg="1"/>
      <p:bldP spid="20" grpId="0" animBg="1"/>
      <p:bldP spid="9" grpId="0"/>
      <p:bldP spid="10" grpId="0"/>
      <p:bldP spid="13" grpId="0"/>
      <p:bldP spid="14" grpId="0"/>
      <p:bldP spid="1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704850"/>
            <a:ext cx="8229600" cy="1143000"/>
          </a:xfrm>
        </p:spPr>
        <p:txBody>
          <a:bodyPr/>
          <a:lstStyle/>
          <a:p>
            <a:r>
              <a:rPr lang="en-US" altLang="en-US" sz="3200" smtClean="0"/>
              <a:t/>
            </a:r>
            <a:br>
              <a:rPr lang="en-US" altLang="en-US" sz="3200" smtClean="0"/>
            </a:br>
            <a:r>
              <a:rPr lang="en-US" altLang="en-US" sz="3200" smtClean="0"/>
              <a:t/>
            </a:r>
            <a:br>
              <a:rPr lang="en-US" altLang="en-US" sz="3200" smtClean="0"/>
            </a:br>
            <a:r>
              <a:rPr lang="en-US" altLang="en-US" sz="3200" b="1" smtClean="0"/>
              <a:t>MPA Goal and Indicators:</a:t>
            </a:r>
            <a:r>
              <a:rPr lang="en-US" altLang="en-US" sz="3200" smtClean="0"/>
              <a:t/>
            </a:r>
            <a:br>
              <a:rPr lang="en-US" altLang="en-US" sz="3200" smtClean="0"/>
            </a:br>
            <a:r>
              <a:rPr lang="en-US" altLang="en-US" sz="3200" b="1" i="1" smtClean="0"/>
              <a:t>Goal 3:  Marine Protected Areas (MPAs) Established and Effectively Managed</a:t>
            </a:r>
            <a:endParaRPr lang="en-US" altLang="en-US" smtClean="0"/>
          </a:p>
        </p:txBody>
      </p:sp>
      <p:sp>
        <p:nvSpPr>
          <p:cNvPr id="6147" name="Content Placeholder 2"/>
          <p:cNvSpPr>
            <a:spLocks noGrp="1"/>
          </p:cNvSpPr>
          <p:nvPr>
            <p:ph sz="half" idx="1"/>
          </p:nvPr>
        </p:nvSpPr>
        <p:spPr>
          <a:xfrm>
            <a:off x="228600" y="1920875"/>
            <a:ext cx="4267200" cy="4433888"/>
          </a:xfrm>
        </p:spPr>
        <p:txBody>
          <a:bodyPr/>
          <a:lstStyle/>
          <a:p>
            <a:pPr marL="0" indent="0">
              <a:buFont typeface="Wingdings 2" panose="05020102010507070707" pitchFamily="18" charset="2"/>
              <a:buNone/>
            </a:pPr>
            <a:r>
              <a:rPr lang="en-US" altLang="en-US" sz="2400" smtClean="0"/>
              <a:t>1. </a:t>
            </a:r>
            <a:r>
              <a:rPr lang="en-US" altLang="en-US" sz="2000" smtClean="0"/>
              <a:t>CTMPAS Framework developed and adopted by CT6</a:t>
            </a:r>
          </a:p>
          <a:p>
            <a:pPr marL="0" indent="0">
              <a:buFont typeface="Wingdings 2" panose="05020102010507070707" pitchFamily="18" charset="2"/>
              <a:buNone/>
            </a:pPr>
            <a:r>
              <a:rPr lang="en-US" altLang="en-US" sz="2000" b="1" i="1" smtClean="0"/>
              <a:t>2. </a:t>
            </a:r>
            <a:r>
              <a:rPr lang="en-US" altLang="en-US" sz="2000" smtClean="0"/>
              <a:t>Percent/Area of total marine habitat area in CT region in marine protected  or managed areas</a:t>
            </a:r>
          </a:p>
          <a:p>
            <a:pPr marL="0" indent="0">
              <a:buFont typeface="Wingdings 2" panose="05020102010507070707" pitchFamily="18" charset="2"/>
              <a:buNone/>
            </a:pPr>
            <a:r>
              <a:rPr lang="en-US" altLang="en-US" sz="2000" smtClean="0"/>
              <a:t>3. Percent/area of each major marine and coastal habitat type in strictly protected “no-take replenishment zones” </a:t>
            </a:r>
          </a:p>
          <a:p>
            <a:pPr marL="0" indent="0">
              <a:buFont typeface="Wingdings 2" panose="05020102010507070707" pitchFamily="18" charset="2"/>
              <a:buNone/>
            </a:pPr>
            <a:r>
              <a:rPr lang="en-US" altLang="en-US" sz="2000" smtClean="0"/>
              <a:t>4. Percent/Area of marine protected areas under “effective” management</a:t>
            </a:r>
          </a:p>
          <a:p>
            <a:pPr marL="0" indent="0">
              <a:buFont typeface="Wingdings 2" panose="05020102010507070707" pitchFamily="18" charset="2"/>
              <a:buNone/>
            </a:pPr>
            <a:r>
              <a:rPr lang="en-US" altLang="en-US" sz="2000" smtClean="0"/>
              <a:t>5. Percent/Area of marine protected/ managed areas included in CTMPAS</a:t>
            </a:r>
          </a:p>
        </p:txBody>
      </p:sp>
      <p:sp>
        <p:nvSpPr>
          <p:cNvPr id="6148" name="Content Placeholder 6"/>
          <p:cNvSpPr>
            <a:spLocks noGrp="1"/>
          </p:cNvSpPr>
          <p:nvPr>
            <p:ph sz="half" idx="2"/>
          </p:nvPr>
        </p:nvSpPr>
        <p:spPr>
          <a:xfrm>
            <a:off x="4572000" y="1920875"/>
            <a:ext cx="4572000" cy="4433888"/>
          </a:xfrm>
        </p:spPr>
        <p:txBody>
          <a:bodyPr/>
          <a:lstStyle/>
          <a:p>
            <a:pPr marL="514350" indent="-514350">
              <a:buFont typeface="Wingdings 2" panose="05020102010507070707" pitchFamily="18" charset="2"/>
              <a:buAutoNum type="arabicPeriod"/>
            </a:pPr>
            <a:r>
              <a:rPr lang="en-US" altLang="en-US" smtClean="0"/>
              <a:t>Process or input indicator and regional action</a:t>
            </a:r>
          </a:p>
          <a:p>
            <a:pPr marL="514350" indent="-514350">
              <a:buFont typeface="Wingdings 2" panose="05020102010507070707" pitchFamily="18" charset="2"/>
              <a:buAutoNum type="arabicPeriod"/>
            </a:pPr>
            <a:r>
              <a:rPr lang="en-US" altLang="en-US" smtClean="0"/>
              <a:t>Output indicator—aggregate of each country</a:t>
            </a:r>
          </a:p>
          <a:p>
            <a:pPr marL="514350" indent="-514350">
              <a:buFont typeface="Wingdings 2" panose="05020102010507070707" pitchFamily="18" charset="2"/>
              <a:buAutoNum type="arabicPeriod"/>
            </a:pPr>
            <a:r>
              <a:rPr lang="en-US" altLang="en-US" smtClean="0"/>
              <a:t>Output indicator—aggregate and “qualified”</a:t>
            </a:r>
          </a:p>
          <a:p>
            <a:pPr marL="514350" indent="-514350">
              <a:buFont typeface="Wingdings 2" panose="05020102010507070707" pitchFamily="18" charset="2"/>
              <a:buAutoNum type="arabicPeriod"/>
            </a:pPr>
            <a:r>
              <a:rPr lang="en-US" altLang="en-US" smtClean="0"/>
              <a:t>Outcome indicator—adds dimension of ecological, social and governance</a:t>
            </a:r>
          </a:p>
          <a:p>
            <a:pPr marL="514350" indent="-514350">
              <a:buFont typeface="Wingdings 2" panose="05020102010507070707" pitchFamily="18" charset="2"/>
              <a:buAutoNum type="arabicPeriod"/>
            </a:pPr>
            <a:r>
              <a:rPr lang="en-US" altLang="en-US" smtClean="0"/>
              <a:t>Outcome indicator which sums results thru CTMPAS  </a:t>
            </a:r>
          </a:p>
          <a:p>
            <a:pPr marL="514350" indent="-514350">
              <a:buFont typeface="Wingdings 2" panose="05020102010507070707" pitchFamily="18" charset="2"/>
              <a:buAutoNum type="arabicPeriod"/>
            </a:pPr>
            <a:endParaRPr lang="en-US" altLang="en-US" smtClean="0"/>
          </a:p>
          <a:p>
            <a:pPr marL="514350" indent="-514350">
              <a:buFont typeface="Wingdings 2" panose="05020102010507070707" pitchFamily="18" charset="2"/>
              <a:buAutoNum type="arabicPeriod"/>
            </a:pPr>
            <a:endParaRPr lang="en-US" altLang="en-US" smtClean="0"/>
          </a:p>
        </p:txBody>
      </p:sp>
    </p:spTree>
    <p:extLst>
      <p:ext uri="{BB962C8B-B14F-4D97-AF65-F5344CB8AC3E}">
        <p14:creationId xmlns:p14="http://schemas.microsoft.com/office/powerpoint/2010/main" val="34282216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2"/>
          <p:cNvSpPr/>
          <p:nvPr/>
        </p:nvSpPr>
        <p:spPr>
          <a:xfrm>
            <a:off x="1029270" y="152400"/>
            <a:ext cx="7594292" cy="1269503"/>
          </a:xfrm>
          <a:custGeom>
            <a:avLst/>
            <a:gdLst>
              <a:gd name="connsiteX0" fmla="*/ 0 w 7695273"/>
              <a:gd name="connsiteY0" fmla="*/ 126950 h 1269503"/>
              <a:gd name="connsiteX1" fmla="*/ 126950 w 7695273"/>
              <a:gd name="connsiteY1" fmla="*/ 0 h 1269503"/>
              <a:gd name="connsiteX2" fmla="*/ 7568323 w 7695273"/>
              <a:gd name="connsiteY2" fmla="*/ 0 h 1269503"/>
              <a:gd name="connsiteX3" fmla="*/ 7695273 w 7695273"/>
              <a:gd name="connsiteY3" fmla="*/ 126950 h 1269503"/>
              <a:gd name="connsiteX4" fmla="*/ 7695273 w 7695273"/>
              <a:gd name="connsiteY4" fmla="*/ 1142553 h 1269503"/>
              <a:gd name="connsiteX5" fmla="*/ 7568323 w 7695273"/>
              <a:gd name="connsiteY5" fmla="*/ 1269503 h 1269503"/>
              <a:gd name="connsiteX6" fmla="*/ 126950 w 7695273"/>
              <a:gd name="connsiteY6" fmla="*/ 1269503 h 1269503"/>
              <a:gd name="connsiteX7" fmla="*/ 0 w 7695273"/>
              <a:gd name="connsiteY7" fmla="*/ 1142553 h 1269503"/>
              <a:gd name="connsiteX8" fmla="*/ 0 w 7695273"/>
              <a:gd name="connsiteY8" fmla="*/ 126950 h 1269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95273" h="1269503">
                <a:moveTo>
                  <a:pt x="0" y="126950"/>
                </a:moveTo>
                <a:cubicBezTo>
                  <a:pt x="0" y="56837"/>
                  <a:pt x="56837" y="0"/>
                  <a:pt x="126950" y="0"/>
                </a:cubicBezTo>
                <a:lnTo>
                  <a:pt x="7568323" y="0"/>
                </a:lnTo>
                <a:cubicBezTo>
                  <a:pt x="7638436" y="0"/>
                  <a:pt x="7695273" y="56837"/>
                  <a:pt x="7695273" y="126950"/>
                </a:cubicBezTo>
                <a:lnTo>
                  <a:pt x="7695273" y="1142553"/>
                </a:lnTo>
                <a:cubicBezTo>
                  <a:pt x="7695273" y="1212666"/>
                  <a:pt x="7638436" y="1269503"/>
                  <a:pt x="7568323" y="1269503"/>
                </a:cubicBezTo>
                <a:lnTo>
                  <a:pt x="126950" y="1269503"/>
                </a:lnTo>
                <a:cubicBezTo>
                  <a:pt x="56837" y="1269503"/>
                  <a:pt x="0" y="1212666"/>
                  <a:pt x="0" y="1142553"/>
                </a:cubicBezTo>
                <a:lnTo>
                  <a:pt x="0" y="126950"/>
                </a:lnTo>
                <a:close/>
              </a:path>
            </a:pathLst>
          </a:custGeom>
          <a:solidFill>
            <a:schemeClr val="accent1"/>
          </a:solidFill>
        </p:spPr>
        <p:style>
          <a:lnRef idx="2">
            <a:schemeClr val="dk1">
              <a:shade val="80000"/>
              <a:hueOff val="0"/>
              <a:satOff val="0"/>
              <a:lumOff val="0"/>
              <a:alphaOff val="0"/>
            </a:schemeClr>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128622" tIns="128622" rIns="128622" bIns="128622" numCol="1" spcCol="1270" anchor="ctr" anchorCtr="0">
            <a:noAutofit/>
          </a:bodyPr>
          <a:lstStyle/>
          <a:p>
            <a:pPr lvl="0" algn="ctr" defTabSz="1066800">
              <a:lnSpc>
                <a:spcPct val="90000"/>
              </a:lnSpc>
              <a:spcBef>
                <a:spcPct val="0"/>
              </a:spcBef>
              <a:spcAft>
                <a:spcPct val="35000"/>
              </a:spcAft>
            </a:pPr>
            <a:r>
              <a:rPr lang="en-US" sz="2400" b="1" kern="1200" dirty="0" smtClean="0"/>
              <a:t>Impact:</a:t>
            </a:r>
            <a:r>
              <a:rPr lang="en-US" sz="2400" kern="1200" dirty="0" smtClean="0"/>
              <a:t> Improvement in the affordability, availability and quality and safety of food coming from coastal and marine resources</a:t>
            </a:r>
            <a:endParaRPr lang="en-US" sz="2400" kern="1200" dirty="0"/>
          </a:p>
        </p:txBody>
      </p:sp>
      <p:sp>
        <p:nvSpPr>
          <p:cNvPr id="5" name="Freeform 4"/>
          <p:cNvSpPr/>
          <p:nvPr/>
        </p:nvSpPr>
        <p:spPr>
          <a:xfrm>
            <a:off x="998049" y="1447800"/>
            <a:ext cx="7594291" cy="1371600"/>
          </a:xfrm>
          <a:custGeom>
            <a:avLst/>
            <a:gdLst>
              <a:gd name="connsiteX0" fmla="*/ 0 w 3739962"/>
              <a:gd name="connsiteY0" fmla="*/ 126950 h 1269503"/>
              <a:gd name="connsiteX1" fmla="*/ 126950 w 3739962"/>
              <a:gd name="connsiteY1" fmla="*/ 0 h 1269503"/>
              <a:gd name="connsiteX2" fmla="*/ 3613012 w 3739962"/>
              <a:gd name="connsiteY2" fmla="*/ 0 h 1269503"/>
              <a:gd name="connsiteX3" fmla="*/ 3739962 w 3739962"/>
              <a:gd name="connsiteY3" fmla="*/ 126950 h 1269503"/>
              <a:gd name="connsiteX4" fmla="*/ 3739962 w 3739962"/>
              <a:gd name="connsiteY4" fmla="*/ 1142553 h 1269503"/>
              <a:gd name="connsiteX5" fmla="*/ 3613012 w 3739962"/>
              <a:gd name="connsiteY5" fmla="*/ 1269503 h 1269503"/>
              <a:gd name="connsiteX6" fmla="*/ 126950 w 3739962"/>
              <a:gd name="connsiteY6" fmla="*/ 1269503 h 1269503"/>
              <a:gd name="connsiteX7" fmla="*/ 0 w 3739962"/>
              <a:gd name="connsiteY7" fmla="*/ 1142553 h 1269503"/>
              <a:gd name="connsiteX8" fmla="*/ 0 w 3739962"/>
              <a:gd name="connsiteY8" fmla="*/ 126950 h 1269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39962" h="1269503">
                <a:moveTo>
                  <a:pt x="0" y="126950"/>
                </a:moveTo>
                <a:cubicBezTo>
                  <a:pt x="0" y="56837"/>
                  <a:pt x="56837" y="0"/>
                  <a:pt x="126950" y="0"/>
                </a:cubicBezTo>
                <a:lnTo>
                  <a:pt x="3613012" y="0"/>
                </a:lnTo>
                <a:cubicBezTo>
                  <a:pt x="3683125" y="0"/>
                  <a:pt x="3739962" y="56837"/>
                  <a:pt x="3739962" y="126950"/>
                </a:cubicBezTo>
                <a:lnTo>
                  <a:pt x="3739962" y="1142553"/>
                </a:lnTo>
                <a:cubicBezTo>
                  <a:pt x="3739962" y="1212666"/>
                  <a:pt x="3683125" y="1269503"/>
                  <a:pt x="3613012" y="1269503"/>
                </a:cubicBezTo>
                <a:lnTo>
                  <a:pt x="126950" y="1269503"/>
                </a:lnTo>
                <a:cubicBezTo>
                  <a:pt x="56837" y="1269503"/>
                  <a:pt x="0" y="1212666"/>
                  <a:pt x="0" y="1142553"/>
                </a:cubicBezTo>
                <a:lnTo>
                  <a:pt x="0" y="126950"/>
                </a:lnTo>
                <a:close/>
              </a:path>
            </a:pathLst>
          </a:custGeom>
          <a:solidFill>
            <a:schemeClr val="tx2">
              <a:lumMod val="40000"/>
              <a:lumOff val="60000"/>
            </a:schemeClr>
          </a:solidFill>
        </p:spPr>
        <p:style>
          <a:lnRef idx="2">
            <a:schemeClr val="dk1">
              <a:shade val="80000"/>
              <a:hueOff val="0"/>
              <a:satOff val="0"/>
              <a:lumOff val="0"/>
              <a:alphaOff val="0"/>
            </a:schemeClr>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105762" tIns="105762" rIns="105762" bIns="105762" numCol="1" spcCol="1270" anchor="ctr" anchorCtr="0">
            <a:noAutofit/>
          </a:bodyPr>
          <a:lstStyle/>
          <a:p>
            <a:pPr lvl="0" algn="ctr" defTabSz="800100">
              <a:lnSpc>
                <a:spcPct val="90000"/>
              </a:lnSpc>
              <a:spcBef>
                <a:spcPct val="0"/>
              </a:spcBef>
              <a:spcAft>
                <a:spcPct val="35000"/>
              </a:spcAft>
            </a:pPr>
            <a:r>
              <a:rPr lang="en-US" sz="1600" b="1" kern="1200" dirty="0" smtClean="0"/>
              <a:t>Fish stocks improved and sustained</a:t>
            </a:r>
          </a:p>
          <a:p>
            <a:pPr marL="342900" lvl="0" indent="-342900" defTabSz="800100">
              <a:lnSpc>
                <a:spcPct val="50000"/>
              </a:lnSpc>
              <a:spcBef>
                <a:spcPct val="0"/>
              </a:spcBef>
              <a:spcAft>
                <a:spcPts val="600"/>
              </a:spcAft>
              <a:buFont typeface="Arial" pitchFamily="34" charset="0"/>
              <a:buChar char="•"/>
            </a:pPr>
            <a:r>
              <a:rPr lang="en-US" sz="1600" dirty="0"/>
              <a:t>Change in conservation status (international) of commercially important fish species (coastal and pelagic)</a:t>
            </a:r>
          </a:p>
          <a:p>
            <a:pPr marL="342900" lvl="0" indent="-342900" defTabSz="800100">
              <a:lnSpc>
                <a:spcPct val="50000"/>
              </a:lnSpc>
              <a:spcBef>
                <a:spcPct val="0"/>
              </a:spcBef>
              <a:spcAft>
                <a:spcPts val="600"/>
              </a:spcAft>
              <a:buFont typeface="Arial" pitchFamily="34" charset="0"/>
              <a:buChar char="•"/>
            </a:pPr>
            <a:r>
              <a:rPr lang="en-US" sz="1600" dirty="0"/>
              <a:t>Change in catch per unit effort (CPUE) by </a:t>
            </a:r>
            <a:r>
              <a:rPr lang="en-US" sz="1600" dirty="0" smtClean="0"/>
              <a:t>gear</a:t>
            </a:r>
          </a:p>
          <a:p>
            <a:pPr marL="342900" indent="-342900" defTabSz="800100">
              <a:lnSpc>
                <a:spcPct val="50000"/>
              </a:lnSpc>
              <a:spcBef>
                <a:spcPct val="0"/>
              </a:spcBef>
              <a:spcAft>
                <a:spcPts val="600"/>
              </a:spcAft>
              <a:buFont typeface="Arial" pitchFamily="34" charset="0"/>
              <a:buChar char="•"/>
            </a:pPr>
            <a:r>
              <a:rPr lang="en-US" sz="1600" dirty="0"/>
              <a:t>Change in species composition relative to trophic level</a:t>
            </a:r>
          </a:p>
          <a:p>
            <a:pPr marL="342900" lvl="0" indent="-342900" defTabSz="800100">
              <a:lnSpc>
                <a:spcPct val="50000"/>
              </a:lnSpc>
              <a:spcBef>
                <a:spcPct val="0"/>
              </a:spcBef>
              <a:spcAft>
                <a:spcPts val="600"/>
              </a:spcAft>
              <a:buFont typeface="Arial" pitchFamily="34" charset="0"/>
              <a:buChar char="•"/>
            </a:pPr>
            <a:r>
              <a:rPr lang="en-US" sz="1600" dirty="0"/>
              <a:t>Change in size distribution by fish species</a:t>
            </a:r>
          </a:p>
          <a:p>
            <a:pPr marL="342900" lvl="0" indent="-342900" defTabSz="800100">
              <a:lnSpc>
                <a:spcPct val="50000"/>
              </a:lnSpc>
              <a:spcBef>
                <a:spcPct val="0"/>
              </a:spcBef>
              <a:spcAft>
                <a:spcPts val="600"/>
              </a:spcAft>
              <a:buFont typeface="Arial" pitchFamily="34" charset="0"/>
              <a:buChar char="•"/>
            </a:pPr>
            <a:r>
              <a:rPr lang="en-US" sz="1600" dirty="0"/>
              <a:t>Change in exploitation status for pelagic and other </a:t>
            </a:r>
            <a:r>
              <a:rPr lang="en-US" sz="1600" dirty="0" smtClean="0"/>
              <a:t>species</a:t>
            </a:r>
            <a:endParaRPr lang="en-US" sz="1600" dirty="0"/>
          </a:p>
        </p:txBody>
      </p:sp>
      <p:sp>
        <p:nvSpPr>
          <p:cNvPr id="11" name="Freeform 10"/>
          <p:cNvSpPr/>
          <p:nvPr/>
        </p:nvSpPr>
        <p:spPr>
          <a:xfrm>
            <a:off x="945625" y="2848100"/>
            <a:ext cx="7646713" cy="1572642"/>
          </a:xfrm>
          <a:custGeom>
            <a:avLst/>
            <a:gdLst>
              <a:gd name="connsiteX0" fmla="*/ 0 w 3739948"/>
              <a:gd name="connsiteY0" fmla="*/ 126950 h 1269503"/>
              <a:gd name="connsiteX1" fmla="*/ 126950 w 3739948"/>
              <a:gd name="connsiteY1" fmla="*/ 0 h 1269503"/>
              <a:gd name="connsiteX2" fmla="*/ 3612998 w 3739948"/>
              <a:gd name="connsiteY2" fmla="*/ 0 h 1269503"/>
              <a:gd name="connsiteX3" fmla="*/ 3739948 w 3739948"/>
              <a:gd name="connsiteY3" fmla="*/ 126950 h 1269503"/>
              <a:gd name="connsiteX4" fmla="*/ 3739948 w 3739948"/>
              <a:gd name="connsiteY4" fmla="*/ 1142553 h 1269503"/>
              <a:gd name="connsiteX5" fmla="*/ 3612998 w 3739948"/>
              <a:gd name="connsiteY5" fmla="*/ 1269503 h 1269503"/>
              <a:gd name="connsiteX6" fmla="*/ 126950 w 3739948"/>
              <a:gd name="connsiteY6" fmla="*/ 1269503 h 1269503"/>
              <a:gd name="connsiteX7" fmla="*/ 0 w 3739948"/>
              <a:gd name="connsiteY7" fmla="*/ 1142553 h 1269503"/>
              <a:gd name="connsiteX8" fmla="*/ 0 w 3739948"/>
              <a:gd name="connsiteY8" fmla="*/ 126950 h 1269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39948" h="1269503">
                <a:moveTo>
                  <a:pt x="0" y="126950"/>
                </a:moveTo>
                <a:cubicBezTo>
                  <a:pt x="0" y="56837"/>
                  <a:pt x="56837" y="0"/>
                  <a:pt x="126950" y="0"/>
                </a:cubicBezTo>
                <a:lnTo>
                  <a:pt x="3612998" y="0"/>
                </a:lnTo>
                <a:cubicBezTo>
                  <a:pt x="3683111" y="0"/>
                  <a:pt x="3739948" y="56837"/>
                  <a:pt x="3739948" y="126950"/>
                </a:cubicBezTo>
                <a:lnTo>
                  <a:pt x="3739948" y="1142553"/>
                </a:lnTo>
                <a:cubicBezTo>
                  <a:pt x="3739948" y="1212666"/>
                  <a:pt x="3683111" y="1269503"/>
                  <a:pt x="3612998" y="1269503"/>
                </a:cubicBezTo>
                <a:lnTo>
                  <a:pt x="126950" y="1269503"/>
                </a:lnTo>
                <a:cubicBezTo>
                  <a:pt x="56837" y="1269503"/>
                  <a:pt x="0" y="1212666"/>
                  <a:pt x="0" y="1142553"/>
                </a:cubicBezTo>
                <a:lnTo>
                  <a:pt x="0" y="126950"/>
                </a:lnTo>
                <a:close/>
              </a:path>
            </a:pathLst>
          </a:custGeom>
          <a:solidFill>
            <a:schemeClr val="accent1">
              <a:lumMod val="20000"/>
              <a:lumOff val="80000"/>
            </a:schemeClr>
          </a:solidFill>
        </p:spPr>
        <p:style>
          <a:lnRef idx="2">
            <a:schemeClr val="dk1">
              <a:shade val="80000"/>
              <a:hueOff val="0"/>
              <a:satOff val="0"/>
              <a:lumOff val="0"/>
              <a:alphaOff val="0"/>
            </a:schemeClr>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105762" tIns="105762" rIns="105762" bIns="105762" numCol="1" spcCol="1270" anchor="ctr" anchorCtr="0">
            <a:noAutofit/>
          </a:bodyPr>
          <a:lstStyle/>
          <a:p>
            <a:pPr lvl="0" defTabSz="800100">
              <a:lnSpc>
                <a:spcPct val="90000"/>
              </a:lnSpc>
              <a:spcBef>
                <a:spcPct val="0"/>
              </a:spcBef>
            </a:pPr>
            <a:r>
              <a:rPr lang="en-US" sz="1600" kern="1200" dirty="0" smtClean="0"/>
              <a:t>2.2.1 Percent change in </a:t>
            </a:r>
            <a:r>
              <a:rPr lang="en-US" sz="1600" kern="1200" dirty="0" err="1" smtClean="0"/>
              <a:t>ave.</a:t>
            </a:r>
            <a:r>
              <a:rPr lang="en-US" sz="1600" kern="1200" dirty="0" smtClean="0"/>
              <a:t> income (fishing &amp; non-fishing) of coastal households compared to baseline</a:t>
            </a:r>
          </a:p>
          <a:p>
            <a:pPr lvl="0" defTabSz="800100">
              <a:lnSpc>
                <a:spcPct val="90000"/>
              </a:lnSpc>
              <a:spcBef>
                <a:spcPct val="0"/>
              </a:spcBef>
            </a:pPr>
            <a:r>
              <a:rPr lang="en-US" sz="1600" dirty="0" smtClean="0"/>
              <a:t>2.2.2 Percent change in poverty and food threshold compared of coastal households by livelihood compared to baseline</a:t>
            </a:r>
          </a:p>
          <a:p>
            <a:pPr lvl="0" defTabSz="800100">
              <a:lnSpc>
                <a:spcPct val="90000"/>
              </a:lnSpc>
              <a:spcBef>
                <a:spcPct val="0"/>
              </a:spcBef>
            </a:pPr>
            <a:r>
              <a:rPr lang="en-US" sz="1600" kern="1200" dirty="0" smtClean="0"/>
              <a:t>2.2.3 Stable price of fish</a:t>
            </a:r>
          </a:p>
          <a:p>
            <a:pPr lvl="0" defTabSz="800100">
              <a:lnSpc>
                <a:spcPct val="90000"/>
              </a:lnSpc>
              <a:spcBef>
                <a:spcPct val="0"/>
              </a:spcBef>
            </a:pPr>
            <a:r>
              <a:rPr lang="en-US" sz="1600" dirty="0" smtClean="0"/>
              <a:t>2.3.2  Change in conservation status </a:t>
            </a:r>
            <a:r>
              <a:rPr lang="en-US" sz="1600" smtClean="0"/>
              <a:t>of tuna </a:t>
            </a:r>
            <a:r>
              <a:rPr lang="en-US" sz="1600" dirty="0" smtClean="0"/>
              <a:t>and live reef fish</a:t>
            </a:r>
          </a:p>
          <a:p>
            <a:pPr lvl="0" defTabSz="800100">
              <a:lnSpc>
                <a:spcPct val="90000"/>
              </a:lnSpc>
              <a:spcBef>
                <a:spcPct val="0"/>
              </a:spcBef>
            </a:pPr>
            <a:r>
              <a:rPr lang="en-US" sz="1600" kern="1200" dirty="0" smtClean="0"/>
              <a:t>2.4.2  Number and area (</a:t>
            </a:r>
            <a:r>
              <a:rPr lang="en-US" sz="1600" kern="1200" dirty="0" err="1" smtClean="0"/>
              <a:t>sq</a:t>
            </a:r>
            <a:r>
              <a:rPr lang="en-US" sz="1600" kern="1200" dirty="0" smtClean="0"/>
              <a:t> km) of locally managed areas for live reef fish trade</a:t>
            </a:r>
            <a:endParaRPr lang="en-US" sz="1600" kern="1200" dirty="0"/>
          </a:p>
        </p:txBody>
      </p:sp>
      <p:sp>
        <p:nvSpPr>
          <p:cNvPr id="12" name="Freeform 11"/>
          <p:cNvSpPr/>
          <p:nvPr/>
        </p:nvSpPr>
        <p:spPr>
          <a:xfrm>
            <a:off x="927265" y="4461317"/>
            <a:ext cx="7665073" cy="1675258"/>
          </a:xfrm>
          <a:custGeom>
            <a:avLst/>
            <a:gdLst>
              <a:gd name="connsiteX0" fmla="*/ 0 w 5492089"/>
              <a:gd name="connsiteY0" fmla="*/ 126950 h 1269503"/>
              <a:gd name="connsiteX1" fmla="*/ 126950 w 5492089"/>
              <a:gd name="connsiteY1" fmla="*/ 0 h 1269503"/>
              <a:gd name="connsiteX2" fmla="*/ 5365139 w 5492089"/>
              <a:gd name="connsiteY2" fmla="*/ 0 h 1269503"/>
              <a:gd name="connsiteX3" fmla="*/ 5492089 w 5492089"/>
              <a:gd name="connsiteY3" fmla="*/ 126950 h 1269503"/>
              <a:gd name="connsiteX4" fmla="*/ 5492089 w 5492089"/>
              <a:gd name="connsiteY4" fmla="*/ 1142553 h 1269503"/>
              <a:gd name="connsiteX5" fmla="*/ 5365139 w 5492089"/>
              <a:gd name="connsiteY5" fmla="*/ 1269503 h 1269503"/>
              <a:gd name="connsiteX6" fmla="*/ 126950 w 5492089"/>
              <a:gd name="connsiteY6" fmla="*/ 1269503 h 1269503"/>
              <a:gd name="connsiteX7" fmla="*/ 0 w 5492089"/>
              <a:gd name="connsiteY7" fmla="*/ 1142553 h 1269503"/>
              <a:gd name="connsiteX8" fmla="*/ 0 w 5492089"/>
              <a:gd name="connsiteY8" fmla="*/ 126950 h 1269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492089" h="1269503">
                <a:moveTo>
                  <a:pt x="0" y="126950"/>
                </a:moveTo>
                <a:cubicBezTo>
                  <a:pt x="0" y="56837"/>
                  <a:pt x="56837" y="0"/>
                  <a:pt x="126950" y="0"/>
                </a:cubicBezTo>
                <a:lnTo>
                  <a:pt x="5365139" y="0"/>
                </a:lnTo>
                <a:cubicBezTo>
                  <a:pt x="5435252" y="0"/>
                  <a:pt x="5492089" y="56837"/>
                  <a:pt x="5492089" y="126950"/>
                </a:cubicBezTo>
                <a:lnTo>
                  <a:pt x="5492089" y="1142553"/>
                </a:lnTo>
                <a:cubicBezTo>
                  <a:pt x="5492089" y="1212666"/>
                  <a:pt x="5435252" y="1269503"/>
                  <a:pt x="5365139" y="1269503"/>
                </a:cubicBezTo>
                <a:lnTo>
                  <a:pt x="126950" y="1269503"/>
                </a:lnTo>
                <a:cubicBezTo>
                  <a:pt x="56837" y="1269503"/>
                  <a:pt x="0" y="1212666"/>
                  <a:pt x="0" y="1142553"/>
                </a:cubicBezTo>
                <a:lnTo>
                  <a:pt x="0" y="126950"/>
                </a:lnTo>
                <a:close/>
              </a:path>
            </a:pathLst>
          </a:custGeom>
          <a:solidFill>
            <a:schemeClr val="accent2">
              <a:lumMod val="60000"/>
              <a:lumOff val="40000"/>
            </a:schemeClr>
          </a:solidFill>
        </p:spPr>
        <p:style>
          <a:lnRef idx="2">
            <a:schemeClr val="dk1">
              <a:shade val="80000"/>
              <a:hueOff val="0"/>
              <a:satOff val="0"/>
              <a:lumOff val="0"/>
              <a:alphaOff val="0"/>
            </a:schemeClr>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105762" tIns="105762" rIns="105762" bIns="105762" numCol="1" spcCol="1270" anchor="ctr" anchorCtr="0">
            <a:noAutofit/>
          </a:bodyPr>
          <a:lstStyle/>
          <a:p>
            <a:pPr lvl="0" defTabSz="800100">
              <a:lnSpc>
                <a:spcPct val="90000"/>
              </a:lnSpc>
              <a:spcBef>
                <a:spcPct val="0"/>
              </a:spcBef>
              <a:spcAft>
                <a:spcPct val="35000"/>
              </a:spcAft>
            </a:pPr>
            <a:r>
              <a:rPr lang="en-US" sz="1200" dirty="0" smtClean="0"/>
              <a:t>2.1.1 Number of policies and regulations promoting EAFM at regional and national levels with regulatory framework and budget allocated for their operationalization</a:t>
            </a:r>
          </a:p>
          <a:p>
            <a:pPr lvl="0" defTabSz="800100">
              <a:lnSpc>
                <a:spcPct val="90000"/>
              </a:lnSpc>
              <a:spcBef>
                <a:spcPct val="0"/>
              </a:spcBef>
              <a:spcAft>
                <a:spcPct val="35000"/>
              </a:spcAft>
            </a:pPr>
            <a:r>
              <a:rPr lang="en-US" sz="1200" kern="1200" dirty="0" smtClean="0"/>
              <a:t>2.1.2 Number of projects and programs implementing EAFM and components thereof</a:t>
            </a:r>
          </a:p>
          <a:p>
            <a:pPr lvl="0" defTabSz="800100">
              <a:lnSpc>
                <a:spcPct val="90000"/>
              </a:lnSpc>
              <a:spcBef>
                <a:spcPct val="0"/>
              </a:spcBef>
              <a:spcAft>
                <a:spcPct val="35000"/>
              </a:spcAft>
            </a:pPr>
            <a:r>
              <a:rPr lang="en-US" sz="1200" dirty="0" smtClean="0"/>
              <a:t>2.3.1 Number of policies and agreements among the CT6 countries  for the management of tuna</a:t>
            </a:r>
          </a:p>
          <a:p>
            <a:pPr lvl="0" defTabSz="800100">
              <a:lnSpc>
                <a:spcPct val="90000"/>
              </a:lnSpc>
              <a:spcBef>
                <a:spcPct val="0"/>
              </a:spcBef>
              <a:spcAft>
                <a:spcPct val="35000"/>
              </a:spcAft>
            </a:pPr>
            <a:r>
              <a:rPr lang="en-US" sz="1200" kern="1200" dirty="0" smtClean="0"/>
              <a:t>2.3.3 Number of countries adhering to markets/certification standards of tuna fisheries agreed upon by CT6 countries</a:t>
            </a:r>
          </a:p>
          <a:p>
            <a:pPr lvl="0" defTabSz="800100">
              <a:lnSpc>
                <a:spcPct val="90000"/>
              </a:lnSpc>
              <a:spcBef>
                <a:spcPct val="0"/>
              </a:spcBef>
              <a:spcAft>
                <a:spcPct val="35000"/>
              </a:spcAft>
            </a:pPr>
            <a:r>
              <a:rPr lang="en-US" sz="1200" dirty="0" smtClean="0"/>
              <a:t>2.4.1 Number of policies and agreements  adopted on LRFFT among CT6 to decrease the level of destructive fishing practices linked to the trade</a:t>
            </a:r>
          </a:p>
          <a:p>
            <a:pPr lvl="0" defTabSz="800100">
              <a:lnSpc>
                <a:spcPct val="90000"/>
              </a:lnSpc>
              <a:spcBef>
                <a:spcPct val="0"/>
              </a:spcBef>
              <a:spcAft>
                <a:spcPct val="35000"/>
              </a:spcAft>
            </a:pPr>
            <a:r>
              <a:rPr lang="en-US" sz="1200" kern="1200" dirty="0" smtClean="0"/>
              <a:t>2.4.3 Number of countries adhering to markets/certification (LRFFT and ornamental fisheries) agreed by CT6</a:t>
            </a:r>
            <a:endParaRPr lang="en-US" sz="1200" kern="1200" dirty="0"/>
          </a:p>
        </p:txBody>
      </p:sp>
      <p:sp>
        <p:nvSpPr>
          <p:cNvPr id="15" name="Freeform 14"/>
          <p:cNvSpPr/>
          <p:nvPr/>
        </p:nvSpPr>
        <p:spPr>
          <a:xfrm>
            <a:off x="914400" y="6189724"/>
            <a:ext cx="7695272" cy="639576"/>
          </a:xfrm>
          <a:custGeom>
            <a:avLst/>
            <a:gdLst>
              <a:gd name="connsiteX0" fmla="*/ 0 w 1270829"/>
              <a:gd name="connsiteY0" fmla="*/ 63958 h 639576"/>
              <a:gd name="connsiteX1" fmla="*/ 63958 w 1270829"/>
              <a:gd name="connsiteY1" fmla="*/ 0 h 639576"/>
              <a:gd name="connsiteX2" fmla="*/ 1206871 w 1270829"/>
              <a:gd name="connsiteY2" fmla="*/ 0 h 639576"/>
              <a:gd name="connsiteX3" fmla="*/ 1270829 w 1270829"/>
              <a:gd name="connsiteY3" fmla="*/ 63958 h 639576"/>
              <a:gd name="connsiteX4" fmla="*/ 1270829 w 1270829"/>
              <a:gd name="connsiteY4" fmla="*/ 575618 h 639576"/>
              <a:gd name="connsiteX5" fmla="*/ 1206871 w 1270829"/>
              <a:gd name="connsiteY5" fmla="*/ 639576 h 639576"/>
              <a:gd name="connsiteX6" fmla="*/ 63958 w 1270829"/>
              <a:gd name="connsiteY6" fmla="*/ 639576 h 639576"/>
              <a:gd name="connsiteX7" fmla="*/ 0 w 1270829"/>
              <a:gd name="connsiteY7" fmla="*/ 575618 h 639576"/>
              <a:gd name="connsiteX8" fmla="*/ 0 w 1270829"/>
              <a:gd name="connsiteY8" fmla="*/ 63958 h 639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70829" h="639576">
                <a:moveTo>
                  <a:pt x="0" y="63958"/>
                </a:moveTo>
                <a:cubicBezTo>
                  <a:pt x="0" y="28635"/>
                  <a:pt x="28635" y="0"/>
                  <a:pt x="63958" y="0"/>
                </a:cubicBezTo>
                <a:lnTo>
                  <a:pt x="1206871" y="0"/>
                </a:lnTo>
                <a:cubicBezTo>
                  <a:pt x="1242194" y="0"/>
                  <a:pt x="1270829" y="28635"/>
                  <a:pt x="1270829" y="63958"/>
                </a:cubicBezTo>
                <a:lnTo>
                  <a:pt x="1270829" y="575618"/>
                </a:lnTo>
                <a:cubicBezTo>
                  <a:pt x="1270829" y="610941"/>
                  <a:pt x="1242194" y="639576"/>
                  <a:pt x="1206871" y="639576"/>
                </a:cubicBezTo>
                <a:lnTo>
                  <a:pt x="63958" y="639576"/>
                </a:lnTo>
                <a:cubicBezTo>
                  <a:pt x="28635" y="639576"/>
                  <a:pt x="0" y="610941"/>
                  <a:pt x="0" y="575618"/>
                </a:cubicBezTo>
                <a:lnTo>
                  <a:pt x="0" y="63958"/>
                </a:lnTo>
                <a:close/>
              </a:path>
            </a:pathLst>
          </a:custGeom>
          <a:solidFill>
            <a:schemeClr val="accent6">
              <a:lumMod val="20000"/>
              <a:lumOff val="80000"/>
            </a:schemeClr>
          </a:solidFill>
        </p:spPr>
        <p:style>
          <a:lnRef idx="2">
            <a:schemeClr val="dk1">
              <a:shade val="80000"/>
              <a:hueOff val="0"/>
              <a:satOff val="0"/>
              <a:lumOff val="0"/>
              <a:alphaOff val="0"/>
            </a:schemeClr>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79693" tIns="79693" rIns="79693" bIns="79693" numCol="1" spcCol="1270" anchor="ctr" anchorCtr="0">
            <a:noAutofit/>
          </a:bodyPr>
          <a:lstStyle/>
          <a:p>
            <a:pPr lvl="0" defTabSz="711200">
              <a:lnSpc>
                <a:spcPct val="90000"/>
              </a:lnSpc>
              <a:spcBef>
                <a:spcPct val="0"/>
              </a:spcBef>
              <a:spcAft>
                <a:spcPct val="35000"/>
              </a:spcAft>
            </a:pPr>
            <a:r>
              <a:rPr lang="en-US" sz="2000" b="1" kern="1200" dirty="0" smtClean="0"/>
              <a:t>Goal 2: </a:t>
            </a:r>
            <a:r>
              <a:rPr lang="en-SG" sz="2000" dirty="0"/>
              <a:t>Ecosystem approach to management of fisheries (EAFM) and other marine resources fully applied</a:t>
            </a:r>
            <a:endParaRPr lang="en-US" sz="2000" b="1" kern="1200" dirty="0"/>
          </a:p>
        </p:txBody>
      </p:sp>
      <p:sp>
        <p:nvSpPr>
          <p:cNvPr id="6" name="Curved Left Arrow 5"/>
          <p:cNvSpPr/>
          <p:nvPr/>
        </p:nvSpPr>
        <p:spPr>
          <a:xfrm rot="10800000">
            <a:off x="495869" y="2172331"/>
            <a:ext cx="533400" cy="1104269"/>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TextBox 8"/>
          <p:cNvSpPr txBox="1"/>
          <p:nvPr/>
        </p:nvSpPr>
        <p:spPr>
          <a:xfrm>
            <a:off x="139808" y="6096000"/>
            <a:ext cx="461665" cy="646331"/>
          </a:xfrm>
          <a:prstGeom prst="rect">
            <a:avLst/>
          </a:prstGeom>
          <a:noFill/>
        </p:spPr>
        <p:txBody>
          <a:bodyPr vert="vert270" wrap="square" rtlCol="0">
            <a:spAutoFit/>
          </a:bodyPr>
          <a:lstStyle/>
          <a:p>
            <a:r>
              <a:rPr lang="en-US" b="1" dirty="0" smtClean="0"/>
              <a:t>Goals</a:t>
            </a:r>
            <a:endParaRPr lang="en-US" b="1" dirty="0"/>
          </a:p>
        </p:txBody>
      </p:sp>
      <p:sp>
        <p:nvSpPr>
          <p:cNvPr id="10" name="TextBox 9"/>
          <p:cNvSpPr txBox="1"/>
          <p:nvPr/>
        </p:nvSpPr>
        <p:spPr>
          <a:xfrm>
            <a:off x="139808" y="4594246"/>
            <a:ext cx="738664" cy="1066800"/>
          </a:xfrm>
          <a:prstGeom prst="rect">
            <a:avLst/>
          </a:prstGeom>
          <a:noFill/>
        </p:spPr>
        <p:txBody>
          <a:bodyPr vert="vert270" wrap="square" rtlCol="0">
            <a:spAutoFit/>
          </a:bodyPr>
          <a:lstStyle/>
          <a:p>
            <a:r>
              <a:rPr lang="en-US" b="1" dirty="0" smtClean="0"/>
              <a:t>Output indicators</a:t>
            </a:r>
            <a:endParaRPr lang="en-US" b="1" dirty="0"/>
          </a:p>
        </p:txBody>
      </p:sp>
      <p:sp>
        <p:nvSpPr>
          <p:cNvPr id="13" name="TextBox 12"/>
          <p:cNvSpPr txBox="1"/>
          <p:nvPr/>
        </p:nvSpPr>
        <p:spPr>
          <a:xfrm>
            <a:off x="143349" y="3146446"/>
            <a:ext cx="738664" cy="1274296"/>
          </a:xfrm>
          <a:prstGeom prst="rect">
            <a:avLst/>
          </a:prstGeom>
          <a:noFill/>
        </p:spPr>
        <p:txBody>
          <a:bodyPr vert="vert270" wrap="square" rtlCol="0">
            <a:spAutoFit/>
          </a:bodyPr>
          <a:lstStyle/>
          <a:p>
            <a:r>
              <a:rPr lang="en-US" b="1" dirty="0" smtClean="0"/>
              <a:t>Outcome indicators</a:t>
            </a:r>
            <a:endParaRPr lang="en-US" b="1" dirty="0"/>
          </a:p>
        </p:txBody>
      </p:sp>
      <p:sp>
        <p:nvSpPr>
          <p:cNvPr id="14" name="TextBox 13"/>
          <p:cNvSpPr txBox="1"/>
          <p:nvPr/>
        </p:nvSpPr>
        <p:spPr>
          <a:xfrm>
            <a:off x="1308" y="1295400"/>
            <a:ext cx="1015663" cy="1395471"/>
          </a:xfrm>
          <a:prstGeom prst="rect">
            <a:avLst/>
          </a:prstGeom>
          <a:noFill/>
        </p:spPr>
        <p:txBody>
          <a:bodyPr vert="vert270" wrap="square" rtlCol="0">
            <a:spAutoFit/>
          </a:bodyPr>
          <a:lstStyle/>
          <a:p>
            <a:r>
              <a:rPr lang="en-US" b="1" dirty="0" smtClean="0"/>
              <a:t>Higher level outcome indicators</a:t>
            </a:r>
            <a:endParaRPr lang="en-US" b="1" dirty="0"/>
          </a:p>
        </p:txBody>
      </p:sp>
      <p:sp>
        <p:nvSpPr>
          <p:cNvPr id="16" name="TextBox 15"/>
          <p:cNvSpPr txBox="1"/>
          <p:nvPr/>
        </p:nvSpPr>
        <p:spPr>
          <a:xfrm>
            <a:off x="139807" y="268069"/>
            <a:ext cx="461665" cy="874931"/>
          </a:xfrm>
          <a:prstGeom prst="rect">
            <a:avLst/>
          </a:prstGeom>
          <a:noFill/>
        </p:spPr>
        <p:txBody>
          <a:bodyPr vert="vert270" wrap="square" rtlCol="0">
            <a:spAutoFit/>
          </a:bodyPr>
          <a:lstStyle/>
          <a:p>
            <a:r>
              <a:rPr lang="en-US" b="1" dirty="0" smtClean="0"/>
              <a:t>Impact</a:t>
            </a:r>
            <a:endParaRPr lang="en-US" b="1" dirty="0"/>
          </a:p>
        </p:txBody>
      </p:sp>
    </p:spTree>
    <p:extLst>
      <p:ext uri="{BB962C8B-B14F-4D97-AF65-F5344CB8AC3E}">
        <p14:creationId xmlns:p14="http://schemas.microsoft.com/office/powerpoint/2010/main" val="660726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wipe(down)">
                                      <p:cBhvr>
                                        <p:cTn id="31" dur="500"/>
                                        <p:tgtEl>
                                          <p:spTgt spid="6"/>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xit" presetSubtype="0" fill="hold" grpId="1" nodeType="clickEffect">
                                  <p:stCondLst>
                                    <p:cond delay="0"/>
                                  </p:stCondLst>
                                  <p:childTnLst>
                                    <p:animEffect transition="out" filter="fade">
                                      <p:cBhvr>
                                        <p:cTn id="35" dur="500"/>
                                        <p:tgtEl>
                                          <p:spTgt spid="6"/>
                                        </p:tgtEl>
                                      </p:cBhvr>
                                    </p:animEffect>
                                    <p:set>
                                      <p:cBhvr>
                                        <p:cTn id="36" dur="1" fill="hold">
                                          <p:stCondLst>
                                            <p:cond delay="499"/>
                                          </p:stCondLst>
                                        </p:cTn>
                                        <p:tgtEl>
                                          <p:spTgt spid="6"/>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11" grpId="0" animBg="1"/>
      <p:bldP spid="12" grpId="0" animBg="1"/>
      <p:bldP spid="15" grpId="0" animBg="1"/>
      <p:bldP spid="6" grpId="0" animBg="1"/>
      <p:bldP spid="6" grpId="1" animBg="1"/>
      <p:bldP spid="9" grpId="0"/>
      <p:bldP spid="10" grpId="0"/>
      <p:bldP spid="13" grpId="0"/>
      <p:bldP spid="14" grpId="0"/>
      <p:bldP spid="1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534400" cy="1143000"/>
          </a:xfrm>
        </p:spPr>
        <p:txBody>
          <a:bodyPr>
            <a:noAutofit/>
          </a:bodyPr>
          <a:lstStyle/>
          <a:p>
            <a:r>
              <a:rPr lang="en-US" sz="3600" b="1" dirty="0"/>
              <a:t>The M&amp;E System in </a:t>
            </a:r>
            <a:r>
              <a:rPr lang="en-US" sz="3600" b="1" dirty="0" smtClean="0"/>
              <a:t>place – </a:t>
            </a:r>
            <a:br>
              <a:rPr lang="en-US" sz="3600" b="1" dirty="0" smtClean="0"/>
            </a:br>
            <a:r>
              <a:rPr lang="en-US" sz="3600" b="1" dirty="0" smtClean="0"/>
              <a:t>Operational Work </a:t>
            </a:r>
            <a:r>
              <a:rPr lang="en-US" sz="3600" b="1" dirty="0"/>
              <a:t>F</a:t>
            </a:r>
            <a:r>
              <a:rPr lang="en-US" sz="3600" b="1" dirty="0" smtClean="0"/>
              <a:t>low</a:t>
            </a:r>
            <a:endParaRPr lang="en-US" sz="3600" b="1" dirty="0"/>
          </a:p>
        </p:txBody>
      </p:sp>
      <p:pic>
        <p:nvPicPr>
          <p:cNvPr id="2050" name="Picture 3"/>
          <p:cNvPicPr>
            <a:picLocks noChangeAspect="1" noChangeArrowheads="1"/>
          </p:cNvPicPr>
          <p:nvPr/>
        </p:nvPicPr>
        <p:blipFill>
          <a:blip r:embed="rId3">
            <a:extLst>
              <a:ext uri="{28A0092B-C50C-407E-A947-70E740481C1C}">
                <a14:useLocalDpi xmlns:a14="http://schemas.microsoft.com/office/drawing/2010/main" val="0"/>
              </a:ext>
            </a:extLst>
          </a:blip>
          <a:srcRect b="13551"/>
          <a:stretch>
            <a:fillRect/>
          </a:stretch>
        </p:blipFill>
        <p:spPr bwMode="auto">
          <a:xfrm>
            <a:off x="990600" y="1600199"/>
            <a:ext cx="7467600" cy="4842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895302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The M&amp;E System in place – </a:t>
            </a:r>
            <a:br>
              <a:rPr lang="en-US" sz="3600" dirty="0"/>
            </a:br>
            <a:r>
              <a:rPr lang="en-US" sz="3600" dirty="0" smtClean="0"/>
              <a:t>Capacity (and cost) Assessment</a:t>
            </a:r>
            <a:endParaRPr lang="en-US" sz="3600" dirty="0"/>
          </a:p>
        </p:txBody>
      </p:sp>
      <p:graphicFrame>
        <p:nvGraphicFramePr>
          <p:cNvPr id="4" name="Content Placeholder 3"/>
          <p:cNvGraphicFramePr>
            <a:graphicFrameLocks noGrp="1"/>
          </p:cNvGraphicFramePr>
          <p:nvPr>
            <p:ph idx="1"/>
            <p:extLst/>
          </p:nvPr>
        </p:nvGraphicFramePr>
        <p:xfrm>
          <a:off x="533400" y="1828800"/>
          <a:ext cx="8229599" cy="4382503"/>
        </p:xfrm>
        <a:graphic>
          <a:graphicData uri="http://schemas.openxmlformats.org/drawingml/2006/table">
            <a:tbl>
              <a:tblPr firstRow="1" firstCol="1" bandRow="1">
                <a:tableStyleId>{5C22544A-7EE6-4342-B048-85BDC9FD1C3A}</a:tableStyleId>
              </a:tblPr>
              <a:tblGrid>
                <a:gridCol w="1626526"/>
                <a:gridCol w="2201759"/>
                <a:gridCol w="2201759"/>
                <a:gridCol w="2199555"/>
              </a:tblGrid>
              <a:tr h="406885">
                <a:tc>
                  <a:txBody>
                    <a:bodyPr/>
                    <a:lstStyle/>
                    <a:p>
                      <a:pPr algn="just">
                        <a:spcAft>
                          <a:spcPts val="0"/>
                        </a:spcAft>
                      </a:pPr>
                      <a:r>
                        <a:rPr lang="en-US" sz="2000" dirty="0">
                          <a:effectLst/>
                        </a:rPr>
                        <a:t> </a:t>
                      </a:r>
                      <a:endParaRPr lang="en-US" sz="2000" dirty="0">
                        <a:effectLst/>
                        <a:latin typeface="Calibri"/>
                      </a:endParaRPr>
                    </a:p>
                  </a:txBody>
                  <a:tcPr marL="64534" marR="64534" marT="0" marB="0"/>
                </a:tc>
                <a:tc>
                  <a:txBody>
                    <a:bodyPr/>
                    <a:lstStyle/>
                    <a:p>
                      <a:pPr algn="just">
                        <a:spcAft>
                          <a:spcPts val="0"/>
                        </a:spcAft>
                      </a:pPr>
                      <a:r>
                        <a:rPr lang="en-US" sz="2000" dirty="0">
                          <a:effectLst/>
                        </a:rPr>
                        <a:t>Goal</a:t>
                      </a:r>
                      <a:endParaRPr lang="en-US" sz="2000" dirty="0">
                        <a:effectLst/>
                        <a:latin typeface="Calibri"/>
                      </a:endParaRPr>
                    </a:p>
                  </a:txBody>
                  <a:tcPr marL="64534" marR="64534" marT="0" marB="0"/>
                </a:tc>
                <a:tc>
                  <a:txBody>
                    <a:bodyPr/>
                    <a:lstStyle/>
                    <a:p>
                      <a:pPr algn="just">
                        <a:spcAft>
                          <a:spcPts val="0"/>
                        </a:spcAft>
                      </a:pPr>
                      <a:r>
                        <a:rPr lang="en-US" sz="2000">
                          <a:effectLst/>
                        </a:rPr>
                        <a:t>Estimated cost</a:t>
                      </a:r>
                      <a:endParaRPr lang="en-US" sz="2000">
                        <a:effectLst/>
                        <a:latin typeface="Calibri"/>
                      </a:endParaRPr>
                    </a:p>
                  </a:txBody>
                  <a:tcPr marL="64534" marR="64534" marT="0" marB="0"/>
                </a:tc>
                <a:tc>
                  <a:txBody>
                    <a:bodyPr/>
                    <a:lstStyle/>
                    <a:p>
                      <a:pPr algn="just">
                        <a:spcAft>
                          <a:spcPts val="0"/>
                        </a:spcAft>
                      </a:pPr>
                      <a:r>
                        <a:rPr lang="en-US" sz="2000">
                          <a:effectLst/>
                        </a:rPr>
                        <a:t>Capacity Score</a:t>
                      </a:r>
                      <a:endParaRPr lang="en-US" sz="2000">
                        <a:effectLst/>
                        <a:latin typeface="Calibri"/>
                      </a:endParaRPr>
                    </a:p>
                  </a:txBody>
                  <a:tcPr marL="64534" marR="64534" marT="0" marB="0"/>
                </a:tc>
              </a:tr>
              <a:tr h="428923">
                <a:tc rowSpan="4">
                  <a:txBody>
                    <a:bodyPr/>
                    <a:lstStyle/>
                    <a:p>
                      <a:pPr marL="0" marR="0" algn="just">
                        <a:lnSpc>
                          <a:spcPct val="115000"/>
                        </a:lnSpc>
                        <a:spcBef>
                          <a:spcPts val="0"/>
                        </a:spcBef>
                        <a:spcAft>
                          <a:spcPts val="0"/>
                        </a:spcAft>
                      </a:pPr>
                      <a:r>
                        <a:rPr lang="en-US" sz="2000" dirty="0">
                          <a:effectLst/>
                        </a:rPr>
                        <a:t>Indonesia</a:t>
                      </a:r>
                      <a:endParaRPr lang="en-US" sz="2000" dirty="0">
                        <a:effectLst/>
                        <a:latin typeface="Calibri"/>
                        <a:ea typeface="Calibri"/>
                        <a:cs typeface="Times New Roman"/>
                      </a:endParaRPr>
                    </a:p>
                  </a:txBody>
                  <a:tcPr marL="64534" marR="64534" marT="0" marB="0"/>
                </a:tc>
                <a:tc>
                  <a:txBody>
                    <a:bodyPr/>
                    <a:lstStyle/>
                    <a:p>
                      <a:pPr marL="0" marR="0" algn="just">
                        <a:lnSpc>
                          <a:spcPct val="115000"/>
                        </a:lnSpc>
                        <a:spcBef>
                          <a:spcPts val="0"/>
                        </a:spcBef>
                        <a:spcAft>
                          <a:spcPts val="0"/>
                        </a:spcAft>
                      </a:pPr>
                      <a:r>
                        <a:rPr lang="en-US" sz="2000">
                          <a:effectLst/>
                        </a:rPr>
                        <a:t>EAFM</a:t>
                      </a:r>
                      <a:endParaRPr lang="en-US" sz="2000">
                        <a:effectLst/>
                        <a:latin typeface="Calibri"/>
                        <a:ea typeface="Calibri"/>
                        <a:cs typeface="Times New Roman"/>
                      </a:endParaRPr>
                    </a:p>
                  </a:txBody>
                  <a:tcPr marL="64534" marR="64534" marT="0" marB="0"/>
                </a:tc>
                <a:tc>
                  <a:txBody>
                    <a:bodyPr/>
                    <a:lstStyle/>
                    <a:p>
                      <a:pPr marL="0" marR="0" algn="just">
                        <a:lnSpc>
                          <a:spcPct val="115000"/>
                        </a:lnSpc>
                        <a:spcBef>
                          <a:spcPts val="0"/>
                        </a:spcBef>
                        <a:spcAft>
                          <a:spcPts val="0"/>
                        </a:spcAft>
                      </a:pPr>
                      <a:r>
                        <a:rPr lang="en-US" sz="2000">
                          <a:effectLst/>
                        </a:rPr>
                        <a:t>Low</a:t>
                      </a:r>
                      <a:endParaRPr lang="en-US" sz="2000">
                        <a:effectLst/>
                        <a:latin typeface="Calibri"/>
                        <a:ea typeface="Calibri"/>
                        <a:cs typeface="Times New Roman"/>
                      </a:endParaRPr>
                    </a:p>
                  </a:txBody>
                  <a:tcPr marL="64534" marR="64534" marT="0" marB="0"/>
                </a:tc>
                <a:tc>
                  <a:txBody>
                    <a:bodyPr/>
                    <a:lstStyle/>
                    <a:p>
                      <a:pPr marL="0" marR="0" algn="just">
                        <a:lnSpc>
                          <a:spcPct val="115000"/>
                        </a:lnSpc>
                        <a:spcBef>
                          <a:spcPts val="0"/>
                        </a:spcBef>
                        <a:spcAft>
                          <a:spcPts val="0"/>
                        </a:spcAft>
                      </a:pPr>
                      <a:r>
                        <a:rPr lang="en-US" sz="2000">
                          <a:effectLst/>
                        </a:rPr>
                        <a:t>High</a:t>
                      </a:r>
                      <a:endParaRPr lang="en-US" sz="2000">
                        <a:effectLst/>
                        <a:latin typeface="Calibri"/>
                        <a:ea typeface="Calibri"/>
                        <a:cs typeface="Times New Roman"/>
                      </a:endParaRPr>
                    </a:p>
                  </a:txBody>
                  <a:tcPr marL="64534" marR="64534" marT="0" marB="0"/>
                </a:tc>
              </a:tr>
              <a:tr h="428923">
                <a:tc vMerge="1">
                  <a:txBody>
                    <a:bodyPr/>
                    <a:lstStyle/>
                    <a:p>
                      <a:endParaRPr lang="en-US"/>
                    </a:p>
                  </a:txBody>
                  <a:tcPr/>
                </a:tc>
                <a:tc>
                  <a:txBody>
                    <a:bodyPr/>
                    <a:lstStyle/>
                    <a:p>
                      <a:pPr marL="0" marR="0" algn="just">
                        <a:lnSpc>
                          <a:spcPct val="115000"/>
                        </a:lnSpc>
                        <a:spcBef>
                          <a:spcPts val="0"/>
                        </a:spcBef>
                        <a:spcAft>
                          <a:spcPts val="0"/>
                        </a:spcAft>
                      </a:pPr>
                      <a:r>
                        <a:rPr lang="en-US" sz="2000" dirty="0">
                          <a:effectLst/>
                        </a:rPr>
                        <a:t>MPA</a:t>
                      </a:r>
                      <a:endParaRPr lang="en-US" sz="2000" dirty="0">
                        <a:effectLst/>
                        <a:latin typeface="Calibri"/>
                        <a:ea typeface="Calibri"/>
                        <a:cs typeface="Times New Roman"/>
                      </a:endParaRPr>
                    </a:p>
                  </a:txBody>
                  <a:tcPr marL="64534" marR="64534" marT="0" marB="0"/>
                </a:tc>
                <a:tc>
                  <a:txBody>
                    <a:bodyPr/>
                    <a:lstStyle/>
                    <a:p>
                      <a:pPr marL="0" marR="0" algn="just">
                        <a:lnSpc>
                          <a:spcPct val="115000"/>
                        </a:lnSpc>
                        <a:spcBef>
                          <a:spcPts val="0"/>
                        </a:spcBef>
                        <a:spcAft>
                          <a:spcPts val="0"/>
                        </a:spcAft>
                      </a:pPr>
                      <a:r>
                        <a:rPr lang="en-US" sz="2000">
                          <a:effectLst/>
                        </a:rPr>
                        <a:t>Medium</a:t>
                      </a:r>
                      <a:endParaRPr lang="en-US" sz="2000">
                        <a:effectLst/>
                        <a:latin typeface="Calibri"/>
                        <a:ea typeface="Calibri"/>
                        <a:cs typeface="Times New Roman"/>
                      </a:endParaRPr>
                    </a:p>
                  </a:txBody>
                  <a:tcPr marL="64534" marR="64534" marT="0" marB="0"/>
                </a:tc>
                <a:tc>
                  <a:txBody>
                    <a:bodyPr/>
                    <a:lstStyle/>
                    <a:p>
                      <a:pPr marL="0" marR="0" algn="just">
                        <a:lnSpc>
                          <a:spcPct val="115000"/>
                        </a:lnSpc>
                        <a:spcBef>
                          <a:spcPts val="0"/>
                        </a:spcBef>
                        <a:spcAft>
                          <a:spcPts val="0"/>
                        </a:spcAft>
                      </a:pPr>
                      <a:r>
                        <a:rPr lang="en-US" sz="2000">
                          <a:effectLst/>
                        </a:rPr>
                        <a:t>Medium</a:t>
                      </a:r>
                      <a:endParaRPr lang="en-US" sz="2000">
                        <a:effectLst/>
                        <a:latin typeface="Calibri"/>
                        <a:ea typeface="Calibri"/>
                        <a:cs typeface="Times New Roman"/>
                      </a:endParaRPr>
                    </a:p>
                  </a:txBody>
                  <a:tcPr marL="64534" marR="64534" marT="0" marB="0"/>
                </a:tc>
              </a:tr>
              <a:tr h="428923">
                <a:tc vMerge="1">
                  <a:txBody>
                    <a:bodyPr/>
                    <a:lstStyle/>
                    <a:p>
                      <a:endParaRPr lang="en-US"/>
                    </a:p>
                  </a:txBody>
                  <a:tcPr/>
                </a:tc>
                <a:tc>
                  <a:txBody>
                    <a:bodyPr/>
                    <a:lstStyle/>
                    <a:p>
                      <a:pPr marL="0" marR="0" algn="just">
                        <a:lnSpc>
                          <a:spcPct val="115000"/>
                        </a:lnSpc>
                        <a:spcBef>
                          <a:spcPts val="0"/>
                        </a:spcBef>
                        <a:spcAft>
                          <a:spcPts val="0"/>
                        </a:spcAft>
                      </a:pPr>
                      <a:r>
                        <a:rPr lang="en-US" sz="2000" dirty="0">
                          <a:effectLst/>
                        </a:rPr>
                        <a:t>CCA</a:t>
                      </a:r>
                      <a:endParaRPr lang="en-US" sz="2000" dirty="0">
                        <a:effectLst/>
                        <a:latin typeface="Calibri"/>
                        <a:ea typeface="Calibri"/>
                        <a:cs typeface="Times New Roman"/>
                      </a:endParaRPr>
                    </a:p>
                  </a:txBody>
                  <a:tcPr marL="64534" marR="64534" marT="0" marB="0"/>
                </a:tc>
                <a:tc>
                  <a:txBody>
                    <a:bodyPr/>
                    <a:lstStyle/>
                    <a:p>
                      <a:pPr marL="0" marR="0" algn="just">
                        <a:lnSpc>
                          <a:spcPct val="115000"/>
                        </a:lnSpc>
                        <a:spcBef>
                          <a:spcPts val="0"/>
                        </a:spcBef>
                        <a:spcAft>
                          <a:spcPts val="0"/>
                        </a:spcAft>
                      </a:pPr>
                      <a:r>
                        <a:rPr lang="en-US" sz="2000" dirty="0">
                          <a:effectLst/>
                        </a:rPr>
                        <a:t>Low to Medium</a:t>
                      </a:r>
                      <a:endParaRPr lang="en-US" sz="2000" dirty="0">
                        <a:effectLst/>
                        <a:latin typeface="Calibri"/>
                        <a:ea typeface="Calibri"/>
                        <a:cs typeface="Times New Roman"/>
                      </a:endParaRPr>
                    </a:p>
                  </a:txBody>
                  <a:tcPr marL="64534" marR="64534" marT="0" marB="0"/>
                </a:tc>
                <a:tc>
                  <a:txBody>
                    <a:bodyPr/>
                    <a:lstStyle/>
                    <a:p>
                      <a:pPr marL="0" marR="0" algn="just">
                        <a:lnSpc>
                          <a:spcPct val="115000"/>
                        </a:lnSpc>
                        <a:spcBef>
                          <a:spcPts val="0"/>
                        </a:spcBef>
                        <a:spcAft>
                          <a:spcPts val="0"/>
                        </a:spcAft>
                      </a:pPr>
                      <a:r>
                        <a:rPr lang="en-US" sz="2000">
                          <a:effectLst/>
                        </a:rPr>
                        <a:t>Medium to High</a:t>
                      </a:r>
                      <a:endParaRPr lang="en-US" sz="2000">
                        <a:effectLst/>
                        <a:latin typeface="Calibri"/>
                        <a:ea typeface="Calibri"/>
                        <a:cs typeface="Times New Roman"/>
                      </a:endParaRPr>
                    </a:p>
                  </a:txBody>
                  <a:tcPr marL="64534" marR="64534" marT="0" marB="0"/>
                </a:tc>
              </a:tr>
              <a:tr h="428923">
                <a:tc vMerge="1">
                  <a:txBody>
                    <a:bodyPr/>
                    <a:lstStyle/>
                    <a:p>
                      <a:endParaRPr lang="en-US"/>
                    </a:p>
                  </a:txBody>
                  <a:tcPr/>
                </a:tc>
                <a:tc>
                  <a:txBody>
                    <a:bodyPr/>
                    <a:lstStyle/>
                    <a:p>
                      <a:pPr marL="0" marR="0" algn="just">
                        <a:lnSpc>
                          <a:spcPct val="115000"/>
                        </a:lnSpc>
                        <a:spcBef>
                          <a:spcPts val="0"/>
                        </a:spcBef>
                        <a:spcAft>
                          <a:spcPts val="0"/>
                        </a:spcAft>
                      </a:pPr>
                      <a:r>
                        <a:rPr lang="en-US" sz="2000" dirty="0">
                          <a:effectLst/>
                        </a:rPr>
                        <a:t>Threatened Species</a:t>
                      </a:r>
                      <a:endParaRPr lang="en-US" sz="2000" dirty="0">
                        <a:effectLst/>
                        <a:latin typeface="Calibri"/>
                        <a:ea typeface="Calibri"/>
                        <a:cs typeface="Times New Roman"/>
                      </a:endParaRPr>
                    </a:p>
                  </a:txBody>
                  <a:tcPr marL="64534" marR="64534" marT="0" marB="0"/>
                </a:tc>
                <a:tc>
                  <a:txBody>
                    <a:bodyPr/>
                    <a:lstStyle/>
                    <a:p>
                      <a:pPr marL="0" marR="0" algn="just">
                        <a:lnSpc>
                          <a:spcPct val="115000"/>
                        </a:lnSpc>
                        <a:spcBef>
                          <a:spcPts val="0"/>
                        </a:spcBef>
                        <a:spcAft>
                          <a:spcPts val="0"/>
                        </a:spcAft>
                      </a:pPr>
                      <a:r>
                        <a:rPr lang="en-US" sz="2000">
                          <a:effectLst/>
                        </a:rPr>
                        <a:t>Medium</a:t>
                      </a:r>
                      <a:endParaRPr lang="en-US" sz="2000">
                        <a:effectLst/>
                        <a:latin typeface="Calibri"/>
                        <a:ea typeface="Calibri"/>
                        <a:cs typeface="Times New Roman"/>
                      </a:endParaRPr>
                    </a:p>
                  </a:txBody>
                  <a:tcPr marL="64534" marR="64534" marT="0" marB="0"/>
                </a:tc>
                <a:tc>
                  <a:txBody>
                    <a:bodyPr/>
                    <a:lstStyle/>
                    <a:p>
                      <a:pPr marL="0" marR="0" algn="just">
                        <a:lnSpc>
                          <a:spcPct val="115000"/>
                        </a:lnSpc>
                        <a:spcBef>
                          <a:spcPts val="0"/>
                        </a:spcBef>
                        <a:spcAft>
                          <a:spcPts val="0"/>
                        </a:spcAft>
                      </a:pPr>
                      <a:r>
                        <a:rPr lang="en-US" sz="2000">
                          <a:effectLst/>
                        </a:rPr>
                        <a:t>Medium</a:t>
                      </a:r>
                      <a:endParaRPr lang="en-US" sz="2000">
                        <a:effectLst/>
                        <a:latin typeface="Calibri"/>
                        <a:ea typeface="Calibri"/>
                        <a:cs typeface="Times New Roman"/>
                      </a:endParaRPr>
                    </a:p>
                  </a:txBody>
                  <a:tcPr marL="64534" marR="64534" marT="0" marB="0"/>
                </a:tc>
              </a:tr>
              <a:tr h="428923">
                <a:tc rowSpan="4">
                  <a:txBody>
                    <a:bodyPr/>
                    <a:lstStyle/>
                    <a:p>
                      <a:pPr marL="0" marR="0" algn="just">
                        <a:lnSpc>
                          <a:spcPct val="115000"/>
                        </a:lnSpc>
                        <a:spcBef>
                          <a:spcPts val="0"/>
                        </a:spcBef>
                        <a:spcAft>
                          <a:spcPts val="0"/>
                        </a:spcAft>
                      </a:pPr>
                      <a:r>
                        <a:rPr lang="en-US" sz="2000" dirty="0">
                          <a:effectLst/>
                        </a:rPr>
                        <a:t>Solomon Islands</a:t>
                      </a:r>
                      <a:endParaRPr lang="en-US" sz="2000" dirty="0">
                        <a:effectLst/>
                        <a:latin typeface="Calibri"/>
                        <a:ea typeface="Calibri"/>
                        <a:cs typeface="Times New Roman"/>
                      </a:endParaRPr>
                    </a:p>
                  </a:txBody>
                  <a:tcPr marL="64534" marR="64534" marT="0" marB="0"/>
                </a:tc>
                <a:tc>
                  <a:txBody>
                    <a:bodyPr/>
                    <a:lstStyle/>
                    <a:p>
                      <a:pPr marL="0" marR="0" algn="just">
                        <a:lnSpc>
                          <a:spcPct val="115000"/>
                        </a:lnSpc>
                        <a:spcBef>
                          <a:spcPts val="0"/>
                        </a:spcBef>
                        <a:spcAft>
                          <a:spcPts val="0"/>
                        </a:spcAft>
                      </a:pPr>
                      <a:r>
                        <a:rPr lang="en-US" sz="2000" dirty="0">
                          <a:effectLst/>
                        </a:rPr>
                        <a:t>EAFM</a:t>
                      </a:r>
                      <a:endParaRPr lang="en-US" sz="2000" dirty="0">
                        <a:effectLst/>
                        <a:latin typeface="Calibri"/>
                        <a:ea typeface="Calibri"/>
                        <a:cs typeface="Times New Roman"/>
                      </a:endParaRPr>
                    </a:p>
                  </a:txBody>
                  <a:tcPr marL="64534" marR="64534" marT="0" marB="0"/>
                </a:tc>
                <a:tc>
                  <a:txBody>
                    <a:bodyPr/>
                    <a:lstStyle/>
                    <a:p>
                      <a:pPr marL="0" marR="0" algn="just">
                        <a:lnSpc>
                          <a:spcPct val="115000"/>
                        </a:lnSpc>
                        <a:spcBef>
                          <a:spcPts val="0"/>
                        </a:spcBef>
                        <a:spcAft>
                          <a:spcPts val="0"/>
                        </a:spcAft>
                      </a:pPr>
                      <a:r>
                        <a:rPr lang="en-US" sz="2000">
                          <a:effectLst/>
                        </a:rPr>
                        <a:t>Low to High</a:t>
                      </a:r>
                      <a:endParaRPr lang="en-US" sz="2000">
                        <a:effectLst/>
                        <a:latin typeface="Calibri"/>
                        <a:ea typeface="Calibri"/>
                        <a:cs typeface="Times New Roman"/>
                      </a:endParaRPr>
                    </a:p>
                  </a:txBody>
                  <a:tcPr marL="64534" marR="64534" marT="0" marB="0"/>
                </a:tc>
                <a:tc>
                  <a:txBody>
                    <a:bodyPr/>
                    <a:lstStyle/>
                    <a:p>
                      <a:pPr marL="0" marR="0" algn="just">
                        <a:lnSpc>
                          <a:spcPct val="115000"/>
                        </a:lnSpc>
                        <a:spcBef>
                          <a:spcPts val="0"/>
                        </a:spcBef>
                        <a:spcAft>
                          <a:spcPts val="0"/>
                        </a:spcAft>
                      </a:pPr>
                      <a:r>
                        <a:rPr lang="en-US" sz="2000">
                          <a:effectLst/>
                        </a:rPr>
                        <a:t>Low to High</a:t>
                      </a:r>
                      <a:endParaRPr lang="en-US" sz="2000">
                        <a:effectLst/>
                        <a:latin typeface="Calibri"/>
                        <a:ea typeface="Calibri"/>
                        <a:cs typeface="Times New Roman"/>
                      </a:endParaRPr>
                    </a:p>
                  </a:txBody>
                  <a:tcPr marL="64534" marR="64534" marT="0" marB="0"/>
                </a:tc>
              </a:tr>
              <a:tr h="428923">
                <a:tc vMerge="1">
                  <a:txBody>
                    <a:bodyPr/>
                    <a:lstStyle/>
                    <a:p>
                      <a:endParaRPr lang="en-US"/>
                    </a:p>
                  </a:txBody>
                  <a:tcPr/>
                </a:tc>
                <a:tc>
                  <a:txBody>
                    <a:bodyPr/>
                    <a:lstStyle/>
                    <a:p>
                      <a:pPr marL="0" marR="0" algn="just">
                        <a:lnSpc>
                          <a:spcPct val="115000"/>
                        </a:lnSpc>
                        <a:spcBef>
                          <a:spcPts val="0"/>
                        </a:spcBef>
                        <a:spcAft>
                          <a:spcPts val="0"/>
                        </a:spcAft>
                      </a:pPr>
                      <a:r>
                        <a:rPr lang="en-US" sz="2000" dirty="0">
                          <a:effectLst/>
                        </a:rPr>
                        <a:t>MPA</a:t>
                      </a:r>
                      <a:endParaRPr lang="en-US" sz="2000" dirty="0">
                        <a:effectLst/>
                        <a:latin typeface="Calibri"/>
                        <a:ea typeface="Calibri"/>
                        <a:cs typeface="Times New Roman"/>
                      </a:endParaRPr>
                    </a:p>
                  </a:txBody>
                  <a:tcPr marL="64534" marR="64534" marT="0" marB="0"/>
                </a:tc>
                <a:tc>
                  <a:txBody>
                    <a:bodyPr/>
                    <a:lstStyle/>
                    <a:p>
                      <a:pPr marL="0" marR="0" algn="just">
                        <a:lnSpc>
                          <a:spcPct val="115000"/>
                        </a:lnSpc>
                        <a:spcBef>
                          <a:spcPts val="0"/>
                        </a:spcBef>
                        <a:spcAft>
                          <a:spcPts val="0"/>
                        </a:spcAft>
                      </a:pPr>
                      <a:r>
                        <a:rPr lang="en-US" sz="2000">
                          <a:effectLst/>
                        </a:rPr>
                        <a:t>Low to High</a:t>
                      </a:r>
                      <a:endParaRPr lang="en-US" sz="2000">
                        <a:effectLst/>
                        <a:latin typeface="Calibri"/>
                        <a:ea typeface="Calibri"/>
                        <a:cs typeface="Times New Roman"/>
                      </a:endParaRPr>
                    </a:p>
                  </a:txBody>
                  <a:tcPr marL="64534" marR="64534" marT="0" marB="0"/>
                </a:tc>
                <a:tc>
                  <a:txBody>
                    <a:bodyPr/>
                    <a:lstStyle/>
                    <a:p>
                      <a:pPr marL="0" marR="0" algn="just">
                        <a:lnSpc>
                          <a:spcPct val="115000"/>
                        </a:lnSpc>
                        <a:spcBef>
                          <a:spcPts val="0"/>
                        </a:spcBef>
                        <a:spcAft>
                          <a:spcPts val="0"/>
                        </a:spcAft>
                      </a:pPr>
                      <a:r>
                        <a:rPr lang="en-US" sz="2000">
                          <a:effectLst/>
                        </a:rPr>
                        <a:t>Low to Medium</a:t>
                      </a:r>
                      <a:endParaRPr lang="en-US" sz="2000">
                        <a:effectLst/>
                        <a:latin typeface="Calibri"/>
                        <a:ea typeface="Calibri"/>
                        <a:cs typeface="Times New Roman"/>
                      </a:endParaRPr>
                    </a:p>
                  </a:txBody>
                  <a:tcPr marL="64534" marR="64534" marT="0" marB="0"/>
                </a:tc>
              </a:tr>
              <a:tr h="428923">
                <a:tc vMerge="1">
                  <a:txBody>
                    <a:bodyPr/>
                    <a:lstStyle/>
                    <a:p>
                      <a:endParaRPr lang="en-US"/>
                    </a:p>
                  </a:txBody>
                  <a:tcPr/>
                </a:tc>
                <a:tc>
                  <a:txBody>
                    <a:bodyPr/>
                    <a:lstStyle/>
                    <a:p>
                      <a:pPr marL="0" marR="0" algn="just">
                        <a:lnSpc>
                          <a:spcPct val="115000"/>
                        </a:lnSpc>
                        <a:spcBef>
                          <a:spcPts val="0"/>
                        </a:spcBef>
                        <a:spcAft>
                          <a:spcPts val="0"/>
                        </a:spcAft>
                      </a:pPr>
                      <a:r>
                        <a:rPr lang="en-US" sz="2000" dirty="0">
                          <a:effectLst/>
                        </a:rPr>
                        <a:t>CCA</a:t>
                      </a:r>
                      <a:endParaRPr lang="en-US" sz="2000" dirty="0">
                        <a:effectLst/>
                        <a:latin typeface="Calibri"/>
                        <a:ea typeface="Calibri"/>
                        <a:cs typeface="Times New Roman"/>
                      </a:endParaRPr>
                    </a:p>
                  </a:txBody>
                  <a:tcPr marL="64534" marR="64534" marT="0" marB="0"/>
                </a:tc>
                <a:tc>
                  <a:txBody>
                    <a:bodyPr/>
                    <a:lstStyle/>
                    <a:p>
                      <a:pPr marL="0" marR="0" algn="just">
                        <a:lnSpc>
                          <a:spcPct val="115000"/>
                        </a:lnSpc>
                        <a:spcBef>
                          <a:spcPts val="0"/>
                        </a:spcBef>
                        <a:spcAft>
                          <a:spcPts val="0"/>
                        </a:spcAft>
                      </a:pPr>
                      <a:r>
                        <a:rPr lang="en-US" sz="2000" dirty="0">
                          <a:effectLst/>
                        </a:rPr>
                        <a:t>Low to High</a:t>
                      </a:r>
                      <a:endParaRPr lang="en-US" sz="2000" dirty="0">
                        <a:effectLst/>
                        <a:latin typeface="Calibri"/>
                        <a:ea typeface="Calibri"/>
                        <a:cs typeface="Times New Roman"/>
                      </a:endParaRPr>
                    </a:p>
                  </a:txBody>
                  <a:tcPr marL="64534" marR="64534" marT="0" marB="0"/>
                </a:tc>
                <a:tc>
                  <a:txBody>
                    <a:bodyPr/>
                    <a:lstStyle/>
                    <a:p>
                      <a:pPr marL="0" marR="0" algn="just">
                        <a:lnSpc>
                          <a:spcPct val="115000"/>
                        </a:lnSpc>
                        <a:spcBef>
                          <a:spcPts val="0"/>
                        </a:spcBef>
                        <a:spcAft>
                          <a:spcPts val="0"/>
                        </a:spcAft>
                      </a:pPr>
                      <a:r>
                        <a:rPr lang="en-US" sz="2000">
                          <a:effectLst/>
                        </a:rPr>
                        <a:t>Low to Medium</a:t>
                      </a:r>
                      <a:endParaRPr lang="en-US" sz="2000">
                        <a:effectLst/>
                        <a:latin typeface="Calibri"/>
                        <a:ea typeface="Calibri"/>
                        <a:cs typeface="Times New Roman"/>
                      </a:endParaRPr>
                    </a:p>
                  </a:txBody>
                  <a:tcPr marL="64534" marR="64534" marT="0" marB="0"/>
                </a:tc>
              </a:tr>
              <a:tr h="428923">
                <a:tc vMerge="1">
                  <a:txBody>
                    <a:bodyPr/>
                    <a:lstStyle/>
                    <a:p>
                      <a:endParaRPr lang="en-US"/>
                    </a:p>
                  </a:txBody>
                  <a:tcPr/>
                </a:tc>
                <a:tc>
                  <a:txBody>
                    <a:bodyPr/>
                    <a:lstStyle/>
                    <a:p>
                      <a:pPr marL="0" marR="0" algn="just">
                        <a:lnSpc>
                          <a:spcPct val="115000"/>
                        </a:lnSpc>
                        <a:spcBef>
                          <a:spcPts val="0"/>
                        </a:spcBef>
                        <a:spcAft>
                          <a:spcPts val="0"/>
                        </a:spcAft>
                      </a:pPr>
                      <a:r>
                        <a:rPr lang="en-US" sz="2000">
                          <a:effectLst/>
                        </a:rPr>
                        <a:t>Threatened Species</a:t>
                      </a:r>
                      <a:endParaRPr lang="en-US" sz="2000">
                        <a:effectLst/>
                        <a:latin typeface="Calibri"/>
                        <a:ea typeface="Calibri"/>
                        <a:cs typeface="Times New Roman"/>
                      </a:endParaRPr>
                    </a:p>
                  </a:txBody>
                  <a:tcPr marL="64534" marR="64534" marT="0" marB="0"/>
                </a:tc>
                <a:tc>
                  <a:txBody>
                    <a:bodyPr/>
                    <a:lstStyle/>
                    <a:p>
                      <a:pPr marL="0" marR="0" algn="just">
                        <a:lnSpc>
                          <a:spcPct val="115000"/>
                        </a:lnSpc>
                        <a:spcBef>
                          <a:spcPts val="0"/>
                        </a:spcBef>
                        <a:spcAft>
                          <a:spcPts val="0"/>
                        </a:spcAft>
                      </a:pPr>
                      <a:r>
                        <a:rPr lang="en-US" sz="2000" dirty="0">
                          <a:effectLst/>
                        </a:rPr>
                        <a:t>Low to High</a:t>
                      </a:r>
                      <a:endParaRPr lang="en-US" sz="2000" dirty="0">
                        <a:effectLst/>
                        <a:latin typeface="Calibri"/>
                        <a:ea typeface="Calibri"/>
                        <a:cs typeface="Times New Roman"/>
                      </a:endParaRPr>
                    </a:p>
                  </a:txBody>
                  <a:tcPr marL="64534" marR="64534" marT="0" marB="0"/>
                </a:tc>
                <a:tc>
                  <a:txBody>
                    <a:bodyPr/>
                    <a:lstStyle/>
                    <a:p>
                      <a:pPr marL="0" marR="0" algn="just">
                        <a:lnSpc>
                          <a:spcPct val="115000"/>
                        </a:lnSpc>
                        <a:spcBef>
                          <a:spcPts val="0"/>
                        </a:spcBef>
                        <a:spcAft>
                          <a:spcPts val="0"/>
                        </a:spcAft>
                      </a:pPr>
                      <a:r>
                        <a:rPr lang="en-US" sz="2000" dirty="0">
                          <a:effectLst/>
                        </a:rPr>
                        <a:t>Low to Medium</a:t>
                      </a:r>
                      <a:endParaRPr lang="en-US" sz="2000" dirty="0">
                        <a:effectLst/>
                        <a:latin typeface="Calibri"/>
                        <a:ea typeface="Calibri"/>
                        <a:cs typeface="Times New Roman"/>
                      </a:endParaRPr>
                    </a:p>
                  </a:txBody>
                  <a:tcPr marL="64534" marR="64534" marT="0" marB="0"/>
                </a:tc>
              </a:tr>
            </a:tbl>
          </a:graphicData>
        </a:graphic>
      </p:graphicFrame>
    </p:spTree>
    <p:extLst>
      <p:ext uri="{BB962C8B-B14F-4D97-AF65-F5344CB8AC3E}">
        <p14:creationId xmlns:p14="http://schemas.microsoft.com/office/powerpoint/2010/main" val="18526135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704850"/>
            <a:ext cx="8229600" cy="819150"/>
          </a:xfrm>
        </p:spPr>
        <p:txBody>
          <a:bodyPr/>
          <a:lstStyle/>
          <a:p>
            <a:r>
              <a:rPr lang="en-US" altLang="en-US" sz="4400" b="1" dirty="0" smtClean="0"/>
              <a:t>Lessons from MPA Goal Tracking</a:t>
            </a:r>
          </a:p>
        </p:txBody>
      </p:sp>
      <p:sp>
        <p:nvSpPr>
          <p:cNvPr id="7171" name="Content Placeholder 4"/>
          <p:cNvSpPr>
            <a:spLocks noGrp="1"/>
          </p:cNvSpPr>
          <p:nvPr>
            <p:ph idx="1"/>
          </p:nvPr>
        </p:nvSpPr>
        <p:spPr>
          <a:xfrm>
            <a:off x="228600" y="1600200"/>
            <a:ext cx="8686800" cy="4495800"/>
          </a:xfrm>
        </p:spPr>
        <p:txBody>
          <a:bodyPr/>
          <a:lstStyle/>
          <a:p>
            <a:r>
              <a:rPr lang="en-US" altLang="en-US" dirty="0" smtClean="0"/>
              <a:t>It takes time to get it right—e.g. what is relevant and possible to track at regional scale? Dialogue in MPA-TWG</a:t>
            </a:r>
          </a:p>
          <a:p>
            <a:r>
              <a:rPr lang="en-US" altLang="en-US" dirty="0" smtClean="0"/>
              <a:t>Do the indicators elaborate the REGIONAL Goal?</a:t>
            </a:r>
          </a:p>
          <a:p>
            <a:r>
              <a:rPr lang="en-US" altLang="en-US" dirty="0" smtClean="0"/>
              <a:t>What is possible to track (e.g. theory vs reality)</a:t>
            </a:r>
          </a:p>
          <a:p>
            <a:r>
              <a:rPr lang="en-US" altLang="en-US" dirty="0" smtClean="0"/>
              <a:t>What data will likely be possible for each country to provide at a national scale?  Not much usually…!</a:t>
            </a:r>
          </a:p>
          <a:p>
            <a:r>
              <a:rPr lang="en-US" altLang="en-US" dirty="0" smtClean="0"/>
              <a:t>Who will collate the data nationally and in what form?</a:t>
            </a:r>
          </a:p>
          <a:p>
            <a:r>
              <a:rPr lang="en-US" altLang="en-US" dirty="0" smtClean="0"/>
              <a:t>Where will it go regionally?  For MPA to CT Atlas—a spatially oriented database in a regional institution…</a:t>
            </a:r>
          </a:p>
          <a:p>
            <a:r>
              <a:rPr lang="en-US" altLang="en-US" dirty="0" smtClean="0"/>
              <a:t>Once data is in, can analysis be easily performed to inform on regional progress?  Yes, for MPA indicators…</a:t>
            </a:r>
          </a:p>
        </p:txBody>
      </p:sp>
    </p:spTree>
    <p:extLst>
      <p:ext uri="{BB962C8B-B14F-4D97-AF65-F5344CB8AC3E}">
        <p14:creationId xmlns:p14="http://schemas.microsoft.com/office/powerpoint/2010/main" val="42712913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8" name="OUTPUT"/>
          <p:cNvSpPr txBox="1"/>
          <p:nvPr/>
        </p:nvSpPr>
        <p:spPr>
          <a:xfrm>
            <a:off x="736550" y="1166336"/>
            <a:ext cx="1118046" cy="276993"/>
          </a:xfrm>
          <a:prstGeom prst="rect">
            <a:avLst/>
          </a:prstGeom>
          <a:solidFill>
            <a:srgbClr val="122768"/>
          </a:solidFill>
          <a:ln w="12700">
            <a:miter lim="400000"/>
          </a:ln>
          <a:effectLst>
            <a:outerShdw blurRad="101600" dist="127000" dir="5400000" rotWithShape="0">
              <a:srgbClr val="000000">
                <a:alpha val="7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7" tIns="45717" rIns="45717" bIns="45717" anchor="ctr">
            <a:spAutoFit/>
          </a:bodyPr>
          <a:lstStyle>
            <a:lvl1pPr>
              <a:defRPr sz="3200">
                <a:solidFill>
                  <a:srgbClr val="FFFFFF"/>
                </a:solidFill>
                <a:latin typeface="Gill Sans MT"/>
                <a:ea typeface="Gill Sans MT"/>
                <a:cs typeface="Gill Sans MT"/>
                <a:sym typeface="Gill Sans MT"/>
              </a:defRPr>
            </a:lvl1pPr>
          </a:lstStyle>
          <a:p>
            <a:r>
              <a:rPr sz="1200" dirty="0"/>
              <a:t>OUTPUT</a:t>
            </a:r>
          </a:p>
        </p:txBody>
      </p:sp>
      <p:sp>
        <p:nvSpPr>
          <p:cNvPr id="309" name="Arrow"/>
          <p:cNvSpPr/>
          <p:nvPr/>
        </p:nvSpPr>
        <p:spPr>
          <a:xfrm>
            <a:off x="2493672" y="1233826"/>
            <a:ext cx="624095" cy="281135"/>
          </a:xfrm>
          <a:prstGeom prst="rightArrow">
            <a:avLst>
              <a:gd name="adj1" fmla="val 64000"/>
              <a:gd name="adj2" fmla="val 50000"/>
            </a:avLst>
          </a:prstGeom>
          <a:solidFill>
            <a:srgbClr val="830A0A"/>
          </a:solidFill>
          <a:ln w="12700">
            <a:miter lim="400000"/>
          </a:ln>
          <a:effectLst>
            <a:outerShdw blurRad="101600" dist="127000" dir="5400000" rotWithShape="0">
              <a:srgbClr val="000000">
                <a:alpha val="70000"/>
              </a:srgbClr>
            </a:outerShdw>
          </a:effectLst>
        </p:spPr>
        <p:txBody>
          <a:bodyPr lIns="0" tIns="0" rIns="0" bIns="0" anchor="ctr"/>
          <a:lstStyle/>
          <a:p>
            <a:pPr>
              <a:defRPr sz="3600">
                <a:latin typeface="Arial"/>
                <a:ea typeface="Arial"/>
                <a:cs typeface="Arial"/>
                <a:sym typeface="Arial"/>
              </a:defRPr>
            </a:pPr>
            <a:endParaRPr sz="1350"/>
          </a:p>
        </p:txBody>
      </p:sp>
      <p:sp>
        <p:nvSpPr>
          <p:cNvPr id="310" name="OUTCOME"/>
          <p:cNvSpPr txBox="1"/>
          <p:nvPr/>
        </p:nvSpPr>
        <p:spPr>
          <a:xfrm>
            <a:off x="3760505" y="1188617"/>
            <a:ext cx="1422853" cy="276993"/>
          </a:xfrm>
          <a:prstGeom prst="rect">
            <a:avLst/>
          </a:prstGeom>
          <a:solidFill>
            <a:srgbClr val="122768"/>
          </a:solidFill>
          <a:ln w="12700">
            <a:miter lim="400000"/>
          </a:ln>
          <a:effectLst>
            <a:outerShdw blurRad="101600" dist="127000" dir="5400000" rotWithShape="0">
              <a:srgbClr val="000000">
                <a:alpha val="7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7" tIns="45717" rIns="45717" bIns="45717" anchor="ctr">
            <a:spAutoFit/>
          </a:bodyPr>
          <a:lstStyle>
            <a:lvl1pPr>
              <a:defRPr sz="3200">
                <a:solidFill>
                  <a:srgbClr val="FFFFFF"/>
                </a:solidFill>
                <a:latin typeface="Gill Sans MT"/>
                <a:ea typeface="Gill Sans MT"/>
                <a:cs typeface="Gill Sans MT"/>
                <a:sym typeface="Gill Sans MT"/>
              </a:defRPr>
            </a:lvl1pPr>
          </a:lstStyle>
          <a:p>
            <a:r>
              <a:rPr sz="1200"/>
              <a:t>OUTCOME</a:t>
            </a:r>
          </a:p>
        </p:txBody>
      </p:sp>
      <p:sp>
        <p:nvSpPr>
          <p:cNvPr id="311" name="Arrow"/>
          <p:cNvSpPr/>
          <p:nvPr/>
        </p:nvSpPr>
        <p:spPr>
          <a:xfrm>
            <a:off x="5733435" y="1159191"/>
            <a:ext cx="624096" cy="330293"/>
          </a:xfrm>
          <a:prstGeom prst="rightArrow">
            <a:avLst>
              <a:gd name="adj1" fmla="val 64000"/>
              <a:gd name="adj2" fmla="val 50000"/>
            </a:avLst>
          </a:prstGeom>
          <a:solidFill>
            <a:srgbClr val="830A0A"/>
          </a:solidFill>
          <a:ln w="12700">
            <a:miter lim="400000"/>
          </a:ln>
          <a:effectLst>
            <a:outerShdw blurRad="101600" dist="127000" dir="5400000" rotWithShape="0">
              <a:srgbClr val="000000">
                <a:alpha val="70000"/>
              </a:srgbClr>
            </a:outerShdw>
          </a:effectLst>
        </p:spPr>
        <p:txBody>
          <a:bodyPr lIns="0" tIns="0" rIns="0" bIns="0" anchor="ctr"/>
          <a:lstStyle/>
          <a:p>
            <a:pPr>
              <a:defRPr sz="3600">
                <a:latin typeface="Arial"/>
                <a:ea typeface="Arial"/>
                <a:cs typeface="Arial"/>
                <a:sym typeface="Arial"/>
              </a:defRPr>
            </a:pPr>
            <a:endParaRPr sz="1350"/>
          </a:p>
        </p:txBody>
      </p:sp>
      <p:sp>
        <p:nvSpPr>
          <p:cNvPr id="312" name="Long Term Result (IMPACT)"/>
          <p:cNvSpPr txBox="1"/>
          <p:nvPr/>
        </p:nvSpPr>
        <p:spPr>
          <a:xfrm>
            <a:off x="6498035" y="1161967"/>
            <a:ext cx="2289546" cy="276993"/>
          </a:xfrm>
          <a:prstGeom prst="rect">
            <a:avLst/>
          </a:prstGeom>
          <a:solidFill>
            <a:srgbClr val="122768"/>
          </a:solidFill>
          <a:ln w="12700">
            <a:miter lim="400000"/>
          </a:ln>
          <a:effectLst>
            <a:outerShdw blurRad="101600" dist="127000" dir="5400000" rotWithShape="0">
              <a:srgbClr val="000000">
                <a:alpha val="7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7" tIns="45717" rIns="45717" bIns="45717" anchor="ctr">
            <a:spAutoFit/>
          </a:bodyPr>
          <a:lstStyle>
            <a:lvl1pPr>
              <a:defRPr sz="3200">
                <a:solidFill>
                  <a:srgbClr val="FFFFFF"/>
                </a:solidFill>
                <a:latin typeface="Gill Sans MT"/>
                <a:ea typeface="Gill Sans MT"/>
                <a:cs typeface="Gill Sans MT"/>
                <a:sym typeface="Gill Sans MT"/>
              </a:defRPr>
            </a:lvl1pPr>
          </a:lstStyle>
          <a:p>
            <a:r>
              <a:rPr sz="1200"/>
              <a:t>Long Term Result (IMPACT)</a:t>
            </a:r>
          </a:p>
        </p:txBody>
      </p:sp>
      <p:sp>
        <p:nvSpPr>
          <p:cNvPr id="313" name="1200…"/>
          <p:cNvSpPr txBox="1"/>
          <p:nvPr/>
        </p:nvSpPr>
        <p:spPr>
          <a:xfrm>
            <a:off x="2991598" y="1589345"/>
            <a:ext cx="2743507" cy="830991"/>
          </a:xfrm>
          <a:prstGeom prst="rect">
            <a:avLst/>
          </a:prstGeom>
          <a:solidFill>
            <a:srgbClr val="122768"/>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7" tIns="45717" rIns="45717" bIns="45717" anchor="ctr">
            <a:spAutoFit/>
          </a:bodyPr>
          <a:lstStyle/>
          <a:p>
            <a:pPr>
              <a:defRPr sz="3200" u="sng">
                <a:solidFill>
                  <a:srgbClr val="FFFFFF"/>
                </a:solidFill>
                <a:latin typeface="Gill Sans MT"/>
                <a:ea typeface="Gill Sans MT"/>
                <a:cs typeface="Gill Sans MT"/>
                <a:sym typeface="Gill Sans MT"/>
              </a:defRPr>
            </a:pPr>
            <a:r>
              <a:rPr sz="1200" dirty="0"/>
              <a:t>1200 Persons</a:t>
            </a:r>
            <a:endParaRPr sz="1200" b="1" dirty="0"/>
          </a:p>
          <a:p>
            <a:pPr>
              <a:defRPr sz="3200">
                <a:solidFill>
                  <a:srgbClr val="FFFFFF"/>
                </a:solidFill>
                <a:latin typeface="Gill Sans MT"/>
                <a:ea typeface="Gill Sans MT"/>
                <a:cs typeface="Gill Sans MT"/>
                <a:sym typeface="Gill Sans MT"/>
              </a:defRPr>
            </a:pPr>
            <a:r>
              <a:rPr sz="1200" dirty="0"/>
              <a:t>with behavior change</a:t>
            </a:r>
          </a:p>
          <a:p>
            <a:pPr>
              <a:defRPr sz="3200">
                <a:solidFill>
                  <a:srgbClr val="FFFFFF"/>
                </a:solidFill>
                <a:latin typeface="Gill Sans MT"/>
                <a:ea typeface="Gill Sans MT"/>
                <a:cs typeface="Gill Sans MT"/>
                <a:sym typeface="Gill Sans MT"/>
              </a:defRPr>
            </a:pPr>
            <a:r>
              <a:rPr sz="1200" dirty="0"/>
              <a:t>Number of individuals who have positive  attitude towards conservation efforts</a:t>
            </a:r>
          </a:p>
        </p:txBody>
      </p:sp>
      <p:sp>
        <p:nvSpPr>
          <p:cNvPr id="314" name="Improved marine and fisheries management is implemented in marine areas (Ha) through :…"/>
          <p:cNvSpPr txBox="1"/>
          <p:nvPr/>
        </p:nvSpPr>
        <p:spPr>
          <a:xfrm>
            <a:off x="3042912" y="4466705"/>
            <a:ext cx="2692192" cy="1200323"/>
          </a:xfrm>
          <a:prstGeom prst="rect">
            <a:avLst/>
          </a:prstGeom>
          <a:solidFill>
            <a:srgbClr val="122768"/>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7" tIns="45717" rIns="45717" bIns="45717" anchor="ctr">
            <a:spAutoFit/>
          </a:bodyPr>
          <a:lstStyle/>
          <a:p>
            <a:pPr>
              <a:defRPr sz="3200">
                <a:solidFill>
                  <a:srgbClr val="FFFFFF"/>
                </a:solidFill>
                <a:latin typeface="Gill Sans MT"/>
                <a:ea typeface="Gill Sans MT"/>
                <a:cs typeface="Gill Sans MT"/>
                <a:sym typeface="Gill Sans MT"/>
              </a:defRPr>
            </a:pPr>
            <a:r>
              <a:rPr sz="1200"/>
              <a:t>Improved marine and fisheries management is implemented in marine areas (Ha) through :</a:t>
            </a:r>
          </a:p>
          <a:p>
            <a:pPr>
              <a:defRPr sz="3200">
                <a:solidFill>
                  <a:srgbClr val="FFFFFF"/>
                </a:solidFill>
                <a:latin typeface="Gill Sans MT"/>
                <a:ea typeface="Gill Sans MT"/>
                <a:cs typeface="Gill Sans MT"/>
                <a:sym typeface="Gill Sans MT"/>
              </a:defRPr>
            </a:pPr>
            <a:r>
              <a:rPr sz="1200"/>
              <a:t>5.1 Million Ha EAFM </a:t>
            </a:r>
          </a:p>
          <a:p>
            <a:pPr>
              <a:defRPr sz="3200">
                <a:solidFill>
                  <a:srgbClr val="FFFFFF"/>
                </a:solidFill>
                <a:latin typeface="Gill Sans MT"/>
                <a:ea typeface="Gill Sans MT"/>
                <a:cs typeface="Gill Sans MT"/>
                <a:sym typeface="Gill Sans MT"/>
              </a:defRPr>
            </a:pPr>
            <a:r>
              <a:rPr sz="1200"/>
              <a:t>1.1 Million Ha MPA</a:t>
            </a:r>
          </a:p>
          <a:p>
            <a:pPr>
              <a:defRPr sz="3200">
                <a:solidFill>
                  <a:srgbClr val="FFFFFF"/>
                </a:solidFill>
                <a:latin typeface="Gill Sans MT"/>
                <a:ea typeface="Gill Sans MT"/>
                <a:cs typeface="Gill Sans MT"/>
                <a:sym typeface="Gill Sans MT"/>
              </a:defRPr>
            </a:pPr>
            <a:r>
              <a:rPr sz="1200"/>
              <a:t>17.1 Million Ha MSP</a:t>
            </a:r>
          </a:p>
        </p:txBody>
      </p:sp>
      <p:sp>
        <p:nvSpPr>
          <p:cNvPr id="315" name="240…"/>
          <p:cNvSpPr txBox="1"/>
          <p:nvPr/>
        </p:nvSpPr>
        <p:spPr>
          <a:xfrm>
            <a:off x="3013241" y="2512240"/>
            <a:ext cx="2743506" cy="1015657"/>
          </a:xfrm>
          <a:prstGeom prst="rect">
            <a:avLst/>
          </a:prstGeom>
          <a:solidFill>
            <a:srgbClr val="122768"/>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7" tIns="45717" rIns="45717" bIns="45717" anchor="ctr">
            <a:spAutoFit/>
          </a:bodyPr>
          <a:lstStyle/>
          <a:p>
            <a:pPr>
              <a:defRPr sz="3200" u="sng">
                <a:solidFill>
                  <a:srgbClr val="FFFFFF"/>
                </a:solidFill>
                <a:latin typeface="Gill Sans MT"/>
                <a:ea typeface="Gill Sans MT"/>
                <a:cs typeface="Gill Sans MT"/>
                <a:sym typeface="Gill Sans MT"/>
              </a:defRPr>
            </a:pPr>
            <a:r>
              <a:rPr sz="1200" dirty="0"/>
              <a:t>240 Persons</a:t>
            </a:r>
            <a:endParaRPr sz="1200" b="1" dirty="0"/>
          </a:p>
          <a:p>
            <a:pPr>
              <a:defRPr sz="3200">
                <a:solidFill>
                  <a:srgbClr val="FFFFFF"/>
                </a:solidFill>
                <a:latin typeface="Gill Sans MT"/>
                <a:ea typeface="Gill Sans MT"/>
                <a:cs typeface="Gill Sans MT"/>
                <a:sym typeface="Gill Sans MT"/>
              </a:defRPr>
            </a:pPr>
            <a:r>
              <a:rPr sz="1200" dirty="0"/>
              <a:t>active in LE</a:t>
            </a:r>
          </a:p>
          <a:p>
            <a:pPr>
              <a:defRPr sz="3200">
                <a:solidFill>
                  <a:srgbClr val="FFFFFF"/>
                </a:solidFill>
                <a:latin typeface="Gill Sans MT"/>
                <a:ea typeface="Gill Sans MT"/>
                <a:cs typeface="Gill Sans MT"/>
                <a:sym typeface="Gill Sans MT"/>
              </a:defRPr>
            </a:pPr>
            <a:r>
              <a:rPr sz="1200" dirty="0"/>
              <a:t> Number of individuals/groups actively involved in law enforcement and surveillance efforts</a:t>
            </a:r>
          </a:p>
        </p:txBody>
      </p:sp>
      <p:sp>
        <p:nvSpPr>
          <p:cNvPr id="316" name="900…"/>
          <p:cNvSpPr txBox="1"/>
          <p:nvPr/>
        </p:nvSpPr>
        <p:spPr>
          <a:xfrm>
            <a:off x="301578" y="2933553"/>
            <a:ext cx="2171175" cy="646325"/>
          </a:xfrm>
          <a:prstGeom prst="rect">
            <a:avLst/>
          </a:prstGeom>
          <a:solidFill>
            <a:srgbClr val="122768"/>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7" tIns="45717" rIns="45717" bIns="45717" anchor="ctr">
            <a:spAutoFit/>
          </a:bodyPr>
          <a:lstStyle/>
          <a:p>
            <a:pPr>
              <a:defRPr sz="3200" u="sng">
                <a:solidFill>
                  <a:srgbClr val="FFFFFF"/>
                </a:solidFill>
                <a:latin typeface="Gill Sans MT"/>
                <a:ea typeface="Gill Sans MT"/>
                <a:cs typeface="Gill Sans MT"/>
                <a:sym typeface="Gill Sans MT"/>
              </a:defRPr>
            </a:pPr>
            <a:r>
              <a:rPr sz="1200" dirty="0"/>
              <a:t>1200 Vessels</a:t>
            </a:r>
            <a:endParaRPr sz="1200" b="1" dirty="0"/>
          </a:p>
          <a:p>
            <a:pPr>
              <a:defRPr sz="3200">
                <a:solidFill>
                  <a:srgbClr val="FFFFFF"/>
                </a:solidFill>
                <a:latin typeface="Gill Sans MT"/>
                <a:ea typeface="Gill Sans MT"/>
                <a:cs typeface="Gill Sans MT"/>
                <a:sym typeface="Gill Sans MT"/>
              </a:defRPr>
            </a:pPr>
            <a:r>
              <a:rPr sz="1200" dirty="0"/>
              <a:t>Number of fishing vessels registered.</a:t>
            </a:r>
          </a:p>
        </p:txBody>
      </p:sp>
      <p:sp>
        <p:nvSpPr>
          <p:cNvPr id="317" name="$ 3 million…"/>
          <p:cNvSpPr txBox="1"/>
          <p:nvPr/>
        </p:nvSpPr>
        <p:spPr>
          <a:xfrm>
            <a:off x="3034888" y="3679043"/>
            <a:ext cx="2700215" cy="646325"/>
          </a:xfrm>
          <a:prstGeom prst="rect">
            <a:avLst/>
          </a:prstGeom>
          <a:solidFill>
            <a:srgbClr val="122768"/>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7" tIns="45717" rIns="45717" bIns="45717" anchor="ctr">
            <a:spAutoFit/>
          </a:bodyPr>
          <a:lstStyle/>
          <a:p>
            <a:pPr>
              <a:defRPr sz="3200" u="sng">
                <a:solidFill>
                  <a:srgbClr val="FFFFFF"/>
                </a:solidFill>
                <a:latin typeface="Gill Sans MT"/>
                <a:ea typeface="Gill Sans MT"/>
                <a:cs typeface="Gill Sans MT"/>
                <a:sym typeface="Gill Sans MT"/>
              </a:defRPr>
            </a:pPr>
            <a:r>
              <a:rPr sz="1200"/>
              <a:t>$ 3 million </a:t>
            </a:r>
            <a:endParaRPr sz="1200" b="1"/>
          </a:p>
          <a:p>
            <a:pPr>
              <a:defRPr sz="3200">
                <a:solidFill>
                  <a:srgbClr val="FFFFFF"/>
                </a:solidFill>
                <a:latin typeface="Gill Sans MT"/>
                <a:ea typeface="Gill Sans MT"/>
                <a:cs typeface="Gill Sans MT"/>
                <a:sym typeface="Gill Sans MT"/>
              </a:defRPr>
            </a:pPr>
            <a:r>
              <a:rPr sz="1200"/>
              <a:t>Value of leveraged investments in conservation	</a:t>
            </a:r>
          </a:p>
        </p:txBody>
      </p:sp>
      <p:sp>
        <p:nvSpPr>
          <p:cNvPr id="318" name="10 %…"/>
          <p:cNvSpPr txBox="1"/>
          <p:nvPr/>
        </p:nvSpPr>
        <p:spPr>
          <a:xfrm>
            <a:off x="6310536" y="2600305"/>
            <a:ext cx="2545179" cy="830991"/>
          </a:xfrm>
          <a:prstGeom prst="rect">
            <a:avLst/>
          </a:prstGeom>
          <a:solidFill>
            <a:srgbClr val="122768"/>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7" tIns="45717" rIns="45717" bIns="45717" anchor="ctr">
            <a:spAutoFit/>
          </a:bodyPr>
          <a:lstStyle/>
          <a:p>
            <a:pPr>
              <a:defRPr sz="3200" u="sng">
                <a:solidFill>
                  <a:srgbClr val="FFFFFF"/>
                </a:solidFill>
                <a:latin typeface="Gill Sans MT"/>
                <a:ea typeface="Gill Sans MT"/>
                <a:cs typeface="Gill Sans MT"/>
                <a:sym typeface="Gill Sans MT"/>
              </a:defRPr>
            </a:pPr>
            <a:r>
              <a:rPr sz="1200"/>
              <a:t>10 % </a:t>
            </a:r>
            <a:endParaRPr sz="1200" b="1"/>
          </a:p>
          <a:p>
            <a:pPr>
              <a:defRPr sz="3200">
                <a:solidFill>
                  <a:srgbClr val="FFFFFF"/>
                </a:solidFill>
                <a:latin typeface="Gill Sans MT"/>
                <a:ea typeface="Gill Sans MT"/>
                <a:cs typeface="Gill Sans MT"/>
                <a:sym typeface="Gill Sans MT"/>
              </a:defRPr>
            </a:pPr>
            <a:r>
              <a:rPr sz="1200"/>
              <a:t>Percentage of change of Catch Per Unit Effort based on type of fishing gear in targeted areas</a:t>
            </a:r>
          </a:p>
        </p:txBody>
      </p:sp>
      <p:sp>
        <p:nvSpPr>
          <p:cNvPr id="319" name="2000…"/>
          <p:cNvSpPr txBox="1"/>
          <p:nvPr/>
        </p:nvSpPr>
        <p:spPr>
          <a:xfrm>
            <a:off x="6305263" y="4891248"/>
            <a:ext cx="2560658" cy="830991"/>
          </a:xfrm>
          <a:prstGeom prst="rect">
            <a:avLst/>
          </a:prstGeom>
          <a:solidFill>
            <a:srgbClr val="122768"/>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7" tIns="45717" rIns="45717" bIns="45717" anchor="ctr">
            <a:spAutoFit/>
          </a:bodyPr>
          <a:lstStyle/>
          <a:p>
            <a:pPr>
              <a:defRPr sz="3200" u="sng">
                <a:solidFill>
                  <a:srgbClr val="FFFFFF"/>
                </a:solidFill>
                <a:latin typeface="Gill Sans MT"/>
                <a:ea typeface="Gill Sans MT"/>
                <a:cs typeface="Gill Sans MT"/>
                <a:sym typeface="Gill Sans MT"/>
              </a:defRPr>
            </a:pPr>
            <a:r>
              <a:rPr sz="1200"/>
              <a:t>6000 Persons</a:t>
            </a:r>
            <a:endParaRPr sz="1200" b="1"/>
          </a:p>
          <a:p>
            <a:pPr>
              <a:defRPr sz="3200">
                <a:solidFill>
                  <a:srgbClr val="FFFFFF"/>
                </a:solidFill>
                <a:latin typeface="Gill Sans MT"/>
                <a:ea typeface="Gill Sans MT"/>
                <a:cs typeface="Gill Sans MT"/>
                <a:sym typeface="Gill Sans MT"/>
              </a:defRPr>
            </a:pPr>
            <a:r>
              <a:rPr sz="1200"/>
              <a:t>Number of individuals who have improved access and tenure to marine resource areas</a:t>
            </a:r>
          </a:p>
        </p:txBody>
      </p:sp>
      <p:sp>
        <p:nvSpPr>
          <p:cNvPr id="320" name="1000 Ha…"/>
          <p:cNvSpPr txBox="1"/>
          <p:nvPr/>
        </p:nvSpPr>
        <p:spPr>
          <a:xfrm>
            <a:off x="6310536" y="1511804"/>
            <a:ext cx="2545179" cy="1015657"/>
          </a:xfrm>
          <a:prstGeom prst="rect">
            <a:avLst/>
          </a:prstGeom>
          <a:solidFill>
            <a:srgbClr val="122768"/>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7" tIns="45717" rIns="45717" bIns="45717" anchor="ctr">
            <a:spAutoFit/>
          </a:bodyPr>
          <a:lstStyle/>
          <a:p>
            <a:pPr>
              <a:defRPr sz="3200" u="sng">
                <a:solidFill>
                  <a:srgbClr val="FFFFFF"/>
                </a:solidFill>
                <a:latin typeface="Gill Sans MT"/>
                <a:ea typeface="Gill Sans MT"/>
                <a:cs typeface="Gill Sans MT"/>
                <a:sym typeface="Gill Sans MT"/>
              </a:defRPr>
            </a:pPr>
            <a:r>
              <a:rPr sz="1200"/>
              <a:t>1000 Hectares</a:t>
            </a:r>
            <a:endParaRPr sz="1200" b="1"/>
          </a:p>
          <a:p>
            <a:pPr>
              <a:defRPr sz="3200">
                <a:solidFill>
                  <a:srgbClr val="FFFFFF"/>
                </a:solidFill>
                <a:latin typeface="Gill Sans MT"/>
                <a:ea typeface="Gill Sans MT"/>
                <a:cs typeface="Gill Sans MT"/>
                <a:sym typeface="Gill Sans MT"/>
              </a:defRPr>
            </a:pPr>
            <a:r>
              <a:rPr sz="1200"/>
              <a:t>Size of marine and fisheries areas (ha) that shows improved biophysical conditions:  coral reef, fish stock, biomass and biodiversity</a:t>
            </a:r>
          </a:p>
        </p:txBody>
      </p:sp>
      <p:sp>
        <p:nvSpPr>
          <p:cNvPr id="321" name="10 %…"/>
          <p:cNvSpPr txBox="1"/>
          <p:nvPr/>
        </p:nvSpPr>
        <p:spPr>
          <a:xfrm>
            <a:off x="6318883" y="3504139"/>
            <a:ext cx="2545179" cy="646325"/>
          </a:xfrm>
          <a:prstGeom prst="rect">
            <a:avLst/>
          </a:prstGeom>
          <a:solidFill>
            <a:srgbClr val="122768"/>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7" tIns="45717" rIns="45717" bIns="45717" anchor="ctr">
            <a:spAutoFit/>
          </a:bodyPr>
          <a:lstStyle/>
          <a:p>
            <a:pPr>
              <a:defRPr sz="3200" u="sng">
                <a:solidFill>
                  <a:srgbClr val="FFFFFF"/>
                </a:solidFill>
                <a:latin typeface="Gill Sans MT"/>
                <a:ea typeface="Gill Sans MT"/>
                <a:cs typeface="Gill Sans MT"/>
                <a:sym typeface="Gill Sans MT"/>
              </a:defRPr>
            </a:pPr>
            <a:r>
              <a:rPr sz="1200"/>
              <a:t>10 % </a:t>
            </a:r>
            <a:endParaRPr sz="1200" b="1"/>
          </a:p>
          <a:p>
            <a:pPr>
              <a:defRPr sz="3200">
                <a:solidFill>
                  <a:srgbClr val="FFFFFF"/>
                </a:solidFill>
                <a:latin typeface="Gill Sans MT"/>
                <a:ea typeface="Gill Sans MT"/>
                <a:cs typeface="Gill Sans MT"/>
                <a:sym typeface="Gill Sans MT"/>
              </a:defRPr>
            </a:pPr>
            <a:r>
              <a:rPr sz="1200"/>
              <a:t>Percentage of biomass increase of coral reef fishes in protected areas</a:t>
            </a:r>
          </a:p>
        </p:txBody>
      </p:sp>
      <p:sp>
        <p:nvSpPr>
          <p:cNvPr id="322" name="I2…"/>
          <p:cNvSpPr txBox="1"/>
          <p:nvPr/>
        </p:nvSpPr>
        <p:spPr>
          <a:xfrm>
            <a:off x="301581" y="1600223"/>
            <a:ext cx="2171175" cy="1200323"/>
          </a:xfrm>
          <a:prstGeom prst="rect">
            <a:avLst/>
          </a:prstGeom>
          <a:solidFill>
            <a:srgbClr val="122768"/>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7" tIns="45717" rIns="45717" bIns="45717" anchor="ctr">
            <a:spAutoFit/>
          </a:bodyPr>
          <a:lstStyle/>
          <a:p>
            <a:pPr>
              <a:defRPr sz="3200" u="sng">
                <a:solidFill>
                  <a:srgbClr val="FFFFFF"/>
                </a:solidFill>
                <a:latin typeface="Gill Sans MT"/>
                <a:ea typeface="Gill Sans MT"/>
                <a:cs typeface="Gill Sans MT"/>
                <a:sym typeface="Gill Sans MT"/>
              </a:defRPr>
            </a:pPr>
            <a:r>
              <a:rPr sz="1200"/>
              <a:t>I2 Innovations</a:t>
            </a:r>
            <a:endParaRPr sz="1200" b="1"/>
          </a:p>
          <a:p>
            <a:pPr>
              <a:defRPr sz="3200">
                <a:solidFill>
                  <a:srgbClr val="FFFFFF"/>
                </a:solidFill>
                <a:latin typeface="Gill Sans MT"/>
                <a:ea typeface="Gill Sans MT"/>
                <a:cs typeface="Gill Sans MT"/>
                <a:sym typeface="Gill Sans MT"/>
              </a:defRPr>
            </a:pPr>
            <a:r>
              <a:rPr sz="1200"/>
              <a:t>Innovations designed (tools,</a:t>
            </a:r>
          </a:p>
          <a:p>
            <a:pPr>
              <a:defRPr sz="3200">
                <a:solidFill>
                  <a:srgbClr val="FFFFFF"/>
                </a:solidFill>
                <a:latin typeface="Gill Sans MT"/>
                <a:ea typeface="Gill Sans MT"/>
                <a:cs typeface="Gill Sans MT"/>
                <a:sym typeface="Gill Sans MT"/>
              </a:defRPr>
            </a:pPr>
            <a:r>
              <a:rPr sz="1200"/>
              <a:t>products, and innovative approaches) to support the</a:t>
            </a:r>
          </a:p>
          <a:p>
            <a:pPr>
              <a:defRPr sz="3200">
                <a:solidFill>
                  <a:srgbClr val="FFFFFF"/>
                </a:solidFill>
                <a:latin typeface="Gill Sans MT"/>
                <a:ea typeface="Gill Sans MT"/>
                <a:cs typeface="Gill Sans MT"/>
                <a:sym typeface="Gill Sans MT"/>
              </a:defRPr>
            </a:pPr>
            <a:r>
              <a:rPr sz="1200"/>
              <a:t>implementation of improved</a:t>
            </a:r>
          </a:p>
          <a:p>
            <a:pPr>
              <a:defRPr sz="3200">
                <a:solidFill>
                  <a:srgbClr val="FFFFFF"/>
                </a:solidFill>
                <a:latin typeface="Gill Sans MT"/>
                <a:ea typeface="Gill Sans MT"/>
                <a:cs typeface="Gill Sans MT"/>
                <a:sym typeface="Gill Sans MT"/>
              </a:defRPr>
            </a:pPr>
            <a:r>
              <a:rPr sz="1200"/>
              <a:t>marine and fisheries management</a:t>
            </a:r>
          </a:p>
        </p:txBody>
      </p:sp>
      <p:sp>
        <p:nvSpPr>
          <p:cNvPr id="323" name="6…"/>
          <p:cNvSpPr txBox="1"/>
          <p:nvPr/>
        </p:nvSpPr>
        <p:spPr>
          <a:xfrm>
            <a:off x="301578" y="4705196"/>
            <a:ext cx="2171175" cy="830991"/>
          </a:xfrm>
          <a:prstGeom prst="rect">
            <a:avLst/>
          </a:prstGeom>
          <a:solidFill>
            <a:srgbClr val="122768"/>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7" tIns="45717" rIns="45717" bIns="45717" anchor="ctr">
            <a:spAutoFit/>
          </a:bodyPr>
          <a:lstStyle/>
          <a:p>
            <a:pPr>
              <a:defRPr sz="3200" u="sng">
                <a:solidFill>
                  <a:srgbClr val="FFFFFF"/>
                </a:solidFill>
                <a:latin typeface="Gill Sans MT"/>
                <a:ea typeface="Gill Sans MT"/>
                <a:cs typeface="Gill Sans MT"/>
                <a:sym typeface="Gill Sans MT"/>
              </a:defRPr>
            </a:pPr>
            <a:r>
              <a:rPr sz="1200" dirty="0"/>
              <a:t>15 Policies</a:t>
            </a:r>
            <a:endParaRPr sz="1200" b="1" dirty="0"/>
          </a:p>
          <a:p>
            <a:pPr>
              <a:defRPr sz="3200">
                <a:solidFill>
                  <a:srgbClr val="FFFFFF"/>
                </a:solidFill>
                <a:latin typeface="Gill Sans MT"/>
                <a:ea typeface="Gill Sans MT"/>
                <a:cs typeface="Gill Sans MT"/>
                <a:sym typeface="Gill Sans MT"/>
              </a:defRPr>
            </a:pPr>
            <a:r>
              <a:rPr sz="1200" dirty="0"/>
              <a:t>Number of evidence-informed and analysis-based policies and supporting law </a:t>
            </a:r>
          </a:p>
        </p:txBody>
      </p:sp>
      <p:sp>
        <p:nvSpPr>
          <p:cNvPr id="324" name="1200…"/>
          <p:cNvSpPr txBox="1"/>
          <p:nvPr/>
        </p:nvSpPr>
        <p:spPr>
          <a:xfrm>
            <a:off x="301578" y="3727950"/>
            <a:ext cx="2171175" cy="830991"/>
          </a:xfrm>
          <a:prstGeom prst="rect">
            <a:avLst/>
          </a:prstGeom>
          <a:solidFill>
            <a:srgbClr val="122768"/>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7" tIns="45717" rIns="45717" bIns="45717" anchor="ctr">
            <a:spAutoFit/>
          </a:bodyPr>
          <a:lstStyle/>
          <a:p>
            <a:pPr>
              <a:defRPr sz="3200" u="sng">
                <a:solidFill>
                  <a:srgbClr val="FFFFFF"/>
                </a:solidFill>
                <a:latin typeface="Gill Sans MT"/>
                <a:ea typeface="Gill Sans MT"/>
                <a:cs typeface="Gill Sans MT"/>
                <a:sym typeface="Gill Sans MT"/>
              </a:defRPr>
            </a:pPr>
            <a:r>
              <a:rPr sz="1200" dirty="0"/>
              <a:t>2000 Persons Trained</a:t>
            </a:r>
            <a:endParaRPr sz="1200" b="1" dirty="0"/>
          </a:p>
          <a:p>
            <a:pPr>
              <a:defRPr sz="3200">
                <a:solidFill>
                  <a:srgbClr val="FFFFFF"/>
                </a:solidFill>
                <a:latin typeface="Gill Sans MT"/>
                <a:ea typeface="Gill Sans MT"/>
                <a:cs typeface="Gill Sans MT"/>
                <a:sym typeface="Gill Sans MT"/>
              </a:defRPr>
            </a:pPr>
            <a:r>
              <a:rPr sz="1200" dirty="0"/>
              <a:t>Number of individuals who have improved  knowledge, </a:t>
            </a:r>
          </a:p>
          <a:p>
            <a:pPr>
              <a:defRPr sz="3200">
                <a:solidFill>
                  <a:srgbClr val="FFFFFF"/>
                </a:solidFill>
                <a:latin typeface="Gill Sans MT"/>
                <a:ea typeface="Gill Sans MT"/>
                <a:cs typeface="Gill Sans MT"/>
                <a:sym typeface="Gill Sans MT"/>
              </a:defRPr>
            </a:pPr>
            <a:r>
              <a:rPr sz="1200" dirty="0"/>
              <a:t>understanding and attitude </a:t>
            </a:r>
          </a:p>
        </p:txBody>
      </p:sp>
      <p:sp>
        <p:nvSpPr>
          <p:cNvPr id="325" name="TextBox 34"/>
          <p:cNvSpPr txBox="1"/>
          <p:nvPr/>
        </p:nvSpPr>
        <p:spPr>
          <a:xfrm>
            <a:off x="6318883" y="4216065"/>
            <a:ext cx="2545179" cy="588621"/>
          </a:xfrm>
          <a:prstGeom prst="rect">
            <a:avLst/>
          </a:prstGeom>
          <a:solidFill>
            <a:srgbClr val="122768"/>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7144" tIns="17144" rIns="17144" bIns="17144">
            <a:spAutoFit/>
          </a:bodyPr>
          <a:lstStyle/>
          <a:p>
            <a:pPr>
              <a:defRPr sz="3200" u="sng">
                <a:solidFill>
                  <a:srgbClr val="FFFFFF"/>
                </a:solidFill>
                <a:latin typeface="Gill Sans MT"/>
                <a:ea typeface="Gill Sans MT"/>
                <a:cs typeface="Gill Sans MT"/>
                <a:sym typeface="Gill Sans MT"/>
              </a:defRPr>
            </a:pPr>
            <a:r>
              <a:rPr sz="1200"/>
              <a:t>450</a:t>
            </a:r>
            <a:endParaRPr sz="1200" b="1"/>
          </a:p>
          <a:p>
            <a:pPr>
              <a:defRPr sz="3200">
                <a:solidFill>
                  <a:srgbClr val="FFFFFF"/>
                </a:solidFill>
                <a:latin typeface="Gill Sans MT"/>
                <a:ea typeface="Gill Sans MT"/>
                <a:cs typeface="Gill Sans MT"/>
                <a:sym typeface="Gill Sans MT"/>
              </a:defRPr>
            </a:pPr>
            <a:r>
              <a:rPr sz="1200"/>
              <a:t>Number of People with increased in economic benefit</a:t>
            </a:r>
          </a:p>
        </p:txBody>
      </p:sp>
      <p:sp>
        <p:nvSpPr>
          <p:cNvPr id="2" name="TextBox 1"/>
          <p:cNvSpPr txBox="1"/>
          <p:nvPr/>
        </p:nvSpPr>
        <p:spPr>
          <a:xfrm>
            <a:off x="-68133" y="0"/>
            <a:ext cx="8855714" cy="102592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kumimoji="0" lang="en-US" sz="3000" b="1" i="0" u="none" strike="noStrike" cap="none" spc="0" normalizeH="0" baseline="0" dirty="0" smtClean="0">
                <a:ln>
                  <a:noFill/>
                </a:ln>
                <a:solidFill>
                  <a:schemeClr val="accent1">
                    <a:lumMod val="75000"/>
                  </a:schemeClr>
                </a:solidFill>
                <a:effectLst/>
                <a:uFillTx/>
                <a:latin typeface="Helvetica Neue Medium"/>
                <a:ea typeface="Helvetica Neue Medium"/>
                <a:cs typeface="Helvetica Neue Medium"/>
                <a:sym typeface="Helvetica Neue Medium"/>
              </a:rPr>
              <a:t>USAID SEA Project 5 Year “SMART” Indicators</a:t>
            </a:r>
          </a:p>
          <a:p>
            <a:pPr marL="0" marR="0" indent="0" algn="ctr" defTabSz="825500" rtl="0" fontAlgn="auto" latinLnBrk="0" hangingPunct="0">
              <a:lnSpc>
                <a:spcPct val="100000"/>
              </a:lnSpc>
              <a:spcBef>
                <a:spcPts val="0"/>
              </a:spcBef>
              <a:spcAft>
                <a:spcPts val="0"/>
              </a:spcAft>
              <a:buClrTx/>
              <a:buSzTx/>
              <a:buFontTx/>
              <a:buNone/>
              <a:tabLst/>
            </a:pPr>
            <a:r>
              <a:rPr lang="en-US" sz="3000" b="1" dirty="0" smtClean="0">
                <a:solidFill>
                  <a:schemeClr val="accent1">
                    <a:lumMod val="75000"/>
                  </a:schemeClr>
                </a:solidFill>
                <a:latin typeface="Helvetica Neue Medium"/>
                <a:ea typeface="Helvetica Neue Medium"/>
                <a:cs typeface="Helvetica Neue Medium"/>
                <a:sym typeface="Helvetica Neue Medium"/>
              </a:rPr>
              <a:t>(within one country and work in 3 provinces) </a:t>
            </a:r>
            <a:endParaRPr kumimoji="0" lang="en-US" sz="3000" b="1" i="0" u="none" strike="noStrike" cap="none" spc="0" normalizeH="0" baseline="0" dirty="0">
              <a:ln>
                <a:noFill/>
              </a:ln>
              <a:solidFill>
                <a:schemeClr val="accent1">
                  <a:lumMod val="75000"/>
                </a:schemeClr>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3130689398"/>
      </p:ext>
    </p:extLst>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6829"/>
            <a:ext cx="8229600" cy="1143000"/>
          </a:xfrm>
        </p:spPr>
        <p:txBody>
          <a:bodyPr>
            <a:normAutofit fontScale="90000"/>
          </a:bodyPr>
          <a:lstStyle/>
          <a:p>
            <a:r>
              <a:rPr lang="en-US" b="1" dirty="0" smtClean="0"/>
              <a:t>Challenges/Opportunities for  CTI-CFF M&amp;E System</a:t>
            </a:r>
            <a:endParaRPr lang="en-US" b="1" dirty="0"/>
          </a:p>
        </p:txBody>
      </p:sp>
      <p:sp>
        <p:nvSpPr>
          <p:cNvPr id="3" name="Content Placeholder 2"/>
          <p:cNvSpPr>
            <a:spLocks noGrp="1"/>
          </p:cNvSpPr>
          <p:nvPr>
            <p:ph idx="1"/>
          </p:nvPr>
        </p:nvSpPr>
        <p:spPr>
          <a:xfrm>
            <a:off x="152400" y="1371600"/>
            <a:ext cx="8610600" cy="5791200"/>
          </a:xfrm>
        </p:spPr>
        <p:txBody>
          <a:bodyPr>
            <a:normAutofit fontScale="92500" lnSpcReduction="10000"/>
          </a:bodyPr>
          <a:lstStyle/>
          <a:p>
            <a:r>
              <a:rPr lang="en-US" sz="3500" dirty="0" smtClean="0"/>
              <a:t>M&amp;E System in place—can be tested</a:t>
            </a:r>
          </a:p>
          <a:p>
            <a:r>
              <a:rPr lang="en-US" sz="3500" dirty="0"/>
              <a:t>Building the CT Atlas database with data verification </a:t>
            </a:r>
            <a:r>
              <a:rPr lang="en-US" sz="3500" dirty="0" smtClean="0"/>
              <a:t>requires </a:t>
            </a:r>
            <a:r>
              <a:rPr lang="en-US" sz="3500" dirty="0"/>
              <a:t>active country </a:t>
            </a:r>
            <a:r>
              <a:rPr lang="en-US" sz="3500" dirty="0" smtClean="0"/>
              <a:t>participation</a:t>
            </a:r>
          </a:p>
          <a:p>
            <a:r>
              <a:rPr lang="en-US" sz="3500" dirty="0" smtClean="0"/>
              <a:t>A need for both financial support and capacity building over the long term</a:t>
            </a:r>
          </a:p>
          <a:p>
            <a:pPr lvl="1">
              <a:buFont typeface="Wingdings" pitchFamily="2" charset="2"/>
              <a:buChar char="Ø"/>
            </a:pPr>
            <a:r>
              <a:rPr lang="en-US" sz="3500" dirty="0" smtClean="0"/>
              <a:t>How to address the gaps and variation of data </a:t>
            </a:r>
            <a:r>
              <a:rPr lang="en-US" sz="3500" dirty="0"/>
              <a:t>quality from each </a:t>
            </a:r>
            <a:r>
              <a:rPr lang="en-US" sz="3500" dirty="0" smtClean="0"/>
              <a:t>country?</a:t>
            </a:r>
          </a:p>
          <a:p>
            <a:r>
              <a:rPr lang="en-US" sz="3500" dirty="0" smtClean="0"/>
              <a:t>Who </a:t>
            </a:r>
            <a:r>
              <a:rPr lang="en-US" sz="3500" dirty="0"/>
              <a:t>will track the progress and performance of the M&amp;E System?</a:t>
            </a:r>
          </a:p>
          <a:p>
            <a:pPr lvl="1">
              <a:buFont typeface="Wingdings" pitchFamily="2" charset="2"/>
              <a:buChar char="Ø"/>
            </a:pPr>
            <a:r>
              <a:rPr lang="en-US" sz="3500" dirty="0"/>
              <a:t>MEWG, Secretariat</a:t>
            </a:r>
            <a:r>
              <a:rPr lang="en-US" sz="3500" dirty="0" smtClean="0"/>
              <a:t>, Coordinator, </a:t>
            </a:r>
            <a:r>
              <a:rPr lang="en-US" sz="3500" dirty="0"/>
              <a:t>CT </a:t>
            </a:r>
            <a:r>
              <a:rPr lang="en-US" sz="3500" dirty="0" smtClean="0"/>
              <a:t>Atlas or combination thereof?</a:t>
            </a:r>
          </a:p>
          <a:p>
            <a:pPr marL="0" indent="0">
              <a:buNone/>
            </a:pPr>
            <a:endParaRPr lang="en-US" sz="3500" dirty="0"/>
          </a:p>
          <a:p>
            <a:endParaRPr lang="en-US" dirty="0"/>
          </a:p>
        </p:txBody>
      </p:sp>
    </p:spTree>
    <p:extLst>
      <p:ext uri="{BB962C8B-B14F-4D97-AF65-F5344CB8AC3E}">
        <p14:creationId xmlns:p14="http://schemas.microsoft.com/office/powerpoint/2010/main" val="15545742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152400" y="678126"/>
            <a:ext cx="3593594" cy="1325877"/>
          </a:xfrm>
          <a:custGeom>
            <a:avLst/>
            <a:gdLst>
              <a:gd name="connsiteX0" fmla="*/ 0 w 3593594"/>
              <a:gd name="connsiteY0" fmla="*/ 132588 h 1325877"/>
              <a:gd name="connsiteX1" fmla="*/ 132588 w 3593594"/>
              <a:gd name="connsiteY1" fmla="*/ 0 h 1325877"/>
              <a:gd name="connsiteX2" fmla="*/ 3461006 w 3593594"/>
              <a:gd name="connsiteY2" fmla="*/ 0 h 1325877"/>
              <a:gd name="connsiteX3" fmla="*/ 3593594 w 3593594"/>
              <a:gd name="connsiteY3" fmla="*/ 132588 h 1325877"/>
              <a:gd name="connsiteX4" fmla="*/ 3593594 w 3593594"/>
              <a:gd name="connsiteY4" fmla="*/ 1193289 h 1325877"/>
              <a:gd name="connsiteX5" fmla="*/ 3461006 w 3593594"/>
              <a:gd name="connsiteY5" fmla="*/ 1325877 h 1325877"/>
              <a:gd name="connsiteX6" fmla="*/ 132588 w 3593594"/>
              <a:gd name="connsiteY6" fmla="*/ 1325877 h 1325877"/>
              <a:gd name="connsiteX7" fmla="*/ 0 w 3593594"/>
              <a:gd name="connsiteY7" fmla="*/ 1193289 h 1325877"/>
              <a:gd name="connsiteX8" fmla="*/ 0 w 3593594"/>
              <a:gd name="connsiteY8" fmla="*/ 132588 h 13258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93594" h="1325877">
                <a:moveTo>
                  <a:pt x="0" y="132588"/>
                </a:moveTo>
                <a:cubicBezTo>
                  <a:pt x="0" y="59362"/>
                  <a:pt x="59362" y="0"/>
                  <a:pt x="132588" y="0"/>
                </a:cubicBezTo>
                <a:lnTo>
                  <a:pt x="3461006" y="0"/>
                </a:lnTo>
                <a:cubicBezTo>
                  <a:pt x="3534232" y="0"/>
                  <a:pt x="3593594" y="59362"/>
                  <a:pt x="3593594" y="132588"/>
                </a:cubicBezTo>
                <a:lnTo>
                  <a:pt x="3593594" y="1193289"/>
                </a:lnTo>
                <a:cubicBezTo>
                  <a:pt x="3593594" y="1266515"/>
                  <a:pt x="3534232" y="1325877"/>
                  <a:pt x="3461006" y="1325877"/>
                </a:cubicBezTo>
                <a:lnTo>
                  <a:pt x="132588" y="1325877"/>
                </a:lnTo>
                <a:cubicBezTo>
                  <a:pt x="59362" y="1325877"/>
                  <a:pt x="0" y="1266515"/>
                  <a:pt x="0" y="1193289"/>
                </a:cubicBezTo>
                <a:lnTo>
                  <a:pt x="0" y="132588"/>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99794" tIns="99794" rIns="719144" bIns="99794" numCol="1" spcCol="1270" anchor="ctr" anchorCtr="0">
            <a:noAutofit/>
          </a:bodyPr>
          <a:lstStyle/>
          <a:p>
            <a:pPr lvl="0" algn="l" defTabSz="711200">
              <a:lnSpc>
                <a:spcPct val="90000"/>
              </a:lnSpc>
              <a:spcBef>
                <a:spcPct val="0"/>
              </a:spcBef>
              <a:spcAft>
                <a:spcPct val="35000"/>
              </a:spcAft>
            </a:pPr>
            <a:r>
              <a:rPr lang="en-US" dirty="0">
                <a:latin typeface="Calibri" pitchFamily="34" charset="0"/>
              </a:rPr>
              <a:t>2008:</a:t>
            </a:r>
          </a:p>
          <a:p>
            <a:pPr lvl="0" algn="l" defTabSz="711200">
              <a:lnSpc>
                <a:spcPct val="90000"/>
              </a:lnSpc>
              <a:spcBef>
                <a:spcPct val="0"/>
              </a:spcBef>
              <a:spcAft>
                <a:spcPct val="35000"/>
              </a:spcAft>
            </a:pPr>
            <a:r>
              <a:rPr lang="en-US" dirty="0">
                <a:latin typeface="Calibri" pitchFamily="34" charset="0"/>
              </a:rPr>
              <a:t>CCC 1, Jakarta (May)</a:t>
            </a:r>
          </a:p>
          <a:p>
            <a:pPr lvl="0" algn="l" defTabSz="711200">
              <a:lnSpc>
                <a:spcPct val="90000"/>
              </a:lnSpc>
              <a:spcBef>
                <a:spcPct val="0"/>
              </a:spcBef>
              <a:spcAft>
                <a:spcPct val="35000"/>
              </a:spcAft>
            </a:pPr>
            <a:r>
              <a:rPr lang="en-US" dirty="0">
                <a:latin typeface="Calibri" pitchFamily="34" charset="0"/>
              </a:rPr>
              <a:t>CCC 2, Manila (October)</a:t>
            </a:r>
          </a:p>
          <a:p>
            <a:pPr lvl="0" algn="l" defTabSz="711200">
              <a:lnSpc>
                <a:spcPct val="90000"/>
              </a:lnSpc>
              <a:spcBef>
                <a:spcPct val="0"/>
              </a:spcBef>
              <a:spcAft>
                <a:spcPct val="35000"/>
              </a:spcAft>
            </a:pPr>
            <a:r>
              <a:rPr lang="en-US" dirty="0">
                <a:latin typeface="Calibri" pitchFamily="34" charset="0"/>
              </a:rPr>
              <a:t>SOM 2, Manila (October) </a:t>
            </a:r>
          </a:p>
        </p:txBody>
      </p:sp>
      <p:sp>
        <p:nvSpPr>
          <p:cNvPr id="5" name="Freeform 4"/>
          <p:cNvSpPr/>
          <p:nvPr/>
        </p:nvSpPr>
        <p:spPr>
          <a:xfrm>
            <a:off x="1143000" y="2089857"/>
            <a:ext cx="3645461" cy="1112529"/>
          </a:xfrm>
          <a:custGeom>
            <a:avLst/>
            <a:gdLst>
              <a:gd name="connsiteX0" fmla="*/ 0 w 3569261"/>
              <a:gd name="connsiteY0" fmla="*/ 111253 h 1112529"/>
              <a:gd name="connsiteX1" fmla="*/ 111253 w 3569261"/>
              <a:gd name="connsiteY1" fmla="*/ 0 h 1112529"/>
              <a:gd name="connsiteX2" fmla="*/ 3458008 w 3569261"/>
              <a:gd name="connsiteY2" fmla="*/ 0 h 1112529"/>
              <a:gd name="connsiteX3" fmla="*/ 3569261 w 3569261"/>
              <a:gd name="connsiteY3" fmla="*/ 111253 h 1112529"/>
              <a:gd name="connsiteX4" fmla="*/ 3569261 w 3569261"/>
              <a:gd name="connsiteY4" fmla="*/ 1001276 h 1112529"/>
              <a:gd name="connsiteX5" fmla="*/ 3458008 w 3569261"/>
              <a:gd name="connsiteY5" fmla="*/ 1112529 h 1112529"/>
              <a:gd name="connsiteX6" fmla="*/ 111253 w 3569261"/>
              <a:gd name="connsiteY6" fmla="*/ 1112529 h 1112529"/>
              <a:gd name="connsiteX7" fmla="*/ 0 w 3569261"/>
              <a:gd name="connsiteY7" fmla="*/ 1001276 h 1112529"/>
              <a:gd name="connsiteX8" fmla="*/ 0 w 3569261"/>
              <a:gd name="connsiteY8" fmla="*/ 111253 h 11125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69261" h="1112529">
                <a:moveTo>
                  <a:pt x="0" y="111253"/>
                </a:moveTo>
                <a:cubicBezTo>
                  <a:pt x="0" y="49810"/>
                  <a:pt x="49810" y="0"/>
                  <a:pt x="111253" y="0"/>
                </a:cubicBezTo>
                <a:lnTo>
                  <a:pt x="3458008" y="0"/>
                </a:lnTo>
                <a:cubicBezTo>
                  <a:pt x="3519451" y="0"/>
                  <a:pt x="3569261" y="49810"/>
                  <a:pt x="3569261" y="111253"/>
                </a:cubicBezTo>
                <a:lnTo>
                  <a:pt x="3569261" y="1001276"/>
                </a:lnTo>
                <a:cubicBezTo>
                  <a:pt x="3569261" y="1062719"/>
                  <a:pt x="3519451" y="1112529"/>
                  <a:pt x="3458008" y="1112529"/>
                </a:cubicBezTo>
                <a:lnTo>
                  <a:pt x="111253" y="1112529"/>
                </a:lnTo>
                <a:cubicBezTo>
                  <a:pt x="49810" y="1112529"/>
                  <a:pt x="0" y="1062719"/>
                  <a:pt x="0" y="1001276"/>
                </a:cubicBezTo>
                <a:lnTo>
                  <a:pt x="0" y="111253"/>
                </a:lnTo>
                <a:close/>
              </a:path>
            </a:pathLst>
          </a:custGeom>
        </p:spPr>
        <p:style>
          <a:lnRef idx="2">
            <a:schemeClr val="lt1">
              <a:hueOff val="0"/>
              <a:satOff val="0"/>
              <a:lumOff val="0"/>
              <a:alphaOff val="0"/>
            </a:schemeClr>
          </a:lnRef>
          <a:fillRef idx="1">
            <a:schemeClr val="accent2">
              <a:hueOff val="-209531"/>
              <a:satOff val="-2415"/>
              <a:lumOff val="540"/>
              <a:alphaOff val="0"/>
            </a:schemeClr>
          </a:fillRef>
          <a:effectRef idx="0">
            <a:schemeClr val="accent2">
              <a:hueOff val="-209531"/>
              <a:satOff val="-2415"/>
              <a:lumOff val="540"/>
              <a:alphaOff val="0"/>
            </a:schemeClr>
          </a:effectRef>
          <a:fontRef idx="minor">
            <a:schemeClr val="lt1"/>
          </a:fontRef>
        </p:style>
        <p:txBody>
          <a:bodyPr spcFirstLastPara="0" vert="horz" wrap="square" lIns="93545" tIns="93545" rIns="711599" bIns="93545" numCol="1" spcCol="1270" anchor="ctr" anchorCtr="0">
            <a:noAutofit/>
          </a:bodyPr>
          <a:lstStyle/>
          <a:p>
            <a:pPr lvl="0" algn="l" defTabSz="711200">
              <a:lnSpc>
                <a:spcPct val="90000"/>
              </a:lnSpc>
              <a:spcBef>
                <a:spcPct val="0"/>
              </a:spcBef>
              <a:spcAft>
                <a:spcPct val="35000"/>
              </a:spcAft>
            </a:pPr>
            <a:r>
              <a:rPr lang="en-US" dirty="0">
                <a:latin typeface="Calibri" pitchFamily="34" charset="0"/>
              </a:rPr>
              <a:t>2009: </a:t>
            </a:r>
          </a:p>
          <a:p>
            <a:pPr lvl="0" algn="l" defTabSz="711200">
              <a:lnSpc>
                <a:spcPct val="90000"/>
              </a:lnSpc>
              <a:spcBef>
                <a:spcPct val="0"/>
              </a:spcBef>
              <a:spcAft>
                <a:spcPct val="35000"/>
              </a:spcAft>
            </a:pPr>
            <a:r>
              <a:rPr lang="en-US" dirty="0">
                <a:latin typeface="Calibri" pitchFamily="34" charset="0"/>
              </a:rPr>
              <a:t>SOM 3, Port Moresby (March)</a:t>
            </a:r>
          </a:p>
          <a:p>
            <a:pPr lvl="0" algn="l" defTabSz="711200">
              <a:lnSpc>
                <a:spcPct val="90000"/>
              </a:lnSpc>
              <a:spcBef>
                <a:spcPct val="0"/>
              </a:spcBef>
              <a:spcAft>
                <a:spcPct val="35000"/>
              </a:spcAft>
            </a:pPr>
            <a:r>
              <a:rPr lang="en-US" dirty="0">
                <a:latin typeface="Calibri" pitchFamily="34" charset="0"/>
              </a:rPr>
              <a:t>SOM 4, Kota </a:t>
            </a:r>
            <a:r>
              <a:rPr lang="en-US" dirty="0" err="1" smtClean="0">
                <a:latin typeface="Calibri" pitchFamily="34" charset="0"/>
              </a:rPr>
              <a:t>Kinabalu</a:t>
            </a:r>
            <a:endParaRPr lang="en-US" dirty="0">
              <a:latin typeface="Calibri" pitchFamily="34" charset="0"/>
            </a:endParaRPr>
          </a:p>
        </p:txBody>
      </p:sp>
      <p:sp>
        <p:nvSpPr>
          <p:cNvPr id="6" name="Freeform 5"/>
          <p:cNvSpPr/>
          <p:nvPr/>
        </p:nvSpPr>
        <p:spPr>
          <a:xfrm>
            <a:off x="3329277" y="1928238"/>
            <a:ext cx="624078" cy="624078"/>
          </a:xfrm>
          <a:custGeom>
            <a:avLst/>
            <a:gdLst>
              <a:gd name="connsiteX0" fmla="*/ 0 w 624078"/>
              <a:gd name="connsiteY0" fmla="*/ 343243 h 624078"/>
              <a:gd name="connsiteX1" fmla="*/ 140418 w 624078"/>
              <a:gd name="connsiteY1" fmla="*/ 343243 h 624078"/>
              <a:gd name="connsiteX2" fmla="*/ 140418 w 624078"/>
              <a:gd name="connsiteY2" fmla="*/ 0 h 624078"/>
              <a:gd name="connsiteX3" fmla="*/ 483660 w 624078"/>
              <a:gd name="connsiteY3" fmla="*/ 0 h 624078"/>
              <a:gd name="connsiteX4" fmla="*/ 483660 w 624078"/>
              <a:gd name="connsiteY4" fmla="*/ 343243 h 624078"/>
              <a:gd name="connsiteX5" fmla="*/ 624078 w 624078"/>
              <a:gd name="connsiteY5" fmla="*/ 343243 h 624078"/>
              <a:gd name="connsiteX6" fmla="*/ 312039 w 624078"/>
              <a:gd name="connsiteY6" fmla="*/ 624078 h 624078"/>
              <a:gd name="connsiteX7" fmla="*/ 0 w 624078"/>
              <a:gd name="connsiteY7" fmla="*/ 343243 h 6240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24078" h="624078">
                <a:moveTo>
                  <a:pt x="0" y="343243"/>
                </a:moveTo>
                <a:lnTo>
                  <a:pt x="140418" y="343243"/>
                </a:lnTo>
                <a:lnTo>
                  <a:pt x="140418" y="0"/>
                </a:lnTo>
                <a:lnTo>
                  <a:pt x="483660" y="0"/>
                </a:lnTo>
                <a:lnTo>
                  <a:pt x="483660" y="343243"/>
                </a:lnTo>
                <a:lnTo>
                  <a:pt x="624078" y="343243"/>
                </a:lnTo>
                <a:lnTo>
                  <a:pt x="312039" y="624078"/>
                </a:lnTo>
                <a:lnTo>
                  <a:pt x="0" y="343243"/>
                </a:lnTo>
                <a:close/>
              </a:path>
            </a:pathLst>
          </a:custGeom>
        </p:spPr>
        <p:style>
          <a:lnRef idx="2">
            <a:schemeClr val="accent2">
              <a:tint val="40000"/>
              <a:alpha val="90000"/>
              <a:hueOff val="0"/>
              <a:satOff val="0"/>
              <a:lumOff val="0"/>
              <a:alphaOff val="0"/>
            </a:schemeClr>
          </a:lnRef>
          <a:fillRef idx="1">
            <a:schemeClr val="accent2">
              <a:tint val="40000"/>
              <a:alpha val="90000"/>
              <a:hueOff val="0"/>
              <a:satOff val="0"/>
              <a:lumOff val="0"/>
              <a:alphaOff val="0"/>
            </a:schemeClr>
          </a:fillRef>
          <a:effectRef idx="0">
            <a:schemeClr val="accent2">
              <a:tint val="40000"/>
              <a:alpha val="90000"/>
              <a:hueOff val="0"/>
              <a:satOff val="0"/>
              <a:lumOff val="0"/>
              <a:alphaOff val="0"/>
            </a:schemeClr>
          </a:effectRef>
          <a:fontRef idx="minor">
            <a:schemeClr val="dk1">
              <a:hueOff val="0"/>
              <a:satOff val="0"/>
              <a:lumOff val="0"/>
              <a:alphaOff val="0"/>
            </a:schemeClr>
          </a:fontRef>
        </p:style>
        <p:txBody>
          <a:bodyPr spcFirstLastPara="0" vert="horz" wrap="square" lIns="175978" tIns="35560" rIns="175978" bIns="190019" numCol="1" spcCol="1270" anchor="ctr" anchorCtr="0">
            <a:noAutofit/>
          </a:bodyPr>
          <a:lstStyle/>
          <a:p>
            <a:pPr lvl="0" algn="ctr" defTabSz="1244600">
              <a:lnSpc>
                <a:spcPct val="90000"/>
              </a:lnSpc>
              <a:spcBef>
                <a:spcPct val="0"/>
              </a:spcBef>
              <a:spcAft>
                <a:spcPct val="35000"/>
              </a:spcAft>
            </a:pPr>
            <a:endParaRPr lang="en-US" sz="2800" kern="1200"/>
          </a:p>
        </p:txBody>
      </p:sp>
      <p:sp>
        <p:nvSpPr>
          <p:cNvPr id="8" name="Freeform 7"/>
          <p:cNvSpPr/>
          <p:nvPr/>
        </p:nvSpPr>
        <p:spPr>
          <a:xfrm>
            <a:off x="2057400" y="3276983"/>
            <a:ext cx="3505259" cy="960110"/>
          </a:xfrm>
          <a:custGeom>
            <a:avLst/>
            <a:gdLst>
              <a:gd name="connsiteX0" fmla="*/ 0 w 3505259"/>
              <a:gd name="connsiteY0" fmla="*/ 96011 h 960110"/>
              <a:gd name="connsiteX1" fmla="*/ 96011 w 3505259"/>
              <a:gd name="connsiteY1" fmla="*/ 0 h 960110"/>
              <a:gd name="connsiteX2" fmla="*/ 3409248 w 3505259"/>
              <a:gd name="connsiteY2" fmla="*/ 0 h 960110"/>
              <a:gd name="connsiteX3" fmla="*/ 3505259 w 3505259"/>
              <a:gd name="connsiteY3" fmla="*/ 96011 h 960110"/>
              <a:gd name="connsiteX4" fmla="*/ 3505259 w 3505259"/>
              <a:gd name="connsiteY4" fmla="*/ 864099 h 960110"/>
              <a:gd name="connsiteX5" fmla="*/ 3409248 w 3505259"/>
              <a:gd name="connsiteY5" fmla="*/ 960110 h 960110"/>
              <a:gd name="connsiteX6" fmla="*/ 96011 w 3505259"/>
              <a:gd name="connsiteY6" fmla="*/ 960110 h 960110"/>
              <a:gd name="connsiteX7" fmla="*/ 0 w 3505259"/>
              <a:gd name="connsiteY7" fmla="*/ 864099 h 960110"/>
              <a:gd name="connsiteX8" fmla="*/ 0 w 3505259"/>
              <a:gd name="connsiteY8" fmla="*/ 96011 h 960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05259" h="960110">
                <a:moveTo>
                  <a:pt x="0" y="96011"/>
                </a:moveTo>
                <a:cubicBezTo>
                  <a:pt x="0" y="42986"/>
                  <a:pt x="42986" y="0"/>
                  <a:pt x="96011" y="0"/>
                </a:cubicBezTo>
                <a:lnTo>
                  <a:pt x="3409248" y="0"/>
                </a:lnTo>
                <a:cubicBezTo>
                  <a:pt x="3462273" y="0"/>
                  <a:pt x="3505259" y="42986"/>
                  <a:pt x="3505259" y="96011"/>
                </a:cubicBezTo>
                <a:lnTo>
                  <a:pt x="3505259" y="864099"/>
                </a:lnTo>
                <a:cubicBezTo>
                  <a:pt x="3505259" y="917124"/>
                  <a:pt x="3462273" y="960110"/>
                  <a:pt x="3409248" y="960110"/>
                </a:cubicBezTo>
                <a:lnTo>
                  <a:pt x="96011" y="960110"/>
                </a:lnTo>
                <a:cubicBezTo>
                  <a:pt x="42986" y="960110"/>
                  <a:pt x="0" y="917124"/>
                  <a:pt x="0" y="864099"/>
                </a:cubicBezTo>
                <a:lnTo>
                  <a:pt x="0" y="96011"/>
                </a:lnTo>
                <a:close/>
              </a:path>
            </a:pathLst>
          </a:custGeom>
        </p:spPr>
        <p:style>
          <a:lnRef idx="2">
            <a:schemeClr val="lt1">
              <a:hueOff val="0"/>
              <a:satOff val="0"/>
              <a:lumOff val="0"/>
              <a:alphaOff val="0"/>
            </a:schemeClr>
          </a:lnRef>
          <a:fillRef idx="1">
            <a:schemeClr val="accent2">
              <a:hueOff val="-419062"/>
              <a:satOff val="-4829"/>
              <a:lumOff val="1079"/>
              <a:alphaOff val="0"/>
            </a:schemeClr>
          </a:fillRef>
          <a:effectRef idx="0">
            <a:schemeClr val="accent2">
              <a:hueOff val="-419062"/>
              <a:satOff val="-4829"/>
              <a:lumOff val="1079"/>
              <a:alphaOff val="0"/>
            </a:schemeClr>
          </a:effectRef>
          <a:fontRef idx="minor">
            <a:schemeClr val="lt1"/>
          </a:fontRef>
        </p:style>
        <p:txBody>
          <a:bodyPr spcFirstLastPara="0" vert="horz" wrap="square" lIns="89081" tIns="89081" rIns="696052" bIns="89081" numCol="1" spcCol="1270" anchor="ctr" anchorCtr="0">
            <a:noAutofit/>
          </a:bodyPr>
          <a:lstStyle/>
          <a:p>
            <a:pPr lvl="0" algn="l" defTabSz="711200">
              <a:lnSpc>
                <a:spcPct val="90000"/>
              </a:lnSpc>
              <a:spcBef>
                <a:spcPct val="0"/>
              </a:spcBef>
              <a:spcAft>
                <a:spcPct val="35000"/>
              </a:spcAft>
            </a:pPr>
            <a:r>
              <a:rPr lang="en-US" sz="1600" kern="1200" dirty="0" smtClean="0">
                <a:latin typeface="Calibri" pitchFamily="34" charset="0"/>
              </a:rPr>
              <a:t>2010:</a:t>
            </a:r>
          </a:p>
          <a:p>
            <a:pPr lvl="0" algn="l" defTabSz="711200">
              <a:lnSpc>
                <a:spcPct val="90000"/>
              </a:lnSpc>
              <a:spcBef>
                <a:spcPct val="0"/>
              </a:spcBef>
              <a:spcAft>
                <a:spcPct val="35000"/>
              </a:spcAft>
            </a:pPr>
            <a:r>
              <a:rPr lang="en-US" sz="1600" kern="1200" dirty="0" smtClean="0">
                <a:latin typeface="Calibri" pitchFamily="34" charset="0"/>
              </a:rPr>
              <a:t>SOM 6, Manado</a:t>
            </a:r>
          </a:p>
          <a:p>
            <a:pPr lvl="0" algn="l" defTabSz="711200">
              <a:lnSpc>
                <a:spcPct val="90000"/>
              </a:lnSpc>
              <a:spcBef>
                <a:spcPct val="0"/>
              </a:spcBef>
              <a:spcAft>
                <a:spcPct val="35000"/>
              </a:spcAft>
            </a:pPr>
            <a:endParaRPr lang="en-US" sz="1400" kern="1200" dirty="0"/>
          </a:p>
        </p:txBody>
      </p:sp>
      <p:sp>
        <p:nvSpPr>
          <p:cNvPr id="9" name="Freeform 8"/>
          <p:cNvSpPr/>
          <p:nvPr/>
        </p:nvSpPr>
        <p:spPr>
          <a:xfrm>
            <a:off x="3083189" y="3953399"/>
            <a:ext cx="3569134" cy="960120"/>
          </a:xfrm>
          <a:custGeom>
            <a:avLst/>
            <a:gdLst>
              <a:gd name="connsiteX0" fmla="*/ 0 w 3569134"/>
              <a:gd name="connsiteY0" fmla="*/ 96012 h 960120"/>
              <a:gd name="connsiteX1" fmla="*/ 96012 w 3569134"/>
              <a:gd name="connsiteY1" fmla="*/ 0 h 960120"/>
              <a:gd name="connsiteX2" fmla="*/ 3473122 w 3569134"/>
              <a:gd name="connsiteY2" fmla="*/ 0 h 960120"/>
              <a:gd name="connsiteX3" fmla="*/ 3569134 w 3569134"/>
              <a:gd name="connsiteY3" fmla="*/ 96012 h 960120"/>
              <a:gd name="connsiteX4" fmla="*/ 3569134 w 3569134"/>
              <a:gd name="connsiteY4" fmla="*/ 864108 h 960120"/>
              <a:gd name="connsiteX5" fmla="*/ 3473122 w 3569134"/>
              <a:gd name="connsiteY5" fmla="*/ 960120 h 960120"/>
              <a:gd name="connsiteX6" fmla="*/ 96012 w 3569134"/>
              <a:gd name="connsiteY6" fmla="*/ 960120 h 960120"/>
              <a:gd name="connsiteX7" fmla="*/ 0 w 3569134"/>
              <a:gd name="connsiteY7" fmla="*/ 864108 h 960120"/>
              <a:gd name="connsiteX8" fmla="*/ 0 w 3569134"/>
              <a:gd name="connsiteY8" fmla="*/ 96012 h 960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69134" h="960120">
                <a:moveTo>
                  <a:pt x="0" y="96012"/>
                </a:moveTo>
                <a:cubicBezTo>
                  <a:pt x="0" y="42986"/>
                  <a:pt x="42986" y="0"/>
                  <a:pt x="96012" y="0"/>
                </a:cubicBezTo>
                <a:lnTo>
                  <a:pt x="3473122" y="0"/>
                </a:lnTo>
                <a:cubicBezTo>
                  <a:pt x="3526148" y="0"/>
                  <a:pt x="3569134" y="42986"/>
                  <a:pt x="3569134" y="96012"/>
                </a:cubicBezTo>
                <a:lnTo>
                  <a:pt x="3569134" y="864108"/>
                </a:lnTo>
                <a:cubicBezTo>
                  <a:pt x="3569134" y="917134"/>
                  <a:pt x="3526148" y="960120"/>
                  <a:pt x="3473122" y="960120"/>
                </a:cubicBezTo>
                <a:lnTo>
                  <a:pt x="96012" y="960120"/>
                </a:lnTo>
                <a:cubicBezTo>
                  <a:pt x="42986" y="960120"/>
                  <a:pt x="0" y="917134"/>
                  <a:pt x="0" y="864108"/>
                </a:cubicBezTo>
                <a:lnTo>
                  <a:pt x="0" y="96012"/>
                </a:lnTo>
                <a:close/>
              </a:path>
            </a:pathLst>
          </a:custGeom>
        </p:spPr>
        <p:style>
          <a:lnRef idx="2">
            <a:schemeClr val="lt1">
              <a:hueOff val="0"/>
              <a:satOff val="0"/>
              <a:lumOff val="0"/>
              <a:alphaOff val="0"/>
            </a:schemeClr>
          </a:lnRef>
          <a:fillRef idx="1">
            <a:schemeClr val="accent2">
              <a:hueOff val="-628592"/>
              <a:satOff val="-7244"/>
              <a:lumOff val="1619"/>
              <a:alphaOff val="0"/>
            </a:schemeClr>
          </a:fillRef>
          <a:effectRef idx="0">
            <a:schemeClr val="accent2">
              <a:hueOff val="-628592"/>
              <a:satOff val="-7244"/>
              <a:lumOff val="1619"/>
              <a:alphaOff val="0"/>
            </a:schemeClr>
          </a:effectRef>
          <a:fontRef idx="minor">
            <a:schemeClr val="lt1"/>
          </a:fontRef>
        </p:style>
        <p:txBody>
          <a:bodyPr spcFirstLastPara="0" vert="horz" wrap="square" lIns="89081" tIns="89081" rIns="707113" bIns="89081" numCol="1" spcCol="1270" anchor="ctr" anchorCtr="0">
            <a:noAutofit/>
          </a:bodyPr>
          <a:lstStyle/>
          <a:p>
            <a:pPr lvl="0" algn="l" defTabSz="711200">
              <a:lnSpc>
                <a:spcPct val="90000"/>
              </a:lnSpc>
              <a:spcBef>
                <a:spcPct val="0"/>
              </a:spcBef>
              <a:spcAft>
                <a:spcPct val="35000"/>
              </a:spcAft>
            </a:pPr>
            <a:r>
              <a:rPr lang="en-US" sz="1600" kern="1200" dirty="0" smtClean="0">
                <a:latin typeface="Calibri" pitchFamily="34" charset="0"/>
              </a:rPr>
              <a:t>2011:</a:t>
            </a:r>
          </a:p>
          <a:p>
            <a:pPr lvl="0" algn="l" defTabSz="711200">
              <a:lnSpc>
                <a:spcPct val="90000"/>
              </a:lnSpc>
              <a:spcBef>
                <a:spcPct val="0"/>
              </a:spcBef>
              <a:spcAft>
                <a:spcPct val="35000"/>
              </a:spcAft>
            </a:pPr>
            <a:r>
              <a:rPr lang="en-US" sz="1600" kern="1200" dirty="0" smtClean="0">
                <a:latin typeface="Calibri" pitchFamily="34" charset="0"/>
              </a:rPr>
              <a:t>SOM 7, Jakarta </a:t>
            </a:r>
            <a:endParaRPr lang="en-US" sz="1600" kern="1200" dirty="0">
              <a:latin typeface="Calibri" pitchFamily="34" charset="0"/>
            </a:endParaRPr>
          </a:p>
        </p:txBody>
      </p:sp>
      <p:sp>
        <p:nvSpPr>
          <p:cNvPr id="10" name="Freeform 9"/>
          <p:cNvSpPr/>
          <p:nvPr/>
        </p:nvSpPr>
        <p:spPr>
          <a:xfrm>
            <a:off x="3953326" y="4806509"/>
            <a:ext cx="3593594" cy="960120"/>
          </a:xfrm>
          <a:custGeom>
            <a:avLst/>
            <a:gdLst>
              <a:gd name="connsiteX0" fmla="*/ 0 w 3593594"/>
              <a:gd name="connsiteY0" fmla="*/ 96012 h 960120"/>
              <a:gd name="connsiteX1" fmla="*/ 96012 w 3593594"/>
              <a:gd name="connsiteY1" fmla="*/ 0 h 960120"/>
              <a:gd name="connsiteX2" fmla="*/ 3497582 w 3593594"/>
              <a:gd name="connsiteY2" fmla="*/ 0 h 960120"/>
              <a:gd name="connsiteX3" fmla="*/ 3593594 w 3593594"/>
              <a:gd name="connsiteY3" fmla="*/ 96012 h 960120"/>
              <a:gd name="connsiteX4" fmla="*/ 3593594 w 3593594"/>
              <a:gd name="connsiteY4" fmla="*/ 864108 h 960120"/>
              <a:gd name="connsiteX5" fmla="*/ 3497582 w 3593594"/>
              <a:gd name="connsiteY5" fmla="*/ 960120 h 960120"/>
              <a:gd name="connsiteX6" fmla="*/ 96012 w 3593594"/>
              <a:gd name="connsiteY6" fmla="*/ 960120 h 960120"/>
              <a:gd name="connsiteX7" fmla="*/ 0 w 3593594"/>
              <a:gd name="connsiteY7" fmla="*/ 864108 h 960120"/>
              <a:gd name="connsiteX8" fmla="*/ 0 w 3593594"/>
              <a:gd name="connsiteY8" fmla="*/ 96012 h 960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93594" h="960120">
                <a:moveTo>
                  <a:pt x="0" y="96012"/>
                </a:moveTo>
                <a:cubicBezTo>
                  <a:pt x="0" y="42986"/>
                  <a:pt x="42986" y="0"/>
                  <a:pt x="96012" y="0"/>
                </a:cubicBezTo>
                <a:lnTo>
                  <a:pt x="3497582" y="0"/>
                </a:lnTo>
                <a:cubicBezTo>
                  <a:pt x="3550608" y="0"/>
                  <a:pt x="3593594" y="42986"/>
                  <a:pt x="3593594" y="96012"/>
                </a:cubicBezTo>
                <a:lnTo>
                  <a:pt x="3593594" y="864108"/>
                </a:lnTo>
                <a:cubicBezTo>
                  <a:pt x="3593594" y="917134"/>
                  <a:pt x="3550608" y="960120"/>
                  <a:pt x="3497582" y="960120"/>
                </a:cubicBezTo>
                <a:lnTo>
                  <a:pt x="96012" y="960120"/>
                </a:lnTo>
                <a:cubicBezTo>
                  <a:pt x="42986" y="960120"/>
                  <a:pt x="0" y="917134"/>
                  <a:pt x="0" y="864108"/>
                </a:cubicBezTo>
                <a:lnTo>
                  <a:pt x="0" y="96012"/>
                </a:lnTo>
                <a:close/>
              </a:path>
            </a:pathLst>
          </a:custGeom>
        </p:spPr>
        <p:style>
          <a:lnRef idx="2">
            <a:schemeClr val="lt1">
              <a:hueOff val="0"/>
              <a:satOff val="0"/>
              <a:lumOff val="0"/>
              <a:alphaOff val="0"/>
            </a:schemeClr>
          </a:lnRef>
          <a:fillRef idx="1">
            <a:schemeClr val="accent2">
              <a:hueOff val="-838123"/>
              <a:satOff val="-9658"/>
              <a:lumOff val="2159"/>
              <a:alphaOff val="0"/>
            </a:schemeClr>
          </a:fillRef>
          <a:effectRef idx="0">
            <a:schemeClr val="accent2">
              <a:hueOff val="-838123"/>
              <a:satOff val="-9658"/>
              <a:lumOff val="2159"/>
              <a:alphaOff val="0"/>
            </a:schemeClr>
          </a:effectRef>
          <a:fontRef idx="minor">
            <a:schemeClr val="lt1"/>
          </a:fontRef>
        </p:style>
        <p:txBody>
          <a:bodyPr spcFirstLastPara="0" vert="horz" wrap="square" lIns="89081" tIns="89081" rIns="711348" bIns="89081" numCol="1" spcCol="1270" anchor="ctr" anchorCtr="0">
            <a:noAutofit/>
          </a:bodyPr>
          <a:lstStyle/>
          <a:p>
            <a:pPr lvl="0" algn="l" defTabSz="711200">
              <a:lnSpc>
                <a:spcPct val="90000"/>
              </a:lnSpc>
              <a:spcBef>
                <a:spcPct val="0"/>
              </a:spcBef>
              <a:spcAft>
                <a:spcPct val="35000"/>
              </a:spcAft>
            </a:pPr>
            <a:r>
              <a:rPr lang="en-US" kern="1200" dirty="0" smtClean="0">
                <a:latin typeface="Calibri" pitchFamily="34" charset="0"/>
              </a:rPr>
              <a:t>2012:</a:t>
            </a:r>
          </a:p>
          <a:p>
            <a:pPr defTabSz="711200">
              <a:lnSpc>
                <a:spcPct val="90000"/>
              </a:lnSpc>
              <a:spcBef>
                <a:spcPct val="0"/>
              </a:spcBef>
              <a:spcAft>
                <a:spcPct val="35000"/>
              </a:spcAft>
            </a:pPr>
            <a:r>
              <a:rPr lang="en-US" dirty="0" smtClean="0">
                <a:latin typeface="Calibri" pitchFamily="34" charset="0"/>
              </a:rPr>
              <a:t>Workshops, </a:t>
            </a:r>
            <a:r>
              <a:rPr lang="en-US" dirty="0">
                <a:latin typeface="Calibri" pitchFamily="34" charset="0"/>
              </a:rPr>
              <a:t>Manila &amp; </a:t>
            </a:r>
            <a:r>
              <a:rPr lang="en-US" dirty="0" smtClean="0">
                <a:latin typeface="Calibri" pitchFamily="34" charset="0"/>
              </a:rPr>
              <a:t>Jakarta</a:t>
            </a:r>
          </a:p>
          <a:p>
            <a:pPr defTabSz="711200">
              <a:lnSpc>
                <a:spcPct val="90000"/>
              </a:lnSpc>
              <a:spcBef>
                <a:spcPct val="0"/>
              </a:spcBef>
              <a:spcAft>
                <a:spcPct val="35000"/>
              </a:spcAft>
            </a:pPr>
            <a:r>
              <a:rPr lang="en-US" dirty="0" smtClean="0">
                <a:latin typeface="Calibri" pitchFamily="34" charset="0"/>
              </a:rPr>
              <a:t>SOM 8, Jakarta</a:t>
            </a:r>
            <a:endParaRPr lang="en-SG" dirty="0">
              <a:latin typeface="Calibri" pitchFamily="34" charset="0"/>
            </a:endParaRPr>
          </a:p>
        </p:txBody>
      </p:sp>
      <p:sp>
        <p:nvSpPr>
          <p:cNvPr id="11" name="Freeform 10"/>
          <p:cNvSpPr/>
          <p:nvPr/>
        </p:nvSpPr>
        <p:spPr>
          <a:xfrm>
            <a:off x="5081878" y="3757038"/>
            <a:ext cx="624078" cy="624078"/>
          </a:xfrm>
          <a:custGeom>
            <a:avLst/>
            <a:gdLst>
              <a:gd name="connsiteX0" fmla="*/ 0 w 624078"/>
              <a:gd name="connsiteY0" fmla="*/ 343243 h 624078"/>
              <a:gd name="connsiteX1" fmla="*/ 140418 w 624078"/>
              <a:gd name="connsiteY1" fmla="*/ 343243 h 624078"/>
              <a:gd name="connsiteX2" fmla="*/ 140418 w 624078"/>
              <a:gd name="connsiteY2" fmla="*/ 0 h 624078"/>
              <a:gd name="connsiteX3" fmla="*/ 483660 w 624078"/>
              <a:gd name="connsiteY3" fmla="*/ 0 h 624078"/>
              <a:gd name="connsiteX4" fmla="*/ 483660 w 624078"/>
              <a:gd name="connsiteY4" fmla="*/ 343243 h 624078"/>
              <a:gd name="connsiteX5" fmla="*/ 624078 w 624078"/>
              <a:gd name="connsiteY5" fmla="*/ 343243 h 624078"/>
              <a:gd name="connsiteX6" fmla="*/ 312039 w 624078"/>
              <a:gd name="connsiteY6" fmla="*/ 624078 h 624078"/>
              <a:gd name="connsiteX7" fmla="*/ 0 w 624078"/>
              <a:gd name="connsiteY7" fmla="*/ 343243 h 6240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24078" h="624078">
                <a:moveTo>
                  <a:pt x="0" y="343243"/>
                </a:moveTo>
                <a:lnTo>
                  <a:pt x="140418" y="343243"/>
                </a:lnTo>
                <a:lnTo>
                  <a:pt x="140418" y="0"/>
                </a:lnTo>
                <a:lnTo>
                  <a:pt x="483660" y="0"/>
                </a:lnTo>
                <a:lnTo>
                  <a:pt x="483660" y="343243"/>
                </a:lnTo>
                <a:lnTo>
                  <a:pt x="624078" y="343243"/>
                </a:lnTo>
                <a:lnTo>
                  <a:pt x="312039" y="624078"/>
                </a:lnTo>
                <a:lnTo>
                  <a:pt x="0" y="343243"/>
                </a:lnTo>
                <a:close/>
              </a:path>
            </a:pathLst>
          </a:custGeom>
        </p:spPr>
        <p:style>
          <a:lnRef idx="2">
            <a:schemeClr val="accent2">
              <a:tint val="40000"/>
              <a:alpha val="90000"/>
              <a:hueOff val="-968386"/>
              <a:satOff val="-89"/>
              <a:lumOff val="26"/>
              <a:alphaOff val="0"/>
            </a:schemeClr>
          </a:lnRef>
          <a:fillRef idx="1">
            <a:schemeClr val="accent2">
              <a:tint val="40000"/>
              <a:alpha val="90000"/>
              <a:hueOff val="-968386"/>
              <a:satOff val="-89"/>
              <a:lumOff val="26"/>
              <a:alphaOff val="0"/>
            </a:schemeClr>
          </a:fillRef>
          <a:effectRef idx="0">
            <a:schemeClr val="accent2">
              <a:tint val="40000"/>
              <a:alpha val="90000"/>
              <a:hueOff val="-968386"/>
              <a:satOff val="-89"/>
              <a:lumOff val="26"/>
              <a:alphaOff val="0"/>
            </a:schemeClr>
          </a:effectRef>
          <a:fontRef idx="minor">
            <a:schemeClr val="dk1">
              <a:hueOff val="0"/>
              <a:satOff val="0"/>
              <a:lumOff val="0"/>
              <a:alphaOff val="0"/>
            </a:schemeClr>
          </a:fontRef>
        </p:style>
        <p:txBody>
          <a:bodyPr spcFirstLastPara="0" vert="horz" wrap="square" lIns="175978" tIns="35560" rIns="175978" bIns="190019" numCol="1" spcCol="1270" anchor="ctr" anchorCtr="0">
            <a:noAutofit/>
          </a:bodyPr>
          <a:lstStyle/>
          <a:p>
            <a:pPr lvl="0" algn="ctr" defTabSz="1244600">
              <a:lnSpc>
                <a:spcPct val="90000"/>
              </a:lnSpc>
              <a:spcBef>
                <a:spcPct val="0"/>
              </a:spcBef>
              <a:spcAft>
                <a:spcPct val="35000"/>
              </a:spcAft>
            </a:pPr>
            <a:endParaRPr lang="en-US" sz="2800" kern="1200"/>
          </a:p>
        </p:txBody>
      </p:sp>
      <p:sp>
        <p:nvSpPr>
          <p:cNvPr id="12" name="Freeform 11"/>
          <p:cNvSpPr/>
          <p:nvPr/>
        </p:nvSpPr>
        <p:spPr>
          <a:xfrm>
            <a:off x="5767678" y="4595237"/>
            <a:ext cx="624078" cy="624078"/>
          </a:xfrm>
          <a:custGeom>
            <a:avLst/>
            <a:gdLst>
              <a:gd name="connsiteX0" fmla="*/ 0 w 624078"/>
              <a:gd name="connsiteY0" fmla="*/ 343243 h 624078"/>
              <a:gd name="connsiteX1" fmla="*/ 140418 w 624078"/>
              <a:gd name="connsiteY1" fmla="*/ 343243 h 624078"/>
              <a:gd name="connsiteX2" fmla="*/ 140418 w 624078"/>
              <a:gd name="connsiteY2" fmla="*/ 0 h 624078"/>
              <a:gd name="connsiteX3" fmla="*/ 483660 w 624078"/>
              <a:gd name="connsiteY3" fmla="*/ 0 h 624078"/>
              <a:gd name="connsiteX4" fmla="*/ 483660 w 624078"/>
              <a:gd name="connsiteY4" fmla="*/ 343243 h 624078"/>
              <a:gd name="connsiteX5" fmla="*/ 624078 w 624078"/>
              <a:gd name="connsiteY5" fmla="*/ 343243 h 624078"/>
              <a:gd name="connsiteX6" fmla="*/ 312039 w 624078"/>
              <a:gd name="connsiteY6" fmla="*/ 624078 h 624078"/>
              <a:gd name="connsiteX7" fmla="*/ 0 w 624078"/>
              <a:gd name="connsiteY7" fmla="*/ 343243 h 6240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24078" h="624078">
                <a:moveTo>
                  <a:pt x="0" y="343243"/>
                </a:moveTo>
                <a:lnTo>
                  <a:pt x="140418" y="343243"/>
                </a:lnTo>
                <a:lnTo>
                  <a:pt x="140418" y="0"/>
                </a:lnTo>
                <a:lnTo>
                  <a:pt x="483660" y="0"/>
                </a:lnTo>
                <a:lnTo>
                  <a:pt x="483660" y="343243"/>
                </a:lnTo>
                <a:lnTo>
                  <a:pt x="624078" y="343243"/>
                </a:lnTo>
                <a:lnTo>
                  <a:pt x="312039" y="624078"/>
                </a:lnTo>
                <a:lnTo>
                  <a:pt x="0" y="343243"/>
                </a:lnTo>
                <a:close/>
              </a:path>
            </a:pathLst>
          </a:custGeom>
        </p:spPr>
        <p:style>
          <a:lnRef idx="2">
            <a:schemeClr val="accent2">
              <a:tint val="40000"/>
              <a:alpha val="90000"/>
              <a:hueOff val="-1452578"/>
              <a:satOff val="-133"/>
              <a:lumOff val="39"/>
              <a:alphaOff val="0"/>
            </a:schemeClr>
          </a:lnRef>
          <a:fillRef idx="1">
            <a:schemeClr val="accent2">
              <a:tint val="40000"/>
              <a:alpha val="90000"/>
              <a:hueOff val="-1452578"/>
              <a:satOff val="-133"/>
              <a:lumOff val="39"/>
              <a:alphaOff val="0"/>
            </a:schemeClr>
          </a:fillRef>
          <a:effectRef idx="0">
            <a:schemeClr val="accent2">
              <a:tint val="40000"/>
              <a:alpha val="90000"/>
              <a:hueOff val="-1452578"/>
              <a:satOff val="-133"/>
              <a:lumOff val="39"/>
              <a:alphaOff val="0"/>
            </a:schemeClr>
          </a:effectRef>
          <a:fontRef idx="minor">
            <a:schemeClr val="dk1">
              <a:hueOff val="0"/>
              <a:satOff val="0"/>
              <a:lumOff val="0"/>
              <a:alphaOff val="0"/>
            </a:schemeClr>
          </a:fontRef>
        </p:style>
        <p:txBody>
          <a:bodyPr spcFirstLastPara="0" vert="horz" wrap="square" lIns="175978" tIns="35560" rIns="175978" bIns="190019" numCol="1" spcCol="1270" anchor="ctr" anchorCtr="0">
            <a:noAutofit/>
          </a:bodyPr>
          <a:lstStyle/>
          <a:p>
            <a:pPr lvl="0" algn="ctr" defTabSz="1244600">
              <a:lnSpc>
                <a:spcPct val="90000"/>
              </a:lnSpc>
              <a:spcBef>
                <a:spcPct val="0"/>
              </a:spcBef>
              <a:spcAft>
                <a:spcPct val="35000"/>
              </a:spcAft>
            </a:pPr>
            <a:endParaRPr lang="en-US" sz="2800" kern="1200"/>
          </a:p>
        </p:txBody>
      </p:sp>
      <p:sp>
        <p:nvSpPr>
          <p:cNvPr id="18" name="Freeform 17"/>
          <p:cNvSpPr/>
          <p:nvPr/>
        </p:nvSpPr>
        <p:spPr>
          <a:xfrm>
            <a:off x="5367781" y="5682424"/>
            <a:ext cx="3593594" cy="960120"/>
          </a:xfrm>
          <a:custGeom>
            <a:avLst/>
            <a:gdLst>
              <a:gd name="connsiteX0" fmla="*/ 0 w 3593594"/>
              <a:gd name="connsiteY0" fmla="*/ 96012 h 960120"/>
              <a:gd name="connsiteX1" fmla="*/ 96012 w 3593594"/>
              <a:gd name="connsiteY1" fmla="*/ 0 h 960120"/>
              <a:gd name="connsiteX2" fmla="*/ 3497582 w 3593594"/>
              <a:gd name="connsiteY2" fmla="*/ 0 h 960120"/>
              <a:gd name="connsiteX3" fmla="*/ 3593594 w 3593594"/>
              <a:gd name="connsiteY3" fmla="*/ 96012 h 960120"/>
              <a:gd name="connsiteX4" fmla="*/ 3593594 w 3593594"/>
              <a:gd name="connsiteY4" fmla="*/ 864108 h 960120"/>
              <a:gd name="connsiteX5" fmla="*/ 3497582 w 3593594"/>
              <a:gd name="connsiteY5" fmla="*/ 960120 h 960120"/>
              <a:gd name="connsiteX6" fmla="*/ 96012 w 3593594"/>
              <a:gd name="connsiteY6" fmla="*/ 960120 h 960120"/>
              <a:gd name="connsiteX7" fmla="*/ 0 w 3593594"/>
              <a:gd name="connsiteY7" fmla="*/ 864108 h 960120"/>
              <a:gd name="connsiteX8" fmla="*/ 0 w 3593594"/>
              <a:gd name="connsiteY8" fmla="*/ 96012 h 960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93594" h="960120">
                <a:moveTo>
                  <a:pt x="0" y="96012"/>
                </a:moveTo>
                <a:cubicBezTo>
                  <a:pt x="0" y="42986"/>
                  <a:pt x="42986" y="0"/>
                  <a:pt x="96012" y="0"/>
                </a:cubicBezTo>
                <a:lnTo>
                  <a:pt x="3497582" y="0"/>
                </a:lnTo>
                <a:cubicBezTo>
                  <a:pt x="3550608" y="0"/>
                  <a:pt x="3593594" y="42986"/>
                  <a:pt x="3593594" y="96012"/>
                </a:cubicBezTo>
                <a:lnTo>
                  <a:pt x="3593594" y="864108"/>
                </a:lnTo>
                <a:cubicBezTo>
                  <a:pt x="3593594" y="917134"/>
                  <a:pt x="3550608" y="960120"/>
                  <a:pt x="3497582" y="960120"/>
                </a:cubicBezTo>
                <a:lnTo>
                  <a:pt x="96012" y="960120"/>
                </a:lnTo>
                <a:cubicBezTo>
                  <a:pt x="42986" y="960120"/>
                  <a:pt x="0" y="917134"/>
                  <a:pt x="0" y="864108"/>
                </a:cubicBezTo>
                <a:lnTo>
                  <a:pt x="0" y="96012"/>
                </a:lnTo>
                <a:close/>
              </a:path>
            </a:pathLst>
          </a:custGeom>
          <a:solidFill>
            <a:schemeClr val="bg2">
              <a:lumMod val="75000"/>
            </a:schemeClr>
          </a:solidFill>
        </p:spPr>
        <p:style>
          <a:lnRef idx="2">
            <a:schemeClr val="lt1">
              <a:hueOff val="0"/>
              <a:satOff val="0"/>
              <a:lumOff val="0"/>
              <a:alphaOff val="0"/>
            </a:schemeClr>
          </a:lnRef>
          <a:fillRef idx="1">
            <a:schemeClr val="accent2">
              <a:hueOff val="-838123"/>
              <a:satOff val="-9658"/>
              <a:lumOff val="2159"/>
              <a:alphaOff val="0"/>
            </a:schemeClr>
          </a:fillRef>
          <a:effectRef idx="0">
            <a:schemeClr val="accent2">
              <a:hueOff val="-838123"/>
              <a:satOff val="-9658"/>
              <a:lumOff val="2159"/>
              <a:alphaOff val="0"/>
            </a:schemeClr>
          </a:effectRef>
          <a:fontRef idx="minor">
            <a:schemeClr val="lt1"/>
          </a:fontRef>
        </p:style>
        <p:txBody>
          <a:bodyPr spcFirstLastPara="0" vert="horz" wrap="square" lIns="89081" tIns="89081" rIns="711348" bIns="89081" numCol="1" spcCol="1270" anchor="ctr" anchorCtr="0">
            <a:noAutofit/>
          </a:bodyPr>
          <a:lstStyle/>
          <a:p>
            <a:pPr lvl="0" algn="l" defTabSz="711200">
              <a:lnSpc>
                <a:spcPct val="90000"/>
              </a:lnSpc>
              <a:spcBef>
                <a:spcPct val="0"/>
              </a:spcBef>
              <a:spcAft>
                <a:spcPct val="35000"/>
              </a:spcAft>
            </a:pPr>
            <a:endParaRPr lang="en-US" sz="1600" kern="1200" dirty="0" smtClean="0">
              <a:latin typeface="Calibri" pitchFamily="34" charset="0"/>
            </a:endParaRPr>
          </a:p>
          <a:p>
            <a:pPr lvl="0" algn="l" defTabSz="711200">
              <a:lnSpc>
                <a:spcPct val="90000"/>
              </a:lnSpc>
              <a:spcBef>
                <a:spcPct val="0"/>
              </a:spcBef>
              <a:spcAft>
                <a:spcPct val="35000"/>
              </a:spcAft>
            </a:pPr>
            <a:r>
              <a:rPr lang="en-US" b="1" kern="1200" dirty="0" smtClean="0">
                <a:solidFill>
                  <a:srgbClr val="7030A0"/>
                </a:solidFill>
                <a:latin typeface="Calibri" pitchFamily="34" charset="0"/>
              </a:rPr>
              <a:t>April 2013:</a:t>
            </a:r>
          </a:p>
          <a:p>
            <a:pPr lvl="0" algn="l" defTabSz="711200">
              <a:lnSpc>
                <a:spcPct val="90000"/>
              </a:lnSpc>
              <a:spcBef>
                <a:spcPct val="0"/>
              </a:spcBef>
              <a:spcAft>
                <a:spcPct val="35000"/>
              </a:spcAft>
            </a:pPr>
            <a:r>
              <a:rPr lang="en-US" b="1" dirty="0" smtClean="0">
                <a:solidFill>
                  <a:srgbClr val="7030A0"/>
                </a:solidFill>
                <a:latin typeface="Calibri" pitchFamily="34" charset="0"/>
              </a:rPr>
              <a:t>Workshop, Manila (M&amp;E Manual development)</a:t>
            </a:r>
          </a:p>
          <a:p>
            <a:pPr lvl="0" algn="l" defTabSz="711200">
              <a:lnSpc>
                <a:spcPct val="90000"/>
              </a:lnSpc>
              <a:spcBef>
                <a:spcPct val="0"/>
              </a:spcBef>
              <a:spcAft>
                <a:spcPct val="35000"/>
              </a:spcAft>
            </a:pPr>
            <a:endParaRPr lang="en-US" sz="1600" kern="1200" dirty="0">
              <a:latin typeface="Calibri" pitchFamily="34" charset="0"/>
            </a:endParaRPr>
          </a:p>
        </p:txBody>
      </p:sp>
      <p:sp>
        <p:nvSpPr>
          <p:cNvPr id="19" name="Freeform 18"/>
          <p:cNvSpPr/>
          <p:nvPr/>
        </p:nvSpPr>
        <p:spPr>
          <a:xfrm>
            <a:off x="6699785" y="5286569"/>
            <a:ext cx="624078" cy="624078"/>
          </a:xfrm>
          <a:custGeom>
            <a:avLst/>
            <a:gdLst>
              <a:gd name="connsiteX0" fmla="*/ 0 w 624078"/>
              <a:gd name="connsiteY0" fmla="*/ 343243 h 624078"/>
              <a:gd name="connsiteX1" fmla="*/ 140418 w 624078"/>
              <a:gd name="connsiteY1" fmla="*/ 343243 h 624078"/>
              <a:gd name="connsiteX2" fmla="*/ 140418 w 624078"/>
              <a:gd name="connsiteY2" fmla="*/ 0 h 624078"/>
              <a:gd name="connsiteX3" fmla="*/ 483660 w 624078"/>
              <a:gd name="connsiteY3" fmla="*/ 0 h 624078"/>
              <a:gd name="connsiteX4" fmla="*/ 483660 w 624078"/>
              <a:gd name="connsiteY4" fmla="*/ 343243 h 624078"/>
              <a:gd name="connsiteX5" fmla="*/ 624078 w 624078"/>
              <a:gd name="connsiteY5" fmla="*/ 343243 h 624078"/>
              <a:gd name="connsiteX6" fmla="*/ 312039 w 624078"/>
              <a:gd name="connsiteY6" fmla="*/ 624078 h 624078"/>
              <a:gd name="connsiteX7" fmla="*/ 0 w 624078"/>
              <a:gd name="connsiteY7" fmla="*/ 343243 h 6240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24078" h="624078">
                <a:moveTo>
                  <a:pt x="0" y="343243"/>
                </a:moveTo>
                <a:lnTo>
                  <a:pt x="140418" y="343243"/>
                </a:lnTo>
                <a:lnTo>
                  <a:pt x="140418" y="0"/>
                </a:lnTo>
                <a:lnTo>
                  <a:pt x="483660" y="0"/>
                </a:lnTo>
                <a:lnTo>
                  <a:pt x="483660" y="343243"/>
                </a:lnTo>
                <a:lnTo>
                  <a:pt x="624078" y="343243"/>
                </a:lnTo>
                <a:lnTo>
                  <a:pt x="312039" y="624078"/>
                </a:lnTo>
                <a:lnTo>
                  <a:pt x="0" y="343243"/>
                </a:lnTo>
                <a:close/>
              </a:path>
            </a:pathLst>
          </a:custGeom>
        </p:spPr>
        <p:style>
          <a:lnRef idx="2">
            <a:schemeClr val="accent2">
              <a:tint val="40000"/>
              <a:alpha val="90000"/>
              <a:hueOff val="-1452578"/>
              <a:satOff val="-133"/>
              <a:lumOff val="39"/>
              <a:alphaOff val="0"/>
            </a:schemeClr>
          </a:lnRef>
          <a:fillRef idx="1">
            <a:schemeClr val="accent2">
              <a:tint val="40000"/>
              <a:alpha val="90000"/>
              <a:hueOff val="-1452578"/>
              <a:satOff val="-133"/>
              <a:lumOff val="39"/>
              <a:alphaOff val="0"/>
            </a:schemeClr>
          </a:fillRef>
          <a:effectRef idx="0">
            <a:schemeClr val="accent2">
              <a:tint val="40000"/>
              <a:alpha val="90000"/>
              <a:hueOff val="-1452578"/>
              <a:satOff val="-133"/>
              <a:lumOff val="39"/>
              <a:alphaOff val="0"/>
            </a:schemeClr>
          </a:effectRef>
          <a:fontRef idx="minor">
            <a:schemeClr val="dk1">
              <a:hueOff val="0"/>
              <a:satOff val="0"/>
              <a:lumOff val="0"/>
              <a:alphaOff val="0"/>
            </a:schemeClr>
          </a:fontRef>
        </p:style>
        <p:txBody>
          <a:bodyPr spcFirstLastPara="0" vert="horz" wrap="square" lIns="175978" tIns="35560" rIns="175978" bIns="190019" numCol="1" spcCol="1270" anchor="ctr" anchorCtr="0">
            <a:noAutofit/>
          </a:bodyPr>
          <a:lstStyle/>
          <a:p>
            <a:pPr lvl="0" algn="ctr" defTabSz="1244600">
              <a:lnSpc>
                <a:spcPct val="90000"/>
              </a:lnSpc>
              <a:spcBef>
                <a:spcPct val="0"/>
              </a:spcBef>
              <a:spcAft>
                <a:spcPct val="35000"/>
              </a:spcAft>
            </a:pPr>
            <a:endParaRPr lang="en-US" sz="2800" kern="1200"/>
          </a:p>
        </p:txBody>
      </p:sp>
      <p:sp>
        <p:nvSpPr>
          <p:cNvPr id="20" name="Title 1"/>
          <p:cNvSpPr>
            <a:spLocks noGrp="1"/>
          </p:cNvSpPr>
          <p:nvPr>
            <p:ph type="title"/>
          </p:nvPr>
        </p:nvSpPr>
        <p:spPr>
          <a:xfrm>
            <a:off x="457200" y="152400"/>
            <a:ext cx="8229600" cy="533400"/>
          </a:xfrm>
        </p:spPr>
        <p:txBody>
          <a:bodyPr>
            <a:normAutofit fontScale="90000"/>
          </a:bodyPr>
          <a:lstStyle/>
          <a:p>
            <a:r>
              <a:rPr lang="en-US" dirty="0" smtClean="0"/>
              <a:t>M&amp;E WG Workshops and Meetings</a:t>
            </a:r>
            <a:endParaRPr lang="en-US" dirty="0"/>
          </a:p>
        </p:txBody>
      </p:sp>
      <p:sp>
        <p:nvSpPr>
          <p:cNvPr id="7" name="Freeform 6"/>
          <p:cNvSpPr/>
          <p:nvPr/>
        </p:nvSpPr>
        <p:spPr>
          <a:xfrm>
            <a:off x="4243678" y="2995041"/>
            <a:ext cx="624078" cy="624078"/>
          </a:xfrm>
          <a:custGeom>
            <a:avLst/>
            <a:gdLst>
              <a:gd name="connsiteX0" fmla="*/ 0 w 624078"/>
              <a:gd name="connsiteY0" fmla="*/ 343243 h 624078"/>
              <a:gd name="connsiteX1" fmla="*/ 140418 w 624078"/>
              <a:gd name="connsiteY1" fmla="*/ 343243 h 624078"/>
              <a:gd name="connsiteX2" fmla="*/ 140418 w 624078"/>
              <a:gd name="connsiteY2" fmla="*/ 0 h 624078"/>
              <a:gd name="connsiteX3" fmla="*/ 483660 w 624078"/>
              <a:gd name="connsiteY3" fmla="*/ 0 h 624078"/>
              <a:gd name="connsiteX4" fmla="*/ 483660 w 624078"/>
              <a:gd name="connsiteY4" fmla="*/ 343243 h 624078"/>
              <a:gd name="connsiteX5" fmla="*/ 624078 w 624078"/>
              <a:gd name="connsiteY5" fmla="*/ 343243 h 624078"/>
              <a:gd name="connsiteX6" fmla="*/ 312039 w 624078"/>
              <a:gd name="connsiteY6" fmla="*/ 624078 h 624078"/>
              <a:gd name="connsiteX7" fmla="*/ 0 w 624078"/>
              <a:gd name="connsiteY7" fmla="*/ 343243 h 6240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24078" h="624078">
                <a:moveTo>
                  <a:pt x="0" y="343243"/>
                </a:moveTo>
                <a:lnTo>
                  <a:pt x="140418" y="343243"/>
                </a:lnTo>
                <a:lnTo>
                  <a:pt x="140418" y="0"/>
                </a:lnTo>
                <a:lnTo>
                  <a:pt x="483660" y="0"/>
                </a:lnTo>
                <a:lnTo>
                  <a:pt x="483660" y="343243"/>
                </a:lnTo>
                <a:lnTo>
                  <a:pt x="624078" y="343243"/>
                </a:lnTo>
                <a:lnTo>
                  <a:pt x="312039" y="624078"/>
                </a:lnTo>
                <a:lnTo>
                  <a:pt x="0" y="343243"/>
                </a:lnTo>
                <a:close/>
              </a:path>
            </a:pathLst>
          </a:custGeom>
        </p:spPr>
        <p:style>
          <a:lnRef idx="2">
            <a:schemeClr val="accent2">
              <a:tint val="40000"/>
              <a:alpha val="90000"/>
              <a:hueOff val="-484193"/>
              <a:satOff val="-44"/>
              <a:lumOff val="13"/>
              <a:alphaOff val="0"/>
            </a:schemeClr>
          </a:lnRef>
          <a:fillRef idx="1">
            <a:schemeClr val="accent2">
              <a:tint val="40000"/>
              <a:alpha val="90000"/>
              <a:hueOff val="-484193"/>
              <a:satOff val="-44"/>
              <a:lumOff val="13"/>
              <a:alphaOff val="0"/>
            </a:schemeClr>
          </a:fillRef>
          <a:effectRef idx="0">
            <a:schemeClr val="accent2">
              <a:tint val="40000"/>
              <a:alpha val="90000"/>
              <a:hueOff val="-484193"/>
              <a:satOff val="-44"/>
              <a:lumOff val="13"/>
              <a:alphaOff val="0"/>
            </a:schemeClr>
          </a:effectRef>
          <a:fontRef idx="minor">
            <a:schemeClr val="dk1">
              <a:hueOff val="0"/>
              <a:satOff val="0"/>
              <a:lumOff val="0"/>
              <a:alphaOff val="0"/>
            </a:schemeClr>
          </a:fontRef>
        </p:style>
        <p:txBody>
          <a:bodyPr spcFirstLastPara="0" vert="horz" wrap="square" lIns="175978" tIns="35560" rIns="175978" bIns="190019" numCol="1" spcCol="1270" anchor="ctr" anchorCtr="0">
            <a:noAutofit/>
          </a:bodyPr>
          <a:lstStyle/>
          <a:p>
            <a:pPr lvl="0" algn="ctr" defTabSz="1244600">
              <a:lnSpc>
                <a:spcPct val="90000"/>
              </a:lnSpc>
              <a:spcBef>
                <a:spcPct val="0"/>
              </a:spcBef>
              <a:spcAft>
                <a:spcPct val="35000"/>
              </a:spcAft>
            </a:pPr>
            <a:endParaRPr lang="en-US" sz="2800" kern="1200"/>
          </a:p>
        </p:txBody>
      </p:sp>
    </p:spTree>
    <p:extLst>
      <p:ext uri="{BB962C8B-B14F-4D97-AF65-F5344CB8AC3E}">
        <p14:creationId xmlns:p14="http://schemas.microsoft.com/office/powerpoint/2010/main" val="26244451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371600"/>
          </a:xfrm>
        </p:spPr>
        <p:txBody>
          <a:bodyPr>
            <a:normAutofit/>
          </a:bodyPr>
          <a:lstStyle/>
          <a:p>
            <a:r>
              <a:rPr lang="en-US" sz="3600" b="1" dirty="0"/>
              <a:t>The M&amp;E System in place – </a:t>
            </a:r>
            <a:br>
              <a:rPr lang="en-US" sz="3600" b="1" dirty="0"/>
            </a:br>
            <a:r>
              <a:rPr lang="en-US" sz="3600" b="1" dirty="0"/>
              <a:t>Roles, Reporting and Accountability</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9200" y="1600200"/>
            <a:ext cx="6705600" cy="5029200"/>
          </a:xfrm>
          <a:prstGeom prst="rect">
            <a:avLst/>
          </a:prstGeom>
        </p:spPr>
      </p:pic>
    </p:spTree>
    <p:extLst>
      <p:ext uri="{BB962C8B-B14F-4D97-AF65-F5344CB8AC3E}">
        <p14:creationId xmlns:p14="http://schemas.microsoft.com/office/powerpoint/2010/main" val="35915054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85371" y="304800"/>
            <a:ext cx="2209800" cy="369332"/>
          </a:xfrm>
          <a:prstGeom prst="rect">
            <a:avLst/>
          </a:prstGeom>
          <a:noFill/>
        </p:spPr>
        <p:txBody>
          <a:bodyPr wrap="square" rtlCol="0">
            <a:spAutoFit/>
          </a:bodyPr>
          <a:lstStyle/>
          <a:p>
            <a:r>
              <a:rPr lang="en-US" dirty="0" smtClean="0">
                <a:latin typeface="Arial Black" pitchFamily="34" charset="0"/>
              </a:rPr>
              <a:t>INPUT</a:t>
            </a:r>
            <a:endParaRPr lang="en-US" dirty="0">
              <a:latin typeface="Arial Black" pitchFamily="34" charset="0"/>
            </a:endParaRPr>
          </a:p>
        </p:txBody>
      </p:sp>
      <p:sp>
        <p:nvSpPr>
          <p:cNvPr id="7" name="TextBox 6"/>
          <p:cNvSpPr txBox="1"/>
          <p:nvPr/>
        </p:nvSpPr>
        <p:spPr>
          <a:xfrm>
            <a:off x="1385371" y="1514302"/>
            <a:ext cx="2209800" cy="369332"/>
          </a:xfrm>
          <a:prstGeom prst="rect">
            <a:avLst/>
          </a:prstGeom>
          <a:noFill/>
        </p:spPr>
        <p:txBody>
          <a:bodyPr wrap="square" rtlCol="0">
            <a:spAutoFit/>
          </a:bodyPr>
          <a:lstStyle/>
          <a:p>
            <a:r>
              <a:rPr lang="en-US" dirty="0">
                <a:latin typeface="Arial Black" pitchFamily="34" charset="0"/>
              </a:rPr>
              <a:t>PROCESS</a:t>
            </a:r>
          </a:p>
        </p:txBody>
      </p:sp>
      <p:sp>
        <p:nvSpPr>
          <p:cNvPr id="8" name="TextBox 7"/>
          <p:cNvSpPr txBox="1"/>
          <p:nvPr/>
        </p:nvSpPr>
        <p:spPr>
          <a:xfrm>
            <a:off x="1398224" y="2746789"/>
            <a:ext cx="2209800" cy="369332"/>
          </a:xfrm>
          <a:prstGeom prst="rect">
            <a:avLst/>
          </a:prstGeom>
          <a:noFill/>
        </p:spPr>
        <p:txBody>
          <a:bodyPr wrap="square" rtlCol="0">
            <a:spAutoFit/>
          </a:bodyPr>
          <a:lstStyle/>
          <a:p>
            <a:r>
              <a:rPr lang="en-US" dirty="0">
                <a:latin typeface="Arial Black" pitchFamily="34" charset="0"/>
              </a:rPr>
              <a:t>OUTPUT</a:t>
            </a:r>
          </a:p>
        </p:txBody>
      </p:sp>
      <p:sp>
        <p:nvSpPr>
          <p:cNvPr id="9" name="TextBox 8"/>
          <p:cNvSpPr txBox="1"/>
          <p:nvPr/>
        </p:nvSpPr>
        <p:spPr>
          <a:xfrm>
            <a:off x="1385371" y="4223266"/>
            <a:ext cx="2209800" cy="369332"/>
          </a:xfrm>
          <a:prstGeom prst="rect">
            <a:avLst/>
          </a:prstGeom>
          <a:noFill/>
        </p:spPr>
        <p:txBody>
          <a:bodyPr wrap="square" rtlCol="0">
            <a:spAutoFit/>
          </a:bodyPr>
          <a:lstStyle/>
          <a:p>
            <a:r>
              <a:rPr lang="en-US" dirty="0" smtClean="0">
                <a:latin typeface="Arial Black" pitchFamily="34" charset="0"/>
              </a:rPr>
              <a:t>OUTCOME</a:t>
            </a:r>
            <a:endParaRPr lang="en-US" dirty="0">
              <a:latin typeface="Arial Black" pitchFamily="34" charset="0"/>
            </a:endParaRPr>
          </a:p>
        </p:txBody>
      </p:sp>
      <p:sp>
        <p:nvSpPr>
          <p:cNvPr id="10" name="TextBox 9"/>
          <p:cNvSpPr txBox="1"/>
          <p:nvPr/>
        </p:nvSpPr>
        <p:spPr>
          <a:xfrm>
            <a:off x="1447800" y="5585936"/>
            <a:ext cx="2209800" cy="369332"/>
          </a:xfrm>
          <a:prstGeom prst="rect">
            <a:avLst/>
          </a:prstGeom>
          <a:noFill/>
        </p:spPr>
        <p:txBody>
          <a:bodyPr wrap="square" rtlCol="0">
            <a:spAutoFit/>
          </a:bodyPr>
          <a:lstStyle/>
          <a:p>
            <a:r>
              <a:rPr lang="en-US" dirty="0" smtClean="0">
                <a:latin typeface="Arial Black" pitchFamily="34" charset="0"/>
              </a:rPr>
              <a:t>IMPACT</a:t>
            </a:r>
            <a:endParaRPr lang="en-US" dirty="0">
              <a:latin typeface="Arial Black" pitchFamily="34" charset="0"/>
            </a:endParaRPr>
          </a:p>
        </p:txBody>
      </p:sp>
      <p:sp>
        <p:nvSpPr>
          <p:cNvPr id="5" name="Down Arrow 4"/>
          <p:cNvSpPr/>
          <p:nvPr/>
        </p:nvSpPr>
        <p:spPr>
          <a:xfrm>
            <a:off x="838200" y="304800"/>
            <a:ext cx="609600" cy="6019800"/>
          </a:xfrm>
          <a:prstGeom prst="downArrow">
            <a:avLst/>
          </a:prstGeom>
          <a:gradFill flip="none" rotWithShape="1">
            <a:gsLst>
              <a:gs pos="0">
                <a:srgbClr val="C00000">
                  <a:shade val="30000"/>
                  <a:satMod val="115000"/>
                </a:srgbClr>
              </a:gs>
              <a:gs pos="50000">
                <a:srgbClr val="C00000">
                  <a:shade val="67500"/>
                  <a:satMod val="115000"/>
                </a:srgbClr>
              </a:gs>
              <a:gs pos="100000">
                <a:srgbClr val="C00000">
                  <a:shade val="100000"/>
                  <a:satMod val="115000"/>
                </a:srgb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1385371" y="1883633"/>
            <a:ext cx="4405829" cy="646331"/>
          </a:xfrm>
          <a:prstGeom prst="rect">
            <a:avLst/>
          </a:prstGeom>
          <a:noFill/>
        </p:spPr>
        <p:txBody>
          <a:bodyPr wrap="square" rtlCol="0">
            <a:spAutoFit/>
          </a:bodyPr>
          <a:lstStyle/>
          <a:p>
            <a:r>
              <a:rPr lang="en-US" dirty="0" smtClean="0"/>
              <a:t>Action 4: Establish </a:t>
            </a:r>
            <a:r>
              <a:rPr lang="en-US" dirty="0"/>
              <a:t>and enforce additional </a:t>
            </a:r>
            <a:r>
              <a:rPr lang="en-US" dirty="0" smtClean="0"/>
              <a:t>marine </a:t>
            </a:r>
            <a:r>
              <a:rPr lang="en-US" dirty="0"/>
              <a:t>sanctuaries (no-take zones</a:t>
            </a:r>
            <a:r>
              <a:rPr lang="en-US" dirty="0" smtClean="0"/>
              <a:t>)</a:t>
            </a:r>
            <a:endParaRPr lang="en-US" dirty="0"/>
          </a:p>
        </p:txBody>
      </p:sp>
      <p:sp>
        <p:nvSpPr>
          <p:cNvPr id="2" name="TextBox 1"/>
          <p:cNvSpPr txBox="1"/>
          <p:nvPr/>
        </p:nvSpPr>
        <p:spPr>
          <a:xfrm>
            <a:off x="1395470" y="609600"/>
            <a:ext cx="4167130" cy="369332"/>
          </a:xfrm>
          <a:prstGeom prst="rect">
            <a:avLst/>
          </a:prstGeom>
          <a:noFill/>
        </p:spPr>
        <p:txBody>
          <a:bodyPr wrap="square" rtlCol="0">
            <a:spAutoFit/>
          </a:bodyPr>
          <a:lstStyle/>
          <a:p>
            <a:r>
              <a:rPr lang="en-US" dirty="0" smtClean="0"/>
              <a:t>Resource: Funding and capacity building</a:t>
            </a:r>
            <a:endParaRPr lang="en-US" dirty="0"/>
          </a:p>
        </p:txBody>
      </p:sp>
      <p:sp>
        <p:nvSpPr>
          <p:cNvPr id="11" name="TextBox 10"/>
          <p:cNvSpPr txBox="1"/>
          <p:nvPr/>
        </p:nvSpPr>
        <p:spPr>
          <a:xfrm>
            <a:off x="1384453" y="3041768"/>
            <a:ext cx="4177229" cy="923330"/>
          </a:xfrm>
          <a:prstGeom prst="rect">
            <a:avLst/>
          </a:prstGeom>
          <a:noFill/>
        </p:spPr>
        <p:txBody>
          <a:bodyPr wrap="square" rtlCol="0">
            <a:spAutoFit/>
          </a:bodyPr>
          <a:lstStyle/>
          <a:p>
            <a:r>
              <a:rPr lang="en-US" dirty="0" smtClean="0"/>
              <a:t>Intermediate result: Region- wide Coral Triangle MPA system in place and fully functional </a:t>
            </a:r>
            <a:endParaRPr lang="en-US" dirty="0"/>
          </a:p>
        </p:txBody>
      </p:sp>
      <p:sp>
        <p:nvSpPr>
          <p:cNvPr id="12" name="TextBox 11"/>
          <p:cNvSpPr txBox="1"/>
          <p:nvPr/>
        </p:nvSpPr>
        <p:spPr>
          <a:xfrm>
            <a:off x="1384453" y="4587357"/>
            <a:ext cx="5092547" cy="1200329"/>
          </a:xfrm>
          <a:prstGeom prst="rect">
            <a:avLst/>
          </a:prstGeom>
          <a:noFill/>
        </p:spPr>
        <p:txBody>
          <a:bodyPr wrap="square" rtlCol="0">
            <a:spAutoFit/>
          </a:bodyPr>
          <a:lstStyle/>
          <a:p>
            <a:r>
              <a:rPr lang="en-US" dirty="0" smtClean="0"/>
              <a:t>Result</a:t>
            </a:r>
            <a:r>
              <a:rPr lang="en-US" dirty="0"/>
              <a:t>: </a:t>
            </a:r>
            <a:r>
              <a:rPr lang="en-US" dirty="0" smtClean="0"/>
              <a:t>Marine protected areas established and effectively managed and critical habitats protected and productive in support of fisheries</a:t>
            </a:r>
          </a:p>
          <a:p>
            <a:endParaRPr lang="en-US" dirty="0"/>
          </a:p>
        </p:txBody>
      </p:sp>
      <p:sp>
        <p:nvSpPr>
          <p:cNvPr id="13" name="TextBox 12"/>
          <p:cNvSpPr txBox="1"/>
          <p:nvPr/>
        </p:nvSpPr>
        <p:spPr>
          <a:xfrm>
            <a:off x="1447800" y="5931238"/>
            <a:ext cx="4800600" cy="646331"/>
          </a:xfrm>
          <a:prstGeom prst="rect">
            <a:avLst/>
          </a:prstGeom>
          <a:noFill/>
        </p:spPr>
        <p:txBody>
          <a:bodyPr wrap="square" rtlCol="0">
            <a:spAutoFit/>
          </a:bodyPr>
          <a:lstStyle/>
          <a:p>
            <a:r>
              <a:rPr lang="en-US" dirty="0" smtClean="0"/>
              <a:t>Food Security and economic benefits to coastal communities</a:t>
            </a:r>
            <a:endParaRPr lang="en-US" dirty="0"/>
          </a:p>
        </p:txBody>
      </p:sp>
      <p:sp>
        <p:nvSpPr>
          <p:cNvPr id="3" name="TextBox 2"/>
          <p:cNvSpPr txBox="1"/>
          <p:nvPr/>
        </p:nvSpPr>
        <p:spPr>
          <a:xfrm>
            <a:off x="4343400" y="-62340"/>
            <a:ext cx="3780715" cy="646331"/>
          </a:xfrm>
          <a:prstGeom prst="rect">
            <a:avLst/>
          </a:prstGeom>
          <a:noFill/>
        </p:spPr>
        <p:txBody>
          <a:bodyPr wrap="none" rtlCol="0">
            <a:spAutoFit/>
          </a:bodyPr>
          <a:lstStyle/>
          <a:p>
            <a:r>
              <a:rPr lang="en-US" sz="3600" b="1" dirty="0" smtClean="0">
                <a:latin typeface="+mj-lt"/>
              </a:rPr>
              <a:t>Types of Indicators</a:t>
            </a:r>
            <a:endParaRPr lang="en-US" sz="3600" b="1" dirty="0">
              <a:latin typeface="+mj-lt"/>
            </a:endParaRPr>
          </a:p>
        </p:txBody>
      </p:sp>
    </p:spTree>
    <p:extLst>
      <p:ext uri="{BB962C8B-B14F-4D97-AF65-F5344CB8AC3E}">
        <p14:creationId xmlns:p14="http://schemas.microsoft.com/office/powerpoint/2010/main" val="18226934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2"/>
          <p:cNvSpPr/>
          <p:nvPr/>
        </p:nvSpPr>
        <p:spPr>
          <a:xfrm>
            <a:off x="991063" y="457971"/>
            <a:ext cx="7695273" cy="1269503"/>
          </a:xfrm>
          <a:custGeom>
            <a:avLst/>
            <a:gdLst>
              <a:gd name="connsiteX0" fmla="*/ 0 w 7695273"/>
              <a:gd name="connsiteY0" fmla="*/ 126950 h 1269503"/>
              <a:gd name="connsiteX1" fmla="*/ 126950 w 7695273"/>
              <a:gd name="connsiteY1" fmla="*/ 0 h 1269503"/>
              <a:gd name="connsiteX2" fmla="*/ 7568323 w 7695273"/>
              <a:gd name="connsiteY2" fmla="*/ 0 h 1269503"/>
              <a:gd name="connsiteX3" fmla="*/ 7695273 w 7695273"/>
              <a:gd name="connsiteY3" fmla="*/ 126950 h 1269503"/>
              <a:gd name="connsiteX4" fmla="*/ 7695273 w 7695273"/>
              <a:gd name="connsiteY4" fmla="*/ 1142553 h 1269503"/>
              <a:gd name="connsiteX5" fmla="*/ 7568323 w 7695273"/>
              <a:gd name="connsiteY5" fmla="*/ 1269503 h 1269503"/>
              <a:gd name="connsiteX6" fmla="*/ 126950 w 7695273"/>
              <a:gd name="connsiteY6" fmla="*/ 1269503 h 1269503"/>
              <a:gd name="connsiteX7" fmla="*/ 0 w 7695273"/>
              <a:gd name="connsiteY7" fmla="*/ 1142553 h 1269503"/>
              <a:gd name="connsiteX8" fmla="*/ 0 w 7695273"/>
              <a:gd name="connsiteY8" fmla="*/ 126950 h 1269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95273" h="1269503">
                <a:moveTo>
                  <a:pt x="0" y="126950"/>
                </a:moveTo>
                <a:cubicBezTo>
                  <a:pt x="0" y="56837"/>
                  <a:pt x="56837" y="0"/>
                  <a:pt x="126950" y="0"/>
                </a:cubicBezTo>
                <a:lnTo>
                  <a:pt x="7568323" y="0"/>
                </a:lnTo>
                <a:cubicBezTo>
                  <a:pt x="7638436" y="0"/>
                  <a:pt x="7695273" y="56837"/>
                  <a:pt x="7695273" y="126950"/>
                </a:cubicBezTo>
                <a:lnTo>
                  <a:pt x="7695273" y="1142553"/>
                </a:lnTo>
                <a:cubicBezTo>
                  <a:pt x="7695273" y="1212666"/>
                  <a:pt x="7638436" y="1269503"/>
                  <a:pt x="7568323" y="1269503"/>
                </a:cubicBezTo>
                <a:lnTo>
                  <a:pt x="126950" y="1269503"/>
                </a:lnTo>
                <a:cubicBezTo>
                  <a:pt x="56837" y="1269503"/>
                  <a:pt x="0" y="1212666"/>
                  <a:pt x="0" y="1142553"/>
                </a:cubicBezTo>
                <a:lnTo>
                  <a:pt x="0" y="126950"/>
                </a:lnTo>
                <a:close/>
              </a:path>
            </a:pathLst>
          </a:custGeom>
          <a:solidFill>
            <a:schemeClr val="accent1"/>
          </a:solidFill>
        </p:spPr>
        <p:style>
          <a:lnRef idx="2">
            <a:schemeClr val="dk1">
              <a:shade val="80000"/>
              <a:hueOff val="0"/>
              <a:satOff val="0"/>
              <a:lumOff val="0"/>
              <a:alphaOff val="0"/>
            </a:schemeClr>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128622" tIns="128622" rIns="128622" bIns="128622" numCol="1" spcCol="1270" anchor="ctr" anchorCtr="0">
            <a:noAutofit/>
          </a:bodyPr>
          <a:lstStyle/>
          <a:p>
            <a:pPr lvl="0" algn="ctr" defTabSz="1066800">
              <a:lnSpc>
                <a:spcPct val="90000"/>
              </a:lnSpc>
              <a:spcBef>
                <a:spcPct val="0"/>
              </a:spcBef>
              <a:spcAft>
                <a:spcPct val="35000"/>
              </a:spcAft>
            </a:pPr>
            <a:r>
              <a:rPr lang="en-US" sz="2400" b="1" kern="1200" dirty="0" smtClean="0"/>
              <a:t>Impact:</a:t>
            </a:r>
            <a:r>
              <a:rPr lang="en-US" sz="2400" kern="1200" dirty="0" smtClean="0"/>
              <a:t> Improvement in the affordability, availability and quality and safety of food coming from coastal and marine resources</a:t>
            </a:r>
            <a:endParaRPr lang="en-US" sz="2400" kern="1200" dirty="0"/>
          </a:p>
        </p:txBody>
      </p:sp>
      <p:sp>
        <p:nvSpPr>
          <p:cNvPr id="5" name="Freeform 4"/>
          <p:cNvSpPr/>
          <p:nvPr/>
        </p:nvSpPr>
        <p:spPr>
          <a:xfrm>
            <a:off x="991064" y="1817229"/>
            <a:ext cx="4190536" cy="1269503"/>
          </a:xfrm>
          <a:custGeom>
            <a:avLst/>
            <a:gdLst>
              <a:gd name="connsiteX0" fmla="*/ 0 w 3739962"/>
              <a:gd name="connsiteY0" fmla="*/ 126950 h 1269503"/>
              <a:gd name="connsiteX1" fmla="*/ 126950 w 3739962"/>
              <a:gd name="connsiteY1" fmla="*/ 0 h 1269503"/>
              <a:gd name="connsiteX2" fmla="*/ 3613012 w 3739962"/>
              <a:gd name="connsiteY2" fmla="*/ 0 h 1269503"/>
              <a:gd name="connsiteX3" fmla="*/ 3739962 w 3739962"/>
              <a:gd name="connsiteY3" fmla="*/ 126950 h 1269503"/>
              <a:gd name="connsiteX4" fmla="*/ 3739962 w 3739962"/>
              <a:gd name="connsiteY4" fmla="*/ 1142553 h 1269503"/>
              <a:gd name="connsiteX5" fmla="*/ 3613012 w 3739962"/>
              <a:gd name="connsiteY5" fmla="*/ 1269503 h 1269503"/>
              <a:gd name="connsiteX6" fmla="*/ 126950 w 3739962"/>
              <a:gd name="connsiteY6" fmla="*/ 1269503 h 1269503"/>
              <a:gd name="connsiteX7" fmla="*/ 0 w 3739962"/>
              <a:gd name="connsiteY7" fmla="*/ 1142553 h 1269503"/>
              <a:gd name="connsiteX8" fmla="*/ 0 w 3739962"/>
              <a:gd name="connsiteY8" fmla="*/ 126950 h 1269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39962" h="1269503">
                <a:moveTo>
                  <a:pt x="0" y="126950"/>
                </a:moveTo>
                <a:cubicBezTo>
                  <a:pt x="0" y="56837"/>
                  <a:pt x="56837" y="0"/>
                  <a:pt x="126950" y="0"/>
                </a:cubicBezTo>
                <a:lnTo>
                  <a:pt x="3613012" y="0"/>
                </a:lnTo>
                <a:cubicBezTo>
                  <a:pt x="3683125" y="0"/>
                  <a:pt x="3739962" y="56837"/>
                  <a:pt x="3739962" y="126950"/>
                </a:cubicBezTo>
                <a:lnTo>
                  <a:pt x="3739962" y="1142553"/>
                </a:lnTo>
                <a:cubicBezTo>
                  <a:pt x="3739962" y="1212666"/>
                  <a:pt x="3683125" y="1269503"/>
                  <a:pt x="3613012" y="1269503"/>
                </a:cubicBezTo>
                <a:lnTo>
                  <a:pt x="126950" y="1269503"/>
                </a:lnTo>
                <a:cubicBezTo>
                  <a:pt x="56837" y="1269503"/>
                  <a:pt x="0" y="1212666"/>
                  <a:pt x="0" y="1142553"/>
                </a:cubicBezTo>
                <a:lnTo>
                  <a:pt x="0" y="126950"/>
                </a:lnTo>
                <a:close/>
              </a:path>
            </a:pathLst>
          </a:custGeom>
          <a:solidFill>
            <a:schemeClr val="tx2">
              <a:lumMod val="40000"/>
              <a:lumOff val="60000"/>
            </a:schemeClr>
          </a:solidFill>
        </p:spPr>
        <p:style>
          <a:lnRef idx="2">
            <a:schemeClr val="dk1">
              <a:shade val="80000"/>
              <a:hueOff val="0"/>
              <a:satOff val="0"/>
              <a:lumOff val="0"/>
              <a:alphaOff val="0"/>
            </a:schemeClr>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105762" tIns="105762" rIns="105762" bIns="105762" numCol="1" spcCol="1270" anchor="ctr" anchorCtr="0">
            <a:noAutofit/>
          </a:bodyPr>
          <a:lstStyle/>
          <a:p>
            <a:pPr lvl="0" algn="ctr" defTabSz="800100">
              <a:lnSpc>
                <a:spcPct val="90000"/>
              </a:lnSpc>
              <a:spcBef>
                <a:spcPct val="0"/>
              </a:spcBef>
              <a:spcAft>
                <a:spcPct val="35000"/>
              </a:spcAft>
            </a:pPr>
            <a:r>
              <a:rPr lang="en-US" sz="2400" b="1" kern="1200" dirty="0" smtClean="0"/>
              <a:t>Higher level outcome 1: </a:t>
            </a:r>
          </a:p>
          <a:p>
            <a:pPr lvl="0" algn="ctr" defTabSz="800100">
              <a:lnSpc>
                <a:spcPct val="90000"/>
              </a:lnSpc>
              <a:spcBef>
                <a:spcPct val="0"/>
              </a:spcBef>
              <a:spcAft>
                <a:spcPct val="35000"/>
              </a:spcAft>
            </a:pPr>
            <a:r>
              <a:rPr lang="en-US" sz="2000" kern="1200" dirty="0" smtClean="0"/>
              <a:t>Coral reef ecosystem integrity and services maintained.</a:t>
            </a:r>
            <a:endParaRPr lang="en-US" sz="2000" kern="1200" dirty="0"/>
          </a:p>
        </p:txBody>
      </p:sp>
      <p:sp>
        <p:nvSpPr>
          <p:cNvPr id="11" name="Freeform 10"/>
          <p:cNvSpPr/>
          <p:nvPr/>
        </p:nvSpPr>
        <p:spPr>
          <a:xfrm>
            <a:off x="991064" y="3176487"/>
            <a:ext cx="4190536" cy="1269503"/>
          </a:xfrm>
          <a:custGeom>
            <a:avLst/>
            <a:gdLst>
              <a:gd name="connsiteX0" fmla="*/ 0 w 3739948"/>
              <a:gd name="connsiteY0" fmla="*/ 126950 h 1269503"/>
              <a:gd name="connsiteX1" fmla="*/ 126950 w 3739948"/>
              <a:gd name="connsiteY1" fmla="*/ 0 h 1269503"/>
              <a:gd name="connsiteX2" fmla="*/ 3612998 w 3739948"/>
              <a:gd name="connsiteY2" fmla="*/ 0 h 1269503"/>
              <a:gd name="connsiteX3" fmla="*/ 3739948 w 3739948"/>
              <a:gd name="connsiteY3" fmla="*/ 126950 h 1269503"/>
              <a:gd name="connsiteX4" fmla="*/ 3739948 w 3739948"/>
              <a:gd name="connsiteY4" fmla="*/ 1142553 h 1269503"/>
              <a:gd name="connsiteX5" fmla="*/ 3612998 w 3739948"/>
              <a:gd name="connsiteY5" fmla="*/ 1269503 h 1269503"/>
              <a:gd name="connsiteX6" fmla="*/ 126950 w 3739948"/>
              <a:gd name="connsiteY6" fmla="*/ 1269503 h 1269503"/>
              <a:gd name="connsiteX7" fmla="*/ 0 w 3739948"/>
              <a:gd name="connsiteY7" fmla="*/ 1142553 h 1269503"/>
              <a:gd name="connsiteX8" fmla="*/ 0 w 3739948"/>
              <a:gd name="connsiteY8" fmla="*/ 126950 h 1269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39948" h="1269503">
                <a:moveTo>
                  <a:pt x="0" y="126950"/>
                </a:moveTo>
                <a:cubicBezTo>
                  <a:pt x="0" y="56837"/>
                  <a:pt x="56837" y="0"/>
                  <a:pt x="126950" y="0"/>
                </a:cubicBezTo>
                <a:lnTo>
                  <a:pt x="3612998" y="0"/>
                </a:lnTo>
                <a:cubicBezTo>
                  <a:pt x="3683111" y="0"/>
                  <a:pt x="3739948" y="56837"/>
                  <a:pt x="3739948" y="126950"/>
                </a:cubicBezTo>
                <a:lnTo>
                  <a:pt x="3739948" y="1142553"/>
                </a:lnTo>
                <a:cubicBezTo>
                  <a:pt x="3739948" y="1212666"/>
                  <a:pt x="3683111" y="1269503"/>
                  <a:pt x="3612998" y="1269503"/>
                </a:cubicBezTo>
                <a:lnTo>
                  <a:pt x="126950" y="1269503"/>
                </a:lnTo>
                <a:cubicBezTo>
                  <a:pt x="56837" y="1269503"/>
                  <a:pt x="0" y="1212666"/>
                  <a:pt x="0" y="1142553"/>
                </a:cubicBezTo>
                <a:lnTo>
                  <a:pt x="0" y="126950"/>
                </a:lnTo>
                <a:close/>
              </a:path>
            </a:pathLst>
          </a:custGeom>
          <a:solidFill>
            <a:schemeClr val="accent1">
              <a:lumMod val="20000"/>
              <a:lumOff val="80000"/>
            </a:schemeClr>
          </a:solidFill>
        </p:spPr>
        <p:style>
          <a:lnRef idx="2">
            <a:schemeClr val="dk1">
              <a:shade val="80000"/>
              <a:hueOff val="0"/>
              <a:satOff val="0"/>
              <a:lumOff val="0"/>
              <a:alphaOff val="0"/>
            </a:schemeClr>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105762" tIns="105762" rIns="105762" bIns="105762" numCol="1" spcCol="1270" anchor="ctr" anchorCtr="0">
            <a:noAutofit/>
          </a:bodyPr>
          <a:lstStyle/>
          <a:p>
            <a:pPr lvl="0" algn="ctr" defTabSz="800100">
              <a:lnSpc>
                <a:spcPct val="90000"/>
              </a:lnSpc>
              <a:spcBef>
                <a:spcPct val="0"/>
              </a:spcBef>
              <a:spcAft>
                <a:spcPct val="35000"/>
              </a:spcAft>
            </a:pPr>
            <a:r>
              <a:rPr lang="en-US" sz="2400" kern="1200" dirty="0" smtClean="0"/>
              <a:t>Outcome Indicators</a:t>
            </a:r>
            <a:endParaRPr lang="en-US" sz="2400" kern="1200" dirty="0"/>
          </a:p>
        </p:txBody>
      </p:sp>
      <p:sp>
        <p:nvSpPr>
          <p:cNvPr id="12" name="Freeform 11"/>
          <p:cNvSpPr/>
          <p:nvPr/>
        </p:nvSpPr>
        <p:spPr>
          <a:xfrm>
            <a:off x="991063" y="4535745"/>
            <a:ext cx="7695273" cy="1269503"/>
          </a:xfrm>
          <a:custGeom>
            <a:avLst/>
            <a:gdLst>
              <a:gd name="connsiteX0" fmla="*/ 0 w 5492089"/>
              <a:gd name="connsiteY0" fmla="*/ 126950 h 1269503"/>
              <a:gd name="connsiteX1" fmla="*/ 126950 w 5492089"/>
              <a:gd name="connsiteY1" fmla="*/ 0 h 1269503"/>
              <a:gd name="connsiteX2" fmla="*/ 5365139 w 5492089"/>
              <a:gd name="connsiteY2" fmla="*/ 0 h 1269503"/>
              <a:gd name="connsiteX3" fmla="*/ 5492089 w 5492089"/>
              <a:gd name="connsiteY3" fmla="*/ 126950 h 1269503"/>
              <a:gd name="connsiteX4" fmla="*/ 5492089 w 5492089"/>
              <a:gd name="connsiteY4" fmla="*/ 1142553 h 1269503"/>
              <a:gd name="connsiteX5" fmla="*/ 5365139 w 5492089"/>
              <a:gd name="connsiteY5" fmla="*/ 1269503 h 1269503"/>
              <a:gd name="connsiteX6" fmla="*/ 126950 w 5492089"/>
              <a:gd name="connsiteY6" fmla="*/ 1269503 h 1269503"/>
              <a:gd name="connsiteX7" fmla="*/ 0 w 5492089"/>
              <a:gd name="connsiteY7" fmla="*/ 1142553 h 1269503"/>
              <a:gd name="connsiteX8" fmla="*/ 0 w 5492089"/>
              <a:gd name="connsiteY8" fmla="*/ 126950 h 1269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492089" h="1269503">
                <a:moveTo>
                  <a:pt x="0" y="126950"/>
                </a:moveTo>
                <a:cubicBezTo>
                  <a:pt x="0" y="56837"/>
                  <a:pt x="56837" y="0"/>
                  <a:pt x="126950" y="0"/>
                </a:cubicBezTo>
                <a:lnTo>
                  <a:pt x="5365139" y="0"/>
                </a:lnTo>
                <a:cubicBezTo>
                  <a:pt x="5435252" y="0"/>
                  <a:pt x="5492089" y="56837"/>
                  <a:pt x="5492089" y="126950"/>
                </a:cubicBezTo>
                <a:lnTo>
                  <a:pt x="5492089" y="1142553"/>
                </a:lnTo>
                <a:cubicBezTo>
                  <a:pt x="5492089" y="1212666"/>
                  <a:pt x="5435252" y="1269503"/>
                  <a:pt x="5365139" y="1269503"/>
                </a:cubicBezTo>
                <a:lnTo>
                  <a:pt x="126950" y="1269503"/>
                </a:lnTo>
                <a:cubicBezTo>
                  <a:pt x="56837" y="1269503"/>
                  <a:pt x="0" y="1212666"/>
                  <a:pt x="0" y="1142553"/>
                </a:cubicBezTo>
                <a:lnTo>
                  <a:pt x="0" y="126950"/>
                </a:lnTo>
                <a:close/>
              </a:path>
            </a:pathLst>
          </a:custGeom>
          <a:solidFill>
            <a:schemeClr val="accent2">
              <a:lumMod val="60000"/>
              <a:lumOff val="40000"/>
            </a:schemeClr>
          </a:solidFill>
        </p:spPr>
        <p:style>
          <a:lnRef idx="2">
            <a:schemeClr val="dk1">
              <a:shade val="80000"/>
              <a:hueOff val="0"/>
              <a:satOff val="0"/>
              <a:lumOff val="0"/>
              <a:alphaOff val="0"/>
            </a:schemeClr>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105762" tIns="105762" rIns="105762" bIns="105762" numCol="1" spcCol="1270" anchor="ctr" anchorCtr="0">
            <a:noAutofit/>
          </a:bodyPr>
          <a:lstStyle/>
          <a:p>
            <a:pPr lvl="0" algn="ctr" defTabSz="800100">
              <a:lnSpc>
                <a:spcPct val="90000"/>
              </a:lnSpc>
              <a:spcBef>
                <a:spcPct val="0"/>
              </a:spcBef>
              <a:spcAft>
                <a:spcPct val="35000"/>
              </a:spcAft>
            </a:pPr>
            <a:r>
              <a:rPr lang="en-US" sz="2400" kern="1200" dirty="0" smtClean="0"/>
              <a:t>Output Indicators</a:t>
            </a:r>
            <a:endParaRPr lang="en-US" sz="2400" kern="1200" dirty="0"/>
          </a:p>
        </p:txBody>
      </p:sp>
      <p:sp>
        <p:nvSpPr>
          <p:cNvPr id="13" name="Freeform 12"/>
          <p:cNvSpPr/>
          <p:nvPr/>
        </p:nvSpPr>
        <p:spPr>
          <a:xfrm>
            <a:off x="990600" y="5896399"/>
            <a:ext cx="1480321" cy="639576"/>
          </a:xfrm>
          <a:custGeom>
            <a:avLst/>
            <a:gdLst>
              <a:gd name="connsiteX0" fmla="*/ 0 w 1480321"/>
              <a:gd name="connsiteY0" fmla="*/ 56789 h 567887"/>
              <a:gd name="connsiteX1" fmla="*/ 56789 w 1480321"/>
              <a:gd name="connsiteY1" fmla="*/ 0 h 567887"/>
              <a:gd name="connsiteX2" fmla="*/ 1423532 w 1480321"/>
              <a:gd name="connsiteY2" fmla="*/ 0 h 567887"/>
              <a:gd name="connsiteX3" fmla="*/ 1480321 w 1480321"/>
              <a:gd name="connsiteY3" fmla="*/ 56789 h 567887"/>
              <a:gd name="connsiteX4" fmla="*/ 1480321 w 1480321"/>
              <a:gd name="connsiteY4" fmla="*/ 511098 h 567887"/>
              <a:gd name="connsiteX5" fmla="*/ 1423532 w 1480321"/>
              <a:gd name="connsiteY5" fmla="*/ 567887 h 567887"/>
              <a:gd name="connsiteX6" fmla="*/ 56789 w 1480321"/>
              <a:gd name="connsiteY6" fmla="*/ 567887 h 567887"/>
              <a:gd name="connsiteX7" fmla="*/ 0 w 1480321"/>
              <a:gd name="connsiteY7" fmla="*/ 511098 h 567887"/>
              <a:gd name="connsiteX8" fmla="*/ 0 w 1480321"/>
              <a:gd name="connsiteY8" fmla="*/ 56789 h 567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80321" h="567887">
                <a:moveTo>
                  <a:pt x="0" y="56789"/>
                </a:moveTo>
                <a:cubicBezTo>
                  <a:pt x="0" y="25425"/>
                  <a:pt x="25425" y="0"/>
                  <a:pt x="56789" y="0"/>
                </a:cubicBezTo>
                <a:lnTo>
                  <a:pt x="1423532" y="0"/>
                </a:lnTo>
                <a:cubicBezTo>
                  <a:pt x="1454896" y="0"/>
                  <a:pt x="1480321" y="25425"/>
                  <a:pt x="1480321" y="56789"/>
                </a:cubicBezTo>
                <a:lnTo>
                  <a:pt x="1480321" y="511098"/>
                </a:lnTo>
                <a:cubicBezTo>
                  <a:pt x="1480321" y="542462"/>
                  <a:pt x="1454896" y="567887"/>
                  <a:pt x="1423532" y="567887"/>
                </a:cubicBezTo>
                <a:lnTo>
                  <a:pt x="56789" y="567887"/>
                </a:lnTo>
                <a:cubicBezTo>
                  <a:pt x="25425" y="567887"/>
                  <a:pt x="0" y="542462"/>
                  <a:pt x="0" y="511098"/>
                </a:cubicBezTo>
                <a:lnTo>
                  <a:pt x="0" y="56789"/>
                </a:lnTo>
                <a:close/>
              </a:path>
            </a:pathLst>
          </a:custGeom>
          <a:solidFill>
            <a:schemeClr val="accent2">
              <a:lumMod val="20000"/>
              <a:lumOff val="80000"/>
            </a:schemeClr>
          </a:solidFill>
        </p:spPr>
        <p:style>
          <a:lnRef idx="2">
            <a:schemeClr val="dk1">
              <a:shade val="80000"/>
              <a:hueOff val="0"/>
              <a:satOff val="0"/>
              <a:lumOff val="0"/>
              <a:alphaOff val="0"/>
            </a:schemeClr>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69973" tIns="69973" rIns="69973" bIns="69973" numCol="1" spcCol="1270" anchor="ctr" anchorCtr="0">
            <a:noAutofit/>
          </a:bodyPr>
          <a:lstStyle/>
          <a:p>
            <a:pPr lvl="0" algn="ctr" defTabSz="622300">
              <a:lnSpc>
                <a:spcPct val="90000"/>
              </a:lnSpc>
              <a:spcBef>
                <a:spcPct val="0"/>
              </a:spcBef>
              <a:spcAft>
                <a:spcPct val="35000"/>
              </a:spcAft>
            </a:pPr>
            <a:r>
              <a:rPr lang="en-US" sz="1400" kern="1200" dirty="0" smtClean="0"/>
              <a:t> </a:t>
            </a:r>
            <a:r>
              <a:rPr lang="en-US" sz="2000" b="1" kern="1200" dirty="0" smtClean="0"/>
              <a:t>Priority Seascapes</a:t>
            </a:r>
            <a:endParaRPr lang="en-US" sz="2000" b="1" kern="1200" dirty="0"/>
          </a:p>
        </p:txBody>
      </p:sp>
      <p:sp>
        <p:nvSpPr>
          <p:cNvPr id="15" name="Freeform 14"/>
          <p:cNvSpPr/>
          <p:nvPr/>
        </p:nvSpPr>
        <p:spPr>
          <a:xfrm>
            <a:off x="3758371" y="5896399"/>
            <a:ext cx="1270829" cy="639576"/>
          </a:xfrm>
          <a:custGeom>
            <a:avLst/>
            <a:gdLst>
              <a:gd name="connsiteX0" fmla="*/ 0 w 1270829"/>
              <a:gd name="connsiteY0" fmla="*/ 63958 h 639576"/>
              <a:gd name="connsiteX1" fmla="*/ 63958 w 1270829"/>
              <a:gd name="connsiteY1" fmla="*/ 0 h 639576"/>
              <a:gd name="connsiteX2" fmla="*/ 1206871 w 1270829"/>
              <a:gd name="connsiteY2" fmla="*/ 0 h 639576"/>
              <a:gd name="connsiteX3" fmla="*/ 1270829 w 1270829"/>
              <a:gd name="connsiteY3" fmla="*/ 63958 h 639576"/>
              <a:gd name="connsiteX4" fmla="*/ 1270829 w 1270829"/>
              <a:gd name="connsiteY4" fmla="*/ 575618 h 639576"/>
              <a:gd name="connsiteX5" fmla="*/ 1206871 w 1270829"/>
              <a:gd name="connsiteY5" fmla="*/ 639576 h 639576"/>
              <a:gd name="connsiteX6" fmla="*/ 63958 w 1270829"/>
              <a:gd name="connsiteY6" fmla="*/ 639576 h 639576"/>
              <a:gd name="connsiteX7" fmla="*/ 0 w 1270829"/>
              <a:gd name="connsiteY7" fmla="*/ 575618 h 639576"/>
              <a:gd name="connsiteX8" fmla="*/ 0 w 1270829"/>
              <a:gd name="connsiteY8" fmla="*/ 63958 h 639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70829" h="639576">
                <a:moveTo>
                  <a:pt x="0" y="63958"/>
                </a:moveTo>
                <a:cubicBezTo>
                  <a:pt x="0" y="28635"/>
                  <a:pt x="28635" y="0"/>
                  <a:pt x="63958" y="0"/>
                </a:cubicBezTo>
                <a:lnTo>
                  <a:pt x="1206871" y="0"/>
                </a:lnTo>
                <a:cubicBezTo>
                  <a:pt x="1242194" y="0"/>
                  <a:pt x="1270829" y="28635"/>
                  <a:pt x="1270829" y="63958"/>
                </a:cubicBezTo>
                <a:lnTo>
                  <a:pt x="1270829" y="575618"/>
                </a:lnTo>
                <a:cubicBezTo>
                  <a:pt x="1270829" y="610941"/>
                  <a:pt x="1242194" y="639576"/>
                  <a:pt x="1206871" y="639576"/>
                </a:cubicBezTo>
                <a:lnTo>
                  <a:pt x="63958" y="639576"/>
                </a:lnTo>
                <a:cubicBezTo>
                  <a:pt x="28635" y="639576"/>
                  <a:pt x="0" y="610941"/>
                  <a:pt x="0" y="575618"/>
                </a:cubicBezTo>
                <a:lnTo>
                  <a:pt x="0" y="63958"/>
                </a:lnTo>
                <a:close/>
              </a:path>
            </a:pathLst>
          </a:custGeom>
          <a:solidFill>
            <a:schemeClr val="accent6">
              <a:lumMod val="20000"/>
              <a:lumOff val="80000"/>
            </a:schemeClr>
          </a:solidFill>
        </p:spPr>
        <p:style>
          <a:lnRef idx="2">
            <a:schemeClr val="dk1">
              <a:shade val="80000"/>
              <a:hueOff val="0"/>
              <a:satOff val="0"/>
              <a:lumOff val="0"/>
              <a:alphaOff val="0"/>
            </a:schemeClr>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79693" tIns="79693" rIns="79693" bIns="79693" numCol="1" spcCol="1270" anchor="ctr" anchorCtr="0">
            <a:noAutofit/>
          </a:bodyPr>
          <a:lstStyle/>
          <a:p>
            <a:pPr lvl="0" algn="ctr" defTabSz="711200">
              <a:lnSpc>
                <a:spcPct val="90000"/>
              </a:lnSpc>
              <a:spcBef>
                <a:spcPct val="0"/>
              </a:spcBef>
              <a:spcAft>
                <a:spcPct val="35000"/>
              </a:spcAft>
            </a:pPr>
            <a:r>
              <a:rPr lang="en-US" sz="2000" b="1" kern="1200" dirty="0" smtClean="0"/>
              <a:t>MPAs</a:t>
            </a:r>
            <a:endParaRPr lang="en-US" sz="2000" b="1" kern="1200" dirty="0"/>
          </a:p>
        </p:txBody>
      </p:sp>
      <p:sp>
        <p:nvSpPr>
          <p:cNvPr id="16" name="Freeform 15"/>
          <p:cNvSpPr/>
          <p:nvPr/>
        </p:nvSpPr>
        <p:spPr>
          <a:xfrm>
            <a:off x="2578401" y="5896400"/>
            <a:ext cx="1015861" cy="642204"/>
          </a:xfrm>
          <a:custGeom>
            <a:avLst/>
            <a:gdLst>
              <a:gd name="connsiteX0" fmla="*/ 0 w 629730"/>
              <a:gd name="connsiteY0" fmla="*/ 59409 h 594089"/>
              <a:gd name="connsiteX1" fmla="*/ 59409 w 629730"/>
              <a:gd name="connsiteY1" fmla="*/ 0 h 594089"/>
              <a:gd name="connsiteX2" fmla="*/ 570321 w 629730"/>
              <a:gd name="connsiteY2" fmla="*/ 0 h 594089"/>
              <a:gd name="connsiteX3" fmla="*/ 629730 w 629730"/>
              <a:gd name="connsiteY3" fmla="*/ 59409 h 594089"/>
              <a:gd name="connsiteX4" fmla="*/ 629730 w 629730"/>
              <a:gd name="connsiteY4" fmla="*/ 534680 h 594089"/>
              <a:gd name="connsiteX5" fmla="*/ 570321 w 629730"/>
              <a:gd name="connsiteY5" fmla="*/ 594089 h 594089"/>
              <a:gd name="connsiteX6" fmla="*/ 59409 w 629730"/>
              <a:gd name="connsiteY6" fmla="*/ 594089 h 594089"/>
              <a:gd name="connsiteX7" fmla="*/ 0 w 629730"/>
              <a:gd name="connsiteY7" fmla="*/ 534680 h 594089"/>
              <a:gd name="connsiteX8" fmla="*/ 0 w 629730"/>
              <a:gd name="connsiteY8" fmla="*/ 59409 h 594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29730" h="594089">
                <a:moveTo>
                  <a:pt x="0" y="59409"/>
                </a:moveTo>
                <a:cubicBezTo>
                  <a:pt x="0" y="26598"/>
                  <a:pt x="26598" y="0"/>
                  <a:pt x="59409" y="0"/>
                </a:cubicBezTo>
                <a:lnTo>
                  <a:pt x="570321" y="0"/>
                </a:lnTo>
                <a:cubicBezTo>
                  <a:pt x="603132" y="0"/>
                  <a:pt x="629730" y="26598"/>
                  <a:pt x="629730" y="59409"/>
                </a:cubicBezTo>
                <a:lnTo>
                  <a:pt x="629730" y="534680"/>
                </a:lnTo>
                <a:cubicBezTo>
                  <a:pt x="629730" y="567491"/>
                  <a:pt x="603132" y="594089"/>
                  <a:pt x="570321" y="594089"/>
                </a:cubicBezTo>
                <a:lnTo>
                  <a:pt x="59409" y="594089"/>
                </a:lnTo>
                <a:cubicBezTo>
                  <a:pt x="26598" y="594089"/>
                  <a:pt x="0" y="567491"/>
                  <a:pt x="0" y="534680"/>
                </a:cubicBezTo>
                <a:lnTo>
                  <a:pt x="0" y="59409"/>
                </a:lnTo>
                <a:close/>
              </a:path>
            </a:pathLst>
          </a:custGeom>
          <a:solidFill>
            <a:srgbClr val="DDC5B1"/>
          </a:solidFill>
        </p:spPr>
        <p:style>
          <a:lnRef idx="2">
            <a:schemeClr val="dk1">
              <a:shade val="80000"/>
              <a:hueOff val="0"/>
              <a:satOff val="0"/>
              <a:lumOff val="0"/>
              <a:alphaOff val="0"/>
            </a:schemeClr>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78360" tIns="78360" rIns="78360" bIns="78360" numCol="1" spcCol="1270" anchor="ctr" anchorCtr="0">
            <a:noAutofit/>
          </a:bodyPr>
          <a:lstStyle/>
          <a:p>
            <a:pPr lvl="0" algn="ctr" defTabSz="711200">
              <a:lnSpc>
                <a:spcPct val="90000"/>
              </a:lnSpc>
              <a:spcBef>
                <a:spcPct val="0"/>
              </a:spcBef>
              <a:spcAft>
                <a:spcPct val="35000"/>
              </a:spcAft>
            </a:pPr>
            <a:r>
              <a:rPr lang="en-US" sz="2000" b="1" kern="1200" dirty="0" smtClean="0"/>
              <a:t>CCA</a:t>
            </a:r>
            <a:endParaRPr lang="en-US" sz="2000" b="1" kern="1200" dirty="0"/>
          </a:p>
        </p:txBody>
      </p:sp>
      <p:sp>
        <p:nvSpPr>
          <p:cNvPr id="17" name="Freeform 16"/>
          <p:cNvSpPr/>
          <p:nvPr/>
        </p:nvSpPr>
        <p:spPr>
          <a:xfrm>
            <a:off x="7068693" y="5914450"/>
            <a:ext cx="1600200" cy="624153"/>
          </a:xfrm>
          <a:custGeom>
            <a:avLst/>
            <a:gdLst>
              <a:gd name="connsiteX0" fmla="*/ 0 w 1308754"/>
              <a:gd name="connsiteY0" fmla="*/ 65743 h 657425"/>
              <a:gd name="connsiteX1" fmla="*/ 65743 w 1308754"/>
              <a:gd name="connsiteY1" fmla="*/ 0 h 657425"/>
              <a:gd name="connsiteX2" fmla="*/ 1243012 w 1308754"/>
              <a:gd name="connsiteY2" fmla="*/ 0 h 657425"/>
              <a:gd name="connsiteX3" fmla="*/ 1308755 w 1308754"/>
              <a:gd name="connsiteY3" fmla="*/ 65743 h 657425"/>
              <a:gd name="connsiteX4" fmla="*/ 1308754 w 1308754"/>
              <a:gd name="connsiteY4" fmla="*/ 591683 h 657425"/>
              <a:gd name="connsiteX5" fmla="*/ 1243011 w 1308754"/>
              <a:gd name="connsiteY5" fmla="*/ 657426 h 657425"/>
              <a:gd name="connsiteX6" fmla="*/ 65743 w 1308754"/>
              <a:gd name="connsiteY6" fmla="*/ 657425 h 657425"/>
              <a:gd name="connsiteX7" fmla="*/ 0 w 1308754"/>
              <a:gd name="connsiteY7" fmla="*/ 591682 h 657425"/>
              <a:gd name="connsiteX8" fmla="*/ 0 w 1308754"/>
              <a:gd name="connsiteY8" fmla="*/ 65743 h 657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08754" h="657425">
                <a:moveTo>
                  <a:pt x="0" y="65743"/>
                </a:moveTo>
                <a:cubicBezTo>
                  <a:pt x="0" y="29434"/>
                  <a:pt x="29434" y="0"/>
                  <a:pt x="65743" y="0"/>
                </a:cubicBezTo>
                <a:lnTo>
                  <a:pt x="1243012" y="0"/>
                </a:lnTo>
                <a:cubicBezTo>
                  <a:pt x="1279321" y="0"/>
                  <a:pt x="1308755" y="29434"/>
                  <a:pt x="1308755" y="65743"/>
                </a:cubicBezTo>
                <a:cubicBezTo>
                  <a:pt x="1308755" y="241056"/>
                  <a:pt x="1308754" y="416370"/>
                  <a:pt x="1308754" y="591683"/>
                </a:cubicBezTo>
                <a:cubicBezTo>
                  <a:pt x="1308754" y="627992"/>
                  <a:pt x="1279320" y="657426"/>
                  <a:pt x="1243011" y="657426"/>
                </a:cubicBezTo>
                <a:lnTo>
                  <a:pt x="65743" y="657425"/>
                </a:lnTo>
                <a:cubicBezTo>
                  <a:pt x="29434" y="657425"/>
                  <a:pt x="0" y="627991"/>
                  <a:pt x="0" y="591682"/>
                </a:cubicBezTo>
                <a:lnTo>
                  <a:pt x="0" y="65743"/>
                </a:lnTo>
                <a:close/>
              </a:path>
            </a:pathLst>
          </a:custGeom>
          <a:solidFill>
            <a:schemeClr val="accent4">
              <a:lumMod val="20000"/>
              <a:lumOff val="80000"/>
            </a:schemeClr>
          </a:solidFill>
        </p:spPr>
        <p:style>
          <a:lnRef idx="2">
            <a:schemeClr val="dk1">
              <a:shade val="80000"/>
              <a:hueOff val="0"/>
              <a:satOff val="0"/>
              <a:lumOff val="0"/>
              <a:alphaOff val="0"/>
            </a:schemeClr>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80215" tIns="80215" rIns="80215" bIns="80215" numCol="1" spcCol="1270" anchor="ctr" anchorCtr="0">
            <a:noAutofit/>
          </a:bodyPr>
          <a:lstStyle/>
          <a:p>
            <a:pPr lvl="0" algn="ctr" defTabSz="711200">
              <a:lnSpc>
                <a:spcPct val="90000"/>
              </a:lnSpc>
              <a:spcBef>
                <a:spcPct val="0"/>
              </a:spcBef>
              <a:spcAft>
                <a:spcPct val="35000"/>
              </a:spcAft>
            </a:pPr>
            <a:r>
              <a:rPr lang="en-US" sz="2000" b="1" kern="1200" dirty="0" smtClean="0"/>
              <a:t>Endangered Species</a:t>
            </a:r>
            <a:endParaRPr lang="en-US" sz="2000" b="1" kern="1200" dirty="0"/>
          </a:p>
        </p:txBody>
      </p:sp>
      <p:sp>
        <p:nvSpPr>
          <p:cNvPr id="18" name="Freeform 17"/>
          <p:cNvSpPr/>
          <p:nvPr/>
        </p:nvSpPr>
        <p:spPr>
          <a:xfrm>
            <a:off x="5334000" y="1828794"/>
            <a:ext cx="3352336" cy="1269503"/>
          </a:xfrm>
          <a:custGeom>
            <a:avLst/>
            <a:gdLst>
              <a:gd name="connsiteX0" fmla="*/ 0 w 1863592"/>
              <a:gd name="connsiteY0" fmla="*/ 126950 h 1269503"/>
              <a:gd name="connsiteX1" fmla="*/ 126950 w 1863592"/>
              <a:gd name="connsiteY1" fmla="*/ 0 h 1269503"/>
              <a:gd name="connsiteX2" fmla="*/ 1736642 w 1863592"/>
              <a:gd name="connsiteY2" fmla="*/ 0 h 1269503"/>
              <a:gd name="connsiteX3" fmla="*/ 1863592 w 1863592"/>
              <a:gd name="connsiteY3" fmla="*/ 126950 h 1269503"/>
              <a:gd name="connsiteX4" fmla="*/ 1863592 w 1863592"/>
              <a:gd name="connsiteY4" fmla="*/ 1142553 h 1269503"/>
              <a:gd name="connsiteX5" fmla="*/ 1736642 w 1863592"/>
              <a:gd name="connsiteY5" fmla="*/ 1269503 h 1269503"/>
              <a:gd name="connsiteX6" fmla="*/ 126950 w 1863592"/>
              <a:gd name="connsiteY6" fmla="*/ 1269503 h 1269503"/>
              <a:gd name="connsiteX7" fmla="*/ 0 w 1863592"/>
              <a:gd name="connsiteY7" fmla="*/ 1142553 h 1269503"/>
              <a:gd name="connsiteX8" fmla="*/ 0 w 1863592"/>
              <a:gd name="connsiteY8" fmla="*/ 126950 h 1269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63592" h="1269503">
                <a:moveTo>
                  <a:pt x="0" y="126950"/>
                </a:moveTo>
                <a:cubicBezTo>
                  <a:pt x="0" y="56837"/>
                  <a:pt x="56837" y="0"/>
                  <a:pt x="126950" y="0"/>
                </a:cubicBezTo>
                <a:lnTo>
                  <a:pt x="1736642" y="0"/>
                </a:lnTo>
                <a:cubicBezTo>
                  <a:pt x="1806755" y="0"/>
                  <a:pt x="1863592" y="56837"/>
                  <a:pt x="1863592" y="126950"/>
                </a:cubicBezTo>
                <a:lnTo>
                  <a:pt x="1863592" y="1142553"/>
                </a:lnTo>
                <a:cubicBezTo>
                  <a:pt x="1863592" y="1212666"/>
                  <a:pt x="1806755" y="1269503"/>
                  <a:pt x="1736642" y="1269503"/>
                </a:cubicBezTo>
                <a:lnTo>
                  <a:pt x="126950" y="1269503"/>
                </a:lnTo>
                <a:cubicBezTo>
                  <a:pt x="56837" y="1269503"/>
                  <a:pt x="0" y="1212666"/>
                  <a:pt x="0" y="1142553"/>
                </a:cubicBezTo>
                <a:lnTo>
                  <a:pt x="0" y="126950"/>
                </a:lnTo>
                <a:close/>
              </a:path>
            </a:pathLst>
          </a:custGeom>
          <a:solidFill>
            <a:srgbClr val="92D050"/>
          </a:solidFill>
        </p:spPr>
        <p:style>
          <a:lnRef idx="2">
            <a:schemeClr val="dk1">
              <a:shade val="80000"/>
              <a:hueOff val="0"/>
              <a:satOff val="0"/>
              <a:lumOff val="0"/>
              <a:alphaOff val="0"/>
            </a:schemeClr>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105762" tIns="105762" rIns="105762" bIns="105762" numCol="1" spcCol="1270" anchor="ctr" anchorCtr="0">
            <a:noAutofit/>
          </a:bodyPr>
          <a:lstStyle/>
          <a:p>
            <a:pPr lvl="0" algn="ctr" defTabSz="800100">
              <a:lnSpc>
                <a:spcPct val="90000"/>
              </a:lnSpc>
              <a:spcBef>
                <a:spcPct val="0"/>
              </a:spcBef>
              <a:spcAft>
                <a:spcPct val="35000"/>
              </a:spcAft>
            </a:pPr>
            <a:r>
              <a:rPr lang="en-US" sz="2400" b="1" kern="1200" dirty="0" smtClean="0"/>
              <a:t>Higher level outcome 2: </a:t>
            </a:r>
          </a:p>
          <a:p>
            <a:pPr lvl="0" algn="ctr" defTabSz="800100">
              <a:lnSpc>
                <a:spcPct val="90000"/>
              </a:lnSpc>
              <a:spcBef>
                <a:spcPct val="0"/>
              </a:spcBef>
              <a:spcAft>
                <a:spcPct val="35000"/>
              </a:spcAft>
            </a:pPr>
            <a:r>
              <a:rPr lang="en-US" sz="2000" kern="1200" dirty="0" smtClean="0"/>
              <a:t>Fish stocks improved and sustained.</a:t>
            </a:r>
            <a:endParaRPr lang="en-US" sz="2000" kern="1200" dirty="0"/>
          </a:p>
        </p:txBody>
      </p:sp>
      <p:sp>
        <p:nvSpPr>
          <p:cNvPr id="19" name="Freeform 18"/>
          <p:cNvSpPr/>
          <p:nvPr/>
        </p:nvSpPr>
        <p:spPr>
          <a:xfrm>
            <a:off x="5333999" y="3176487"/>
            <a:ext cx="3385387" cy="1269503"/>
          </a:xfrm>
          <a:custGeom>
            <a:avLst/>
            <a:gdLst>
              <a:gd name="connsiteX0" fmla="*/ 0 w 3739948"/>
              <a:gd name="connsiteY0" fmla="*/ 126950 h 1269503"/>
              <a:gd name="connsiteX1" fmla="*/ 126950 w 3739948"/>
              <a:gd name="connsiteY1" fmla="*/ 0 h 1269503"/>
              <a:gd name="connsiteX2" fmla="*/ 3612998 w 3739948"/>
              <a:gd name="connsiteY2" fmla="*/ 0 h 1269503"/>
              <a:gd name="connsiteX3" fmla="*/ 3739948 w 3739948"/>
              <a:gd name="connsiteY3" fmla="*/ 126950 h 1269503"/>
              <a:gd name="connsiteX4" fmla="*/ 3739948 w 3739948"/>
              <a:gd name="connsiteY4" fmla="*/ 1142553 h 1269503"/>
              <a:gd name="connsiteX5" fmla="*/ 3612998 w 3739948"/>
              <a:gd name="connsiteY5" fmla="*/ 1269503 h 1269503"/>
              <a:gd name="connsiteX6" fmla="*/ 126950 w 3739948"/>
              <a:gd name="connsiteY6" fmla="*/ 1269503 h 1269503"/>
              <a:gd name="connsiteX7" fmla="*/ 0 w 3739948"/>
              <a:gd name="connsiteY7" fmla="*/ 1142553 h 1269503"/>
              <a:gd name="connsiteX8" fmla="*/ 0 w 3739948"/>
              <a:gd name="connsiteY8" fmla="*/ 126950 h 1269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39948" h="1269503">
                <a:moveTo>
                  <a:pt x="0" y="126950"/>
                </a:moveTo>
                <a:cubicBezTo>
                  <a:pt x="0" y="56837"/>
                  <a:pt x="56837" y="0"/>
                  <a:pt x="126950" y="0"/>
                </a:cubicBezTo>
                <a:lnTo>
                  <a:pt x="3612998" y="0"/>
                </a:lnTo>
                <a:cubicBezTo>
                  <a:pt x="3683111" y="0"/>
                  <a:pt x="3739948" y="56837"/>
                  <a:pt x="3739948" y="126950"/>
                </a:cubicBezTo>
                <a:lnTo>
                  <a:pt x="3739948" y="1142553"/>
                </a:lnTo>
                <a:cubicBezTo>
                  <a:pt x="3739948" y="1212666"/>
                  <a:pt x="3683111" y="1269503"/>
                  <a:pt x="3612998" y="1269503"/>
                </a:cubicBezTo>
                <a:lnTo>
                  <a:pt x="126950" y="1269503"/>
                </a:lnTo>
                <a:cubicBezTo>
                  <a:pt x="56837" y="1269503"/>
                  <a:pt x="0" y="1212666"/>
                  <a:pt x="0" y="1142553"/>
                </a:cubicBezTo>
                <a:lnTo>
                  <a:pt x="0" y="126950"/>
                </a:lnTo>
                <a:close/>
              </a:path>
            </a:pathLst>
          </a:custGeom>
          <a:solidFill>
            <a:schemeClr val="accent3">
              <a:lumMod val="40000"/>
              <a:lumOff val="60000"/>
            </a:schemeClr>
          </a:solidFill>
        </p:spPr>
        <p:style>
          <a:lnRef idx="2">
            <a:schemeClr val="dk1">
              <a:shade val="80000"/>
              <a:hueOff val="0"/>
              <a:satOff val="0"/>
              <a:lumOff val="0"/>
              <a:alphaOff val="0"/>
            </a:schemeClr>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105762" tIns="105762" rIns="105762" bIns="105762" numCol="1" spcCol="1270" anchor="ctr" anchorCtr="0">
            <a:noAutofit/>
          </a:bodyPr>
          <a:lstStyle/>
          <a:p>
            <a:pPr lvl="0" algn="ctr" defTabSz="800100">
              <a:lnSpc>
                <a:spcPct val="90000"/>
              </a:lnSpc>
              <a:spcBef>
                <a:spcPct val="0"/>
              </a:spcBef>
              <a:spcAft>
                <a:spcPct val="35000"/>
              </a:spcAft>
            </a:pPr>
            <a:r>
              <a:rPr lang="en-US" sz="2400" kern="1200" dirty="0" smtClean="0"/>
              <a:t>Outcome Indicators</a:t>
            </a:r>
            <a:endParaRPr lang="en-US" sz="2400" kern="1200" dirty="0"/>
          </a:p>
        </p:txBody>
      </p:sp>
      <p:sp>
        <p:nvSpPr>
          <p:cNvPr id="22" name="Freeform 21"/>
          <p:cNvSpPr/>
          <p:nvPr/>
        </p:nvSpPr>
        <p:spPr>
          <a:xfrm>
            <a:off x="5649664" y="5921102"/>
            <a:ext cx="1211090" cy="610847"/>
          </a:xfrm>
          <a:custGeom>
            <a:avLst/>
            <a:gdLst>
              <a:gd name="connsiteX0" fmla="*/ 0 w 969964"/>
              <a:gd name="connsiteY0" fmla="*/ 53178 h 531782"/>
              <a:gd name="connsiteX1" fmla="*/ 53178 w 969964"/>
              <a:gd name="connsiteY1" fmla="*/ 0 h 531782"/>
              <a:gd name="connsiteX2" fmla="*/ 916786 w 969964"/>
              <a:gd name="connsiteY2" fmla="*/ 0 h 531782"/>
              <a:gd name="connsiteX3" fmla="*/ 969964 w 969964"/>
              <a:gd name="connsiteY3" fmla="*/ 53178 h 531782"/>
              <a:gd name="connsiteX4" fmla="*/ 969964 w 969964"/>
              <a:gd name="connsiteY4" fmla="*/ 478604 h 531782"/>
              <a:gd name="connsiteX5" fmla="*/ 916786 w 969964"/>
              <a:gd name="connsiteY5" fmla="*/ 531782 h 531782"/>
              <a:gd name="connsiteX6" fmla="*/ 53178 w 969964"/>
              <a:gd name="connsiteY6" fmla="*/ 531782 h 531782"/>
              <a:gd name="connsiteX7" fmla="*/ 0 w 969964"/>
              <a:gd name="connsiteY7" fmla="*/ 478604 h 531782"/>
              <a:gd name="connsiteX8" fmla="*/ 0 w 969964"/>
              <a:gd name="connsiteY8" fmla="*/ 53178 h 531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69964" h="531782">
                <a:moveTo>
                  <a:pt x="0" y="53178"/>
                </a:moveTo>
                <a:cubicBezTo>
                  <a:pt x="0" y="23809"/>
                  <a:pt x="23809" y="0"/>
                  <a:pt x="53178" y="0"/>
                </a:cubicBezTo>
                <a:lnTo>
                  <a:pt x="916786" y="0"/>
                </a:lnTo>
                <a:cubicBezTo>
                  <a:pt x="946155" y="0"/>
                  <a:pt x="969964" y="23809"/>
                  <a:pt x="969964" y="53178"/>
                </a:cubicBezTo>
                <a:lnTo>
                  <a:pt x="969964" y="478604"/>
                </a:lnTo>
                <a:cubicBezTo>
                  <a:pt x="969964" y="507973"/>
                  <a:pt x="946155" y="531782"/>
                  <a:pt x="916786" y="531782"/>
                </a:cubicBezTo>
                <a:lnTo>
                  <a:pt x="53178" y="531782"/>
                </a:lnTo>
                <a:cubicBezTo>
                  <a:pt x="23809" y="531782"/>
                  <a:pt x="0" y="507973"/>
                  <a:pt x="0" y="478604"/>
                </a:cubicBezTo>
                <a:lnTo>
                  <a:pt x="0" y="53178"/>
                </a:lnTo>
                <a:close/>
              </a:path>
            </a:pathLst>
          </a:custGeom>
          <a:solidFill>
            <a:schemeClr val="accent3">
              <a:lumMod val="20000"/>
              <a:lumOff val="80000"/>
            </a:schemeClr>
          </a:solidFill>
        </p:spPr>
        <p:style>
          <a:lnRef idx="2">
            <a:schemeClr val="dk1">
              <a:shade val="80000"/>
              <a:hueOff val="0"/>
              <a:satOff val="0"/>
              <a:lumOff val="0"/>
              <a:alphaOff val="0"/>
            </a:schemeClr>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76535" tIns="76535" rIns="76535" bIns="76535" numCol="1" spcCol="1270" anchor="ctr" anchorCtr="0">
            <a:noAutofit/>
          </a:bodyPr>
          <a:lstStyle/>
          <a:p>
            <a:pPr lvl="0" algn="ctr" defTabSz="711200">
              <a:lnSpc>
                <a:spcPct val="90000"/>
              </a:lnSpc>
              <a:spcBef>
                <a:spcPct val="0"/>
              </a:spcBef>
              <a:spcAft>
                <a:spcPct val="35000"/>
              </a:spcAft>
            </a:pPr>
            <a:r>
              <a:rPr lang="en-US" sz="2000" b="1" kern="1200" dirty="0" smtClean="0"/>
              <a:t>EAFM</a:t>
            </a:r>
            <a:endParaRPr lang="en-US" sz="2000" b="1" kern="1200" dirty="0"/>
          </a:p>
        </p:txBody>
      </p:sp>
      <p:sp>
        <p:nvSpPr>
          <p:cNvPr id="20" name="Rounded Rectangular Callout 19"/>
          <p:cNvSpPr/>
          <p:nvPr/>
        </p:nvSpPr>
        <p:spPr>
          <a:xfrm>
            <a:off x="59217" y="4445990"/>
            <a:ext cx="3581400" cy="1067170"/>
          </a:xfrm>
          <a:prstGeom prst="wedgeRoundRectCallout">
            <a:avLst>
              <a:gd name="adj1" fmla="val -6067"/>
              <a:gd name="adj2" fmla="val 86244"/>
              <a:gd name="adj3" fmla="val 16667"/>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Each goal has a set of indicators  according to the RPOA targets (outputs) and RPOA goals (outcomes)</a:t>
            </a:r>
            <a:endParaRPr lang="en-US" dirty="0"/>
          </a:p>
        </p:txBody>
      </p:sp>
      <p:sp>
        <p:nvSpPr>
          <p:cNvPr id="25" name="Rounded Rectangular Callout 24"/>
          <p:cNvSpPr/>
          <p:nvPr/>
        </p:nvSpPr>
        <p:spPr>
          <a:xfrm>
            <a:off x="6637889" y="3429000"/>
            <a:ext cx="2286000" cy="914400"/>
          </a:xfrm>
          <a:prstGeom prst="wedgeRoundRectCallout">
            <a:avLst>
              <a:gd name="adj1" fmla="val 13505"/>
              <a:gd name="adj2" fmla="val 92620"/>
              <a:gd name="adj3" fmla="val 16667"/>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Outputs showing progress against RPOA</a:t>
            </a:r>
            <a:endParaRPr lang="en-US" dirty="0"/>
          </a:p>
        </p:txBody>
      </p:sp>
      <p:sp>
        <p:nvSpPr>
          <p:cNvPr id="26" name="Rounded Rectangular Callout 25"/>
          <p:cNvSpPr/>
          <p:nvPr/>
        </p:nvSpPr>
        <p:spPr>
          <a:xfrm>
            <a:off x="381000" y="1817229"/>
            <a:ext cx="1905000" cy="1359259"/>
          </a:xfrm>
          <a:prstGeom prst="wedgeRoundRectCallout">
            <a:avLst>
              <a:gd name="adj1" fmla="val 50300"/>
              <a:gd name="adj2" fmla="val 66553"/>
              <a:gd name="adj3" fmla="val 16667"/>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a:t>
            </a:r>
            <a:r>
              <a:rPr lang="en-US" dirty="0" smtClean="0"/>
              <a:t>utcomes showing final success of RPOA</a:t>
            </a:r>
            <a:endParaRPr lang="en-US" dirty="0"/>
          </a:p>
        </p:txBody>
      </p:sp>
      <p:sp>
        <p:nvSpPr>
          <p:cNvPr id="27" name="Curved Left Arrow 26"/>
          <p:cNvSpPr/>
          <p:nvPr/>
        </p:nvSpPr>
        <p:spPr>
          <a:xfrm rot="10800000">
            <a:off x="495869" y="2534598"/>
            <a:ext cx="533400" cy="1104269"/>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8" name="Rounded Rectangular Callout 27"/>
          <p:cNvSpPr/>
          <p:nvPr/>
        </p:nvSpPr>
        <p:spPr>
          <a:xfrm>
            <a:off x="220338" y="1059301"/>
            <a:ext cx="2507255" cy="1183542"/>
          </a:xfrm>
          <a:prstGeom prst="wedgeRoundRectCallout">
            <a:avLst>
              <a:gd name="adj1" fmla="val -33109"/>
              <a:gd name="adj2" fmla="val 101702"/>
              <a:gd name="adj3" fmla="val 16667"/>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RPOA outcomes for each country roll into a higher regional outcome.</a:t>
            </a:r>
            <a:endParaRPr lang="en-US" dirty="0"/>
          </a:p>
        </p:txBody>
      </p:sp>
      <p:sp>
        <p:nvSpPr>
          <p:cNvPr id="6" name="Curved Right Arrow 5"/>
          <p:cNvSpPr/>
          <p:nvPr/>
        </p:nvSpPr>
        <p:spPr>
          <a:xfrm rot="10800000">
            <a:off x="8448782" y="2463545"/>
            <a:ext cx="475107" cy="1040488"/>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Rounded Rectangular Callout 6"/>
          <p:cNvSpPr/>
          <p:nvPr/>
        </p:nvSpPr>
        <p:spPr>
          <a:xfrm>
            <a:off x="5222797" y="405950"/>
            <a:ext cx="3691791" cy="1245122"/>
          </a:xfrm>
          <a:prstGeom prst="wedgeRoundRectCallout">
            <a:avLst>
              <a:gd name="adj1" fmla="val -50023"/>
              <a:gd name="adj2" fmla="val 83154"/>
              <a:gd name="adj3" fmla="val 16667"/>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Two higher level outcomes are measured by RPOA indicators and additional outcome indicators. </a:t>
            </a:r>
            <a:endParaRPr lang="en-US" dirty="0"/>
          </a:p>
        </p:txBody>
      </p:sp>
      <p:sp>
        <p:nvSpPr>
          <p:cNvPr id="29" name="Rounded Rectangular Callout 28"/>
          <p:cNvSpPr/>
          <p:nvPr/>
        </p:nvSpPr>
        <p:spPr>
          <a:xfrm>
            <a:off x="2884736" y="1574003"/>
            <a:ext cx="3058864" cy="1652487"/>
          </a:xfrm>
          <a:prstGeom prst="wedgeRoundRectCallout">
            <a:avLst>
              <a:gd name="adj1" fmla="val -15696"/>
              <a:gd name="adj2" fmla="val -63504"/>
              <a:gd name="adj3" fmla="val 16667"/>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Third higher level outcome, the </a:t>
            </a:r>
            <a:r>
              <a:rPr lang="en-US" b="1" dirty="0"/>
              <a:t>Impact</a:t>
            </a:r>
            <a:r>
              <a:rPr lang="en-US" dirty="0"/>
              <a:t> of the CTI on the people of the six countries. </a:t>
            </a:r>
            <a:r>
              <a:rPr lang="en-US" dirty="0" smtClean="0"/>
              <a:t>Most </a:t>
            </a:r>
            <a:r>
              <a:rPr lang="en-US" dirty="0"/>
              <a:t>indicators are embedded in RPOA outcomes </a:t>
            </a:r>
          </a:p>
        </p:txBody>
      </p:sp>
      <p:sp>
        <p:nvSpPr>
          <p:cNvPr id="32" name="Curved Left Arrow 31"/>
          <p:cNvSpPr/>
          <p:nvPr/>
        </p:nvSpPr>
        <p:spPr>
          <a:xfrm rot="10800000">
            <a:off x="228600" y="1371600"/>
            <a:ext cx="731353" cy="2277366"/>
          </a:xfrm>
          <a:prstGeom prst="curvedLeftArrow">
            <a:avLst>
              <a:gd name="adj1" fmla="val 25000"/>
              <a:gd name="adj2" fmla="val 50000"/>
              <a:gd name="adj3" fmla="val 2277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3" name="Curved Right Arrow 32"/>
          <p:cNvSpPr/>
          <p:nvPr/>
        </p:nvSpPr>
        <p:spPr>
          <a:xfrm rot="10800000">
            <a:off x="8312532" y="1405382"/>
            <a:ext cx="747608" cy="220980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001772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1" nodeType="clickEffect">
                                  <p:stCondLst>
                                    <p:cond delay="0"/>
                                  </p:stCondLst>
                                  <p:childTnLst>
                                    <p:set>
                                      <p:cBhvr>
                                        <p:cTn id="22" dur="1" fill="hold">
                                          <p:stCondLst>
                                            <p:cond delay="0"/>
                                          </p:stCondLst>
                                        </p:cTn>
                                        <p:tgtEl>
                                          <p:spTgt spid="20"/>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1" nodeType="clickEffect">
                                  <p:stCondLst>
                                    <p:cond delay="0"/>
                                  </p:stCondLst>
                                  <p:childTnLst>
                                    <p:set>
                                      <p:cBhvr>
                                        <p:cTn id="34" dur="1" fill="hold">
                                          <p:stCondLst>
                                            <p:cond delay="0"/>
                                          </p:stCondLst>
                                        </p:cTn>
                                        <p:tgtEl>
                                          <p:spTgt spid="25"/>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grpId="1" nodeType="clickEffect">
                                  <p:stCondLst>
                                    <p:cond delay="0"/>
                                  </p:stCondLst>
                                  <p:childTnLst>
                                    <p:set>
                                      <p:cBhvr>
                                        <p:cTn id="50" dur="1" fill="hold">
                                          <p:stCondLst>
                                            <p:cond delay="0"/>
                                          </p:stCondLst>
                                        </p:cTn>
                                        <p:tgtEl>
                                          <p:spTgt spid="26"/>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5"/>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8"/>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22" presetClass="entr" presetSubtype="4" fill="hold" grpId="0" nodeType="clickEffect">
                                  <p:stCondLst>
                                    <p:cond delay="0"/>
                                  </p:stCondLst>
                                  <p:childTnLst>
                                    <p:set>
                                      <p:cBhvr>
                                        <p:cTn id="62" dur="1" fill="hold">
                                          <p:stCondLst>
                                            <p:cond delay="0"/>
                                          </p:stCondLst>
                                        </p:cTn>
                                        <p:tgtEl>
                                          <p:spTgt spid="27"/>
                                        </p:tgtEl>
                                        <p:attrNameLst>
                                          <p:attrName>style.visibility</p:attrName>
                                        </p:attrNameLst>
                                      </p:cBhvr>
                                      <p:to>
                                        <p:strVal val="visible"/>
                                      </p:to>
                                    </p:set>
                                    <p:animEffect transition="in" filter="wipe(down)">
                                      <p:cBhvr>
                                        <p:cTn id="63" dur="500"/>
                                        <p:tgtEl>
                                          <p:spTgt spid="27"/>
                                        </p:tgtEl>
                                      </p:cBhvr>
                                    </p:animEffect>
                                  </p:childTnLst>
                                </p:cTn>
                              </p:par>
                              <p:par>
                                <p:cTn id="64" presetID="22" presetClass="entr" presetSubtype="4" fill="hold" grpId="0" nodeType="withEffect">
                                  <p:stCondLst>
                                    <p:cond delay="0"/>
                                  </p:stCondLst>
                                  <p:childTnLst>
                                    <p:set>
                                      <p:cBhvr>
                                        <p:cTn id="65" dur="1" fill="hold">
                                          <p:stCondLst>
                                            <p:cond delay="0"/>
                                          </p:stCondLst>
                                        </p:cTn>
                                        <p:tgtEl>
                                          <p:spTgt spid="6"/>
                                        </p:tgtEl>
                                        <p:attrNameLst>
                                          <p:attrName>style.visibility</p:attrName>
                                        </p:attrNameLst>
                                      </p:cBhvr>
                                      <p:to>
                                        <p:strVal val="visible"/>
                                      </p:to>
                                    </p:set>
                                    <p:animEffect transition="in" filter="wipe(down)">
                                      <p:cBhvr>
                                        <p:cTn id="66" dur="500"/>
                                        <p:tgtEl>
                                          <p:spTgt spid="6"/>
                                        </p:tgtEl>
                                      </p:cBhvr>
                                    </p:animEffect>
                                  </p:childTnLst>
                                </p:cTn>
                              </p:par>
                              <p:par>
                                <p:cTn id="67" presetID="1" presetClass="entr" presetSubtype="0" fill="hold" grpId="0" nodeType="withEffect">
                                  <p:stCondLst>
                                    <p:cond delay="0"/>
                                  </p:stCondLst>
                                  <p:childTnLst>
                                    <p:set>
                                      <p:cBhvr>
                                        <p:cTn id="68" dur="1" fill="hold">
                                          <p:stCondLst>
                                            <p:cond delay="0"/>
                                          </p:stCondLst>
                                        </p:cTn>
                                        <p:tgtEl>
                                          <p:spTgt spid="28"/>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xit" presetSubtype="0" fill="hold" grpId="1" nodeType="clickEffect">
                                  <p:stCondLst>
                                    <p:cond delay="0"/>
                                  </p:stCondLst>
                                  <p:childTnLst>
                                    <p:set>
                                      <p:cBhvr>
                                        <p:cTn id="72" dur="1" fill="hold">
                                          <p:stCondLst>
                                            <p:cond delay="0"/>
                                          </p:stCondLst>
                                        </p:cTn>
                                        <p:tgtEl>
                                          <p:spTgt spid="28"/>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7"/>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xit" presetSubtype="0" fill="hold" grpId="1" nodeType="clickEffect">
                                  <p:stCondLst>
                                    <p:cond delay="0"/>
                                  </p:stCondLst>
                                  <p:childTnLst>
                                    <p:set>
                                      <p:cBhvr>
                                        <p:cTn id="80" dur="1" fill="hold">
                                          <p:stCondLst>
                                            <p:cond delay="0"/>
                                          </p:stCondLst>
                                        </p:cTn>
                                        <p:tgtEl>
                                          <p:spTgt spid="27"/>
                                        </p:tgtEl>
                                        <p:attrNameLst>
                                          <p:attrName>style.visibility</p:attrName>
                                        </p:attrNameLst>
                                      </p:cBhvr>
                                      <p:to>
                                        <p:strVal val="hidden"/>
                                      </p:to>
                                    </p:set>
                                  </p:childTnLst>
                                </p:cTn>
                              </p:par>
                              <p:par>
                                <p:cTn id="81" presetID="1" presetClass="exit" presetSubtype="0" fill="hold" grpId="1" nodeType="withEffect">
                                  <p:stCondLst>
                                    <p:cond delay="0"/>
                                  </p:stCondLst>
                                  <p:childTnLst>
                                    <p:set>
                                      <p:cBhvr>
                                        <p:cTn id="82" dur="1" fill="hold">
                                          <p:stCondLst>
                                            <p:cond delay="0"/>
                                          </p:stCondLst>
                                        </p:cTn>
                                        <p:tgtEl>
                                          <p:spTgt spid="6"/>
                                        </p:tgtEl>
                                        <p:attrNameLst>
                                          <p:attrName>style.visibility</p:attrName>
                                        </p:attrNameLst>
                                      </p:cBhvr>
                                      <p:to>
                                        <p:strVal val="hidden"/>
                                      </p:to>
                                    </p:set>
                                  </p:childTnLst>
                                </p:cTn>
                              </p:par>
                              <p:par>
                                <p:cTn id="83" presetID="1" presetClass="exit" presetSubtype="0" fill="hold" grpId="1" nodeType="withEffect">
                                  <p:stCondLst>
                                    <p:cond delay="0"/>
                                  </p:stCondLst>
                                  <p:childTnLst>
                                    <p:set>
                                      <p:cBhvr>
                                        <p:cTn id="84" dur="1" fill="hold">
                                          <p:stCondLst>
                                            <p:cond delay="0"/>
                                          </p:stCondLst>
                                        </p:cTn>
                                        <p:tgtEl>
                                          <p:spTgt spid="7"/>
                                        </p:tgtEl>
                                        <p:attrNameLst>
                                          <p:attrName>style.visibility</p:attrName>
                                        </p:attrNameLst>
                                      </p:cBhvr>
                                      <p:to>
                                        <p:strVal val="hidden"/>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3"/>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29"/>
                                        </p:tgtEl>
                                        <p:attrNameLst>
                                          <p:attrName>style.visibility</p:attrName>
                                        </p:attrNameLst>
                                      </p:cBhvr>
                                      <p:to>
                                        <p:strVal val="visible"/>
                                      </p:to>
                                    </p:set>
                                  </p:childTnLst>
                                </p:cTn>
                              </p:par>
                              <p:par>
                                <p:cTn id="93" presetID="22" presetClass="entr" presetSubtype="4" fill="hold" grpId="0" nodeType="withEffect">
                                  <p:stCondLst>
                                    <p:cond delay="0"/>
                                  </p:stCondLst>
                                  <p:childTnLst>
                                    <p:set>
                                      <p:cBhvr>
                                        <p:cTn id="94" dur="1" fill="hold">
                                          <p:stCondLst>
                                            <p:cond delay="0"/>
                                          </p:stCondLst>
                                        </p:cTn>
                                        <p:tgtEl>
                                          <p:spTgt spid="32"/>
                                        </p:tgtEl>
                                        <p:attrNameLst>
                                          <p:attrName>style.visibility</p:attrName>
                                        </p:attrNameLst>
                                      </p:cBhvr>
                                      <p:to>
                                        <p:strVal val="visible"/>
                                      </p:to>
                                    </p:set>
                                    <p:animEffect transition="in" filter="wipe(down)">
                                      <p:cBhvr>
                                        <p:cTn id="95" dur="500"/>
                                        <p:tgtEl>
                                          <p:spTgt spid="32"/>
                                        </p:tgtEl>
                                      </p:cBhvr>
                                    </p:animEffect>
                                  </p:childTnLst>
                                </p:cTn>
                              </p:par>
                              <p:par>
                                <p:cTn id="96" presetID="22" presetClass="entr" presetSubtype="4" fill="hold" grpId="0" nodeType="withEffect">
                                  <p:stCondLst>
                                    <p:cond delay="0"/>
                                  </p:stCondLst>
                                  <p:childTnLst>
                                    <p:set>
                                      <p:cBhvr>
                                        <p:cTn id="97" dur="1" fill="hold">
                                          <p:stCondLst>
                                            <p:cond delay="0"/>
                                          </p:stCondLst>
                                        </p:cTn>
                                        <p:tgtEl>
                                          <p:spTgt spid="33"/>
                                        </p:tgtEl>
                                        <p:attrNameLst>
                                          <p:attrName>style.visibility</p:attrName>
                                        </p:attrNameLst>
                                      </p:cBhvr>
                                      <p:to>
                                        <p:strVal val="visible"/>
                                      </p:to>
                                    </p:set>
                                    <p:animEffect transition="in" filter="wipe(down)">
                                      <p:cBhvr>
                                        <p:cTn id="98"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11" grpId="0" animBg="1"/>
      <p:bldP spid="12" grpId="0" animBg="1"/>
      <p:bldP spid="13" grpId="0" animBg="1"/>
      <p:bldP spid="15" grpId="0" animBg="1"/>
      <p:bldP spid="16" grpId="0" animBg="1"/>
      <p:bldP spid="17" grpId="0" animBg="1"/>
      <p:bldP spid="18" grpId="0" animBg="1"/>
      <p:bldP spid="19" grpId="0" animBg="1"/>
      <p:bldP spid="22" grpId="0" animBg="1"/>
      <p:bldP spid="20" grpId="0" animBg="1"/>
      <p:bldP spid="20" grpId="1" animBg="1"/>
      <p:bldP spid="25" grpId="0" animBg="1"/>
      <p:bldP spid="25" grpId="1" animBg="1"/>
      <p:bldP spid="26" grpId="0" animBg="1"/>
      <p:bldP spid="26" grpId="1" animBg="1"/>
      <p:bldP spid="27" grpId="0" animBg="1"/>
      <p:bldP spid="27" grpId="1" animBg="1"/>
      <p:bldP spid="28" grpId="0" animBg="1"/>
      <p:bldP spid="28" grpId="1" animBg="1"/>
      <p:bldP spid="6" grpId="0" animBg="1"/>
      <p:bldP spid="6" grpId="1" animBg="1"/>
      <p:bldP spid="7" grpId="0" animBg="1"/>
      <p:bldP spid="7" grpId="1" animBg="1"/>
      <p:bldP spid="29" grpId="0" animBg="1"/>
      <p:bldP spid="32" grpId="0" animBg="1"/>
      <p:bldP spid="3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152400"/>
            <a:ext cx="8839200" cy="933450"/>
          </a:xfrm>
        </p:spPr>
        <p:txBody>
          <a:bodyPr/>
          <a:lstStyle/>
          <a:p>
            <a:r>
              <a:rPr lang="en-US" dirty="0" smtClean="0"/>
              <a:t>S.M.A.R.T. Indicators</a:t>
            </a:r>
            <a:r>
              <a:rPr lang="en-US" b="1" dirty="0" smtClean="0"/>
              <a:t>—”S” Specific</a:t>
            </a:r>
            <a:endParaRPr lang="en-US" b="1" dirty="0"/>
          </a:p>
        </p:txBody>
      </p:sp>
      <p:sp>
        <p:nvSpPr>
          <p:cNvPr id="4" name="Content Placeholder 3"/>
          <p:cNvSpPr>
            <a:spLocks noGrp="1"/>
          </p:cNvSpPr>
          <p:nvPr>
            <p:ph idx="1"/>
          </p:nvPr>
        </p:nvSpPr>
        <p:spPr>
          <a:xfrm>
            <a:off x="152400" y="1118507"/>
            <a:ext cx="8839200" cy="4444093"/>
          </a:xfrm>
        </p:spPr>
        <p:txBody>
          <a:bodyPr/>
          <a:lstStyle/>
          <a:p>
            <a:pPr marL="0" indent="0">
              <a:buNone/>
            </a:pPr>
            <a:r>
              <a:rPr lang="en-US" dirty="0" smtClean="0"/>
              <a:t>Should be </a:t>
            </a:r>
            <a:r>
              <a:rPr lang="en-US" b="1" dirty="0"/>
              <a:t>narrow and focus on the ‘who’ </a:t>
            </a:r>
            <a:r>
              <a:rPr lang="en-US" b="1" dirty="0" smtClean="0"/>
              <a:t>and </a:t>
            </a:r>
            <a:r>
              <a:rPr lang="en-US" b="1" dirty="0"/>
              <a:t>‘what</a:t>
            </a:r>
            <a:r>
              <a:rPr lang="en-US" b="1" dirty="0" smtClean="0"/>
              <a:t>’ </a:t>
            </a:r>
            <a:r>
              <a:rPr lang="en-US" dirty="0" smtClean="0"/>
              <a:t>of the</a:t>
            </a:r>
            <a:r>
              <a:rPr lang="en-US" b="1" dirty="0" smtClean="0"/>
              <a:t> </a:t>
            </a:r>
            <a:r>
              <a:rPr lang="en-US" dirty="0" smtClean="0"/>
              <a:t>intervention</a:t>
            </a:r>
            <a:r>
              <a:rPr lang="en-US" dirty="0"/>
              <a:t>. D</a:t>
            </a:r>
            <a:r>
              <a:rPr lang="en-US" dirty="0" smtClean="0"/>
              <a:t>ata collected directly </a:t>
            </a:r>
            <a:r>
              <a:rPr lang="en-US" dirty="0"/>
              <a:t>relates to the achievement of an objective and not to any other </a:t>
            </a:r>
            <a:r>
              <a:rPr lang="en-US" dirty="0" smtClean="0"/>
              <a:t>objective</a:t>
            </a:r>
            <a:r>
              <a:rPr lang="en-US" dirty="0"/>
              <a:t>.</a:t>
            </a:r>
          </a:p>
          <a:p>
            <a:r>
              <a:rPr lang="en-US" dirty="0"/>
              <a:t>C</a:t>
            </a:r>
            <a:r>
              <a:rPr lang="en-US" dirty="0" smtClean="0"/>
              <a:t>lear </a:t>
            </a:r>
            <a:r>
              <a:rPr lang="en-US" dirty="0"/>
              <a:t>exactly what is being measured</a:t>
            </a:r>
            <a:r>
              <a:rPr lang="en-US" dirty="0" smtClean="0"/>
              <a:t>?</a:t>
            </a:r>
            <a:endParaRPr lang="en-US" dirty="0"/>
          </a:p>
          <a:p>
            <a:r>
              <a:rPr lang="en-US" dirty="0" smtClean="0"/>
              <a:t>Does indicator </a:t>
            </a:r>
            <a:r>
              <a:rPr lang="en-US" dirty="0"/>
              <a:t>capture the </a:t>
            </a:r>
            <a:r>
              <a:rPr lang="en-US" b="1" dirty="0"/>
              <a:t>essence of the desired result</a:t>
            </a:r>
            <a:r>
              <a:rPr lang="en-US" dirty="0" smtClean="0"/>
              <a:t>?</a:t>
            </a:r>
          </a:p>
          <a:p>
            <a:r>
              <a:rPr lang="en-US" dirty="0" smtClean="0"/>
              <a:t>Is it </a:t>
            </a:r>
            <a:r>
              <a:rPr lang="en-US" dirty="0"/>
              <a:t>specific enough to measure progress towards the result? E</a:t>
            </a:r>
            <a:r>
              <a:rPr lang="en-US" dirty="0" smtClean="0"/>
              <a:t>xample:  “increase </a:t>
            </a:r>
            <a:r>
              <a:rPr lang="en-US" dirty="0"/>
              <a:t>by </a:t>
            </a:r>
            <a:r>
              <a:rPr lang="en-US" dirty="0" smtClean="0"/>
              <a:t>20% </a:t>
            </a:r>
            <a:r>
              <a:rPr lang="en-US" dirty="0"/>
              <a:t>in number of </a:t>
            </a:r>
            <a:r>
              <a:rPr lang="en-US" dirty="0" smtClean="0"/>
              <a:t>blast fishing incidents filed</a:t>
            </a:r>
            <a:r>
              <a:rPr lang="en-US" dirty="0"/>
              <a:t>” may reflect </a:t>
            </a:r>
            <a:r>
              <a:rPr lang="en-US" dirty="0" smtClean="0"/>
              <a:t>more effective policing OR </a:t>
            </a:r>
            <a:r>
              <a:rPr lang="en-US" dirty="0"/>
              <a:t>an increase in </a:t>
            </a:r>
            <a:r>
              <a:rPr lang="en-US" dirty="0" smtClean="0"/>
              <a:t>crime</a:t>
            </a:r>
            <a:r>
              <a:rPr lang="en-US" dirty="0"/>
              <a:t>?</a:t>
            </a:r>
          </a:p>
          <a:p>
            <a:r>
              <a:rPr lang="en-US" dirty="0"/>
              <a:t>Specific: The indicator clearly and directly relates to the outcome. It is described without </a:t>
            </a:r>
            <a:r>
              <a:rPr lang="en-US" dirty="0" smtClean="0"/>
              <a:t>ambiguities</a:t>
            </a:r>
            <a:r>
              <a:rPr lang="en-US" dirty="0"/>
              <a:t>. Parties have a common understanding of the indicator</a:t>
            </a:r>
            <a:r>
              <a:rPr lang="en-US" dirty="0" smtClean="0"/>
              <a:t>.</a:t>
            </a:r>
          </a:p>
          <a:p>
            <a:pPr marL="0" indent="0">
              <a:buNone/>
            </a:pPr>
            <a:endParaRPr lang="en-US" dirty="0"/>
          </a:p>
          <a:p>
            <a:endParaRPr lang="en-US" dirty="0"/>
          </a:p>
        </p:txBody>
      </p:sp>
    </p:spTree>
    <p:extLst>
      <p:ext uri="{BB962C8B-B14F-4D97-AF65-F5344CB8AC3E}">
        <p14:creationId xmlns:p14="http://schemas.microsoft.com/office/powerpoint/2010/main" val="18581570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8458200" cy="1143000"/>
          </a:xfrm>
        </p:spPr>
        <p:txBody>
          <a:bodyPr/>
          <a:lstStyle/>
          <a:p>
            <a:r>
              <a:rPr lang="en-US" dirty="0">
                <a:solidFill>
                  <a:srgbClr val="04617B"/>
                </a:solidFill>
              </a:rPr>
              <a:t>S.M.A.R.T. Indicators</a:t>
            </a:r>
            <a:r>
              <a:rPr lang="en-US" b="1" dirty="0" smtClean="0">
                <a:solidFill>
                  <a:srgbClr val="04617B"/>
                </a:solidFill>
              </a:rPr>
              <a:t>—”M” Measureable</a:t>
            </a:r>
            <a:endParaRPr lang="en-US" b="1" dirty="0"/>
          </a:p>
        </p:txBody>
      </p:sp>
      <p:sp>
        <p:nvSpPr>
          <p:cNvPr id="3" name="Content Placeholder 2"/>
          <p:cNvSpPr>
            <a:spLocks noGrp="1"/>
          </p:cNvSpPr>
          <p:nvPr>
            <p:ph idx="1"/>
          </p:nvPr>
        </p:nvSpPr>
        <p:spPr/>
        <p:txBody>
          <a:bodyPr/>
          <a:lstStyle/>
          <a:p>
            <a:pPr lvl="0"/>
            <a:r>
              <a:rPr lang="en-US" sz="2800" dirty="0" smtClean="0">
                <a:solidFill>
                  <a:prstClr val="black"/>
                </a:solidFill>
              </a:rPr>
              <a:t>The </a:t>
            </a:r>
            <a:r>
              <a:rPr lang="en-US" sz="2800" dirty="0">
                <a:solidFill>
                  <a:prstClr val="black"/>
                </a:solidFill>
              </a:rPr>
              <a:t>indicator has the capacity to be counted, observed, analyzed, tested, or </a:t>
            </a:r>
            <a:r>
              <a:rPr lang="en-US" sz="2800" dirty="0" smtClean="0">
                <a:solidFill>
                  <a:prstClr val="black"/>
                </a:solidFill>
              </a:rPr>
              <a:t>challenged.</a:t>
            </a:r>
          </a:p>
          <a:p>
            <a:pPr lvl="0"/>
            <a:r>
              <a:rPr lang="en-US" sz="2800" dirty="0" smtClean="0">
                <a:solidFill>
                  <a:prstClr val="black"/>
                </a:solidFill>
              </a:rPr>
              <a:t>If </a:t>
            </a:r>
            <a:r>
              <a:rPr lang="en-US" sz="2800" dirty="0">
                <a:solidFill>
                  <a:prstClr val="black"/>
                </a:solidFill>
              </a:rPr>
              <a:t>one cannot measure an indicator, then progress cannot be determined</a:t>
            </a:r>
            <a:r>
              <a:rPr lang="en-US" sz="2800" dirty="0" smtClean="0">
                <a:solidFill>
                  <a:prstClr val="black"/>
                </a:solidFill>
              </a:rPr>
              <a:t>.</a:t>
            </a:r>
            <a:endParaRPr lang="en-US" sz="2800" dirty="0">
              <a:solidFill>
                <a:prstClr val="black"/>
              </a:solidFill>
            </a:endParaRPr>
          </a:p>
          <a:p>
            <a:pPr lvl="0"/>
            <a:r>
              <a:rPr lang="en-US" sz="2800" dirty="0" smtClean="0">
                <a:solidFill>
                  <a:prstClr val="black"/>
                </a:solidFill>
              </a:rPr>
              <a:t>How </a:t>
            </a:r>
            <a:r>
              <a:rPr lang="en-US" sz="2800" dirty="0">
                <a:solidFill>
                  <a:prstClr val="black"/>
                </a:solidFill>
              </a:rPr>
              <a:t>will </a:t>
            </a:r>
            <a:r>
              <a:rPr lang="en-US" sz="2800" dirty="0" smtClean="0">
                <a:solidFill>
                  <a:prstClr val="black"/>
                </a:solidFill>
              </a:rPr>
              <a:t>one know </a:t>
            </a:r>
            <a:r>
              <a:rPr lang="en-US" sz="2800" dirty="0">
                <a:solidFill>
                  <a:prstClr val="black"/>
                </a:solidFill>
              </a:rPr>
              <a:t>if the outcome has been achieved</a:t>
            </a:r>
            <a:r>
              <a:rPr lang="en-US" sz="2800" dirty="0" smtClean="0">
                <a:solidFill>
                  <a:prstClr val="black"/>
                </a:solidFill>
              </a:rPr>
              <a:t>?</a:t>
            </a:r>
          </a:p>
          <a:p>
            <a:pPr lvl="0"/>
            <a:r>
              <a:rPr lang="en-US" sz="2800" dirty="0" smtClean="0">
                <a:solidFill>
                  <a:prstClr val="black"/>
                </a:solidFill>
              </a:rPr>
              <a:t>Once </a:t>
            </a:r>
            <a:r>
              <a:rPr lang="en-US" sz="2800" dirty="0">
                <a:solidFill>
                  <a:prstClr val="black"/>
                </a:solidFill>
              </a:rPr>
              <a:t>an indicator is clear and specific, they can be </a:t>
            </a:r>
            <a:r>
              <a:rPr lang="en-US" sz="2800" dirty="0" smtClean="0">
                <a:solidFill>
                  <a:prstClr val="black"/>
                </a:solidFill>
              </a:rPr>
              <a:t>measured </a:t>
            </a:r>
            <a:r>
              <a:rPr lang="en-US" sz="2800" dirty="0">
                <a:solidFill>
                  <a:prstClr val="black"/>
                </a:solidFill>
              </a:rPr>
              <a:t>in numerous </a:t>
            </a:r>
            <a:r>
              <a:rPr lang="en-US" sz="2800" dirty="0" smtClean="0">
                <a:solidFill>
                  <a:prstClr val="black"/>
                </a:solidFill>
              </a:rPr>
              <a:t>ways.</a:t>
            </a:r>
          </a:p>
          <a:p>
            <a:pPr lvl="0"/>
            <a:r>
              <a:rPr lang="en-US" sz="2800" dirty="0">
                <a:solidFill>
                  <a:prstClr val="black"/>
                </a:solidFill>
              </a:rPr>
              <a:t>A</a:t>
            </a:r>
            <a:r>
              <a:rPr lang="en-US" sz="2800" dirty="0" smtClean="0">
                <a:solidFill>
                  <a:prstClr val="black"/>
                </a:solidFill>
              </a:rPr>
              <a:t>lmost </a:t>
            </a:r>
            <a:r>
              <a:rPr lang="en-US" sz="2800" dirty="0">
                <a:solidFill>
                  <a:prstClr val="black"/>
                </a:solidFill>
              </a:rPr>
              <a:t>any indicator is </a:t>
            </a:r>
            <a:r>
              <a:rPr lang="en-US" sz="2800" dirty="0" smtClean="0">
                <a:solidFill>
                  <a:prstClr val="black"/>
                </a:solidFill>
              </a:rPr>
              <a:t>measurable but the feasibility of measurement is also a critical factor.</a:t>
            </a:r>
            <a:endParaRPr lang="en-US" sz="2800" dirty="0">
              <a:solidFill>
                <a:prstClr val="black"/>
              </a:solidFill>
            </a:endParaRPr>
          </a:p>
        </p:txBody>
      </p:sp>
    </p:spTree>
    <p:extLst>
      <p:ext uri="{BB962C8B-B14F-4D97-AF65-F5344CB8AC3E}">
        <p14:creationId xmlns:p14="http://schemas.microsoft.com/office/powerpoint/2010/main" val="12459737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4617B"/>
                </a:solidFill>
              </a:rPr>
              <a:t>S.M.A.R.T. Indicators</a:t>
            </a:r>
            <a:r>
              <a:rPr lang="en-US" b="1" dirty="0" smtClean="0">
                <a:solidFill>
                  <a:srgbClr val="04617B"/>
                </a:solidFill>
              </a:rPr>
              <a:t>—”A” Achievable and Attributable</a:t>
            </a:r>
            <a:endParaRPr lang="en-US" b="1" dirty="0"/>
          </a:p>
        </p:txBody>
      </p:sp>
      <p:sp>
        <p:nvSpPr>
          <p:cNvPr id="3" name="Content Placeholder 2"/>
          <p:cNvSpPr>
            <a:spLocks noGrp="1"/>
          </p:cNvSpPr>
          <p:nvPr>
            <p:ph idx="1"/>
          </p:nvPr>
        </p:nvSpPr>
        <p:spPr/>
        <p:txBody>
          <a:bodyPr/>
          <a:lstStyle/>
          <a:p>
            <a:pPr lvl="0"/>
            <a:r>
              <a:rPr lang="en-US" dirty="0" smtClean="0">
                <a:solidFill>
                  <a:prstClr val="black"/>
                </a:solidFill>
              </a:rPr>
              <a:t>The M&amp;E </a:t>
            </a:r>
            <a:r>
              <a:rPr lang="en-US" dirty="0">
                <a:solidFill>
                  <a:prstClr val="black"/>
                </a:solidFill>
              </a:rPr>
              <a:t>system </a:t>
            </a:r>
            <a:r>
              <a:rPr lang="en-US" dirty="0" smtClean="0">
                <a:solidFill>
                  <a:prstClr val="black"/>
                </a:solidFill>
              </a:rPr>
              <a:t>and related indicators </a:t>
            </a:r>
            <a:r>
              <a:rPr lang="en-US" dirty="0">
                <a:solidFill>
                  <a:prstClr val="black"/>
                </a:solidFill>
              </a:rPr>
              <a:t>identifies what changes are anticipated as a result of the </a:t>
            </a:r>
            <a:r>
              <a:rPr lang="en-US" dirty="0" smtClean="0">
                <a:solidFill>
                  <a:prstClr val="black"/>
                </a:solidFill>
              </a:rPr>
              <a:t>intervention and </a:t>
            </a:r>
            <a:r>
              <a:rPr lang="en-US" dirty="0">
                <a:solidFill>
                  <a:prstClr val="black"/>
                </a:solidFill>
              </a:rPr>
              <a:t>whether the results are realistic. </a:t>
            </a:r>
            <a:r>
              <a:rPr lang="en-US" b="1" dirty="0">
                <a:solidFill>
                  <a:prstClr val="black"/>
                </a:solidFill>
              </a:rPr>
              <a:t>Attribution</a:t>
            </a:r>
            <a:r>
              <a:rPr lang="en-US" dirty="0">
                <a:solidFill>
                  <a:prstClr val="black"/>
                </a:solidFill>
              </a:rPr>
              <a:t> requires that changes in the </a:t>
            </a:r>
            <a:r>
              <a:rPr lang="en-US" dirty="0" smtClean="0">
                <a:solidFill>
                  <a:prstClr val="black"/>
                </a:solidFill>
              </a:rPr>
              <a:t>targeted developmental </a:t>
            </a:r>
            <a:r>
              <a:rPr lang="en-US" dirty="0">
                <a:solidFill>
                  <a:prstClr val="black"/>
                </a:solidFill>
              </a:rPr>
              <a:t>issue can be linked to the intervention</a:t>
            </a:r>
            <a:r>
              <a:rPr lang="en-US" dirty="0" smtClean="0">
                <a:solidFill>
                  <a:prstClr val="black"/>
                </a:solidFill>
              </a:rPr>
              <a:t>.</a:t>
            </a:r>
            <a:endParaRPr lang="en-US" dirty="0">
              <a:solidFill>
                <a:prstClr val="black"/>
              </a:solidFill>
            </a:endParaRPr>
          </a:p>
          <a:p>
            <a:pPr lvl="0"/>
            <a:r>
              <a:rPr lang="en-US" dirty="0" smtClean="0">
                <a:solidFill>
                  <a:prstClr val="black"/>
                </a:solidFill>
              </a:rPr>
              <a:t>The </a:t>
            </a:r>
            <a:r>
              <a:rPr lang="en-US" dirty="0">
                <a:solidFill>
                  <a:prstClr val="black"/>
                </a:solidFill>
              </a:rPr>
              <a:t>indicator is achievable if the performance target accurately </a:t>
            </a:r>
            <a:r>
              <a:rPr lang="en-US" dirty="0" smtClean="0">
                <a:solidFill>
                  <a:prstClr val="black"/>
                </a:solidFill>
              </a:rPr>
              <a:t>specifies the </a:t>
            </a:r>
            <a:r>
              <a:rPr lang="en-US" dirty="0">
                <a:solidFill>
                  <a:prstClr val="black"/>
                </a:solidFill>
              </a:rPr>
              <a:t>amount or level of what is to be measured in order to meet the result/outcome. </a:t>
            </a:r>
            <a:endParaRPr lang="en-US" dirty="0" smtClean="0">
              <a:solidFill>
                <a:prstClr val="black"/>
              </a:solidFill>
            </a:endParaRPr>
          </a:p>
          <a:p>
            <a:pPr lvl="0"/>
            <a:r>
              <a:rPr lang="en-US" dirty="0" smtClean="0">
                <a:solidFill>
                  <a:prstClr val="black"/>
                </a:solidFill>
              </a:rPr>
              <a:t>The indicator should </a:t>
            </a:r>
            <a:r>
              <a:rPr lang="en-US" dirty="0">
                <a:solidFill>
                  <a:prstClr val="black"/>
                </a:solidFill>
              </a:rPr>
              <a:t>be achievable both as a </a:t>
            </a:r>
            <a:r>
              <a:rPr lang="en-US" b="1" dirty="0">
                <a:solidFill>
                  <a:prstClr val="black"/>
                </a:solidFill>
              </a:rPr>
              <a:t>result of the program</a:t>
            </a:r>
            <a:r>
              <a:rPr lang="en-US" dirty="0">
                <a:solidFill>
                  <a:prstClr val="black"/>
                </a:solidFill>
              </a:rPr>
              <a:t> and as a measure of </a:t>
            </a:r>
            <a:r>
              <a:rPr lang="en-US" b="1" dirty="0">
                <a:solidFill>
                  <a:prstClr val="black"/>
                </a:solidFill>
              </a:rPr>
              <a:t>realism</a:t>
            </a:r>
            <a:r>
              <a:rPr lang="en-US" dirty="0">
                <a:solidFill>
                  <a:prstClr val="black"/>
                </a:solidFill>
              </a:rPr>
              <a:t>. </a:t>
            </a:r>
            <a:endParaRPr lang="en-US" dirty="0" smtClean="0">
              <a:solidFill>
                <a:prstClr val="black"/>
              </a:solidFill>
            </a:endParaRPr>
          </a:p>
          <a:p>
            <a:pPr lvl="0"/>
            <a:r>
              <a:rPr lang="en-US" dirty="0" smtClean="0">
                <a:solidFill>
                  <a:prstClr val="black"/>
                </a:solidFill>
              </a:rPr>
              <a:t>Target attached </a:t>
            </a:r>
            <a:r>
              <a:rPr lang="en-US" dirty="0">
                <a:solidFill>
                  <a:prstClr val="black"/>
                </a:solidFill>
              </a:rPr>
              <a:t>to the indicator should be achievable.</a:t>
            </a:r>
          </a:p>
        </p:txBody>
      </p:sp>
    </p:spTree>
    <p:extLst>
      <p:ext uri="{BB962C8B-B14F-4D97-AF65-F5344CB8AC3E}">
        <p14:creationId xmlns:p14="http://schemas.microsoft.com/office/powerpoint/2010/main" val="6566017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4617B"/>
                </a:solidFill>
              </a:rPr>
              <a:t>S.M.A.R.T. Indicators</a:t>
            </a:r>
            <a:r>
              <a:rPr lang="en-US" b="1" dirty="0" smtClean="0">
                <a:solidFill>
                  <a:srgbClr val="04617B"/>
                </a:solidFill>
              </a:rPr>
              <a:t>—”R” Relevant</a:t>
            </a:r>
            <a:endParaRPr lang="en-US" b="1" dirty="0"/>
          </a:p>
        </p:txBody>
      </p:sp>
      <p:sp>
        <p:nvSpPr>
          <p:cNvPr id="3" name="Content Placeholder 2"/>
          <p:cNvSpPr>
            <a:spLocks noGrp="1"/>
          </p:cNvSpPr>
          <p:nvPr>
            <p:ph idx="1"/>
          </p:nvPr>
        </p:nvSpPr>
        <p:spPr/>
        <p:txBody>
          <a:bodyPr/>
          <a:lstStyle/>
          <a:p>
            <a:pPr lvl="0"/>
            <a:r>
              <a:rPr lang="en-US" sz="2800" dirty="0" smtClean="0">
                <a:solidFill>
                  <a:prstClr val="black"/>
                </a:solidFill>
              </a:rPr>
              <a:t>An </a:t>
            </a:r>
            <a:r>
              <a:rPr lang="en-US" sz="2800" dirty="0">
                <a:solidFill>
                  <a:prstClr val="black"/>
                </a:solidFill>
              </a:rPr>
              <a:t>indicator should be a valid measure of the result/outcome and be linked through </a:t>
            </a:r>
            <a:r>
              <a:rPr lang="en-US" sz="2800" dirty="0" smtClean="0">
                <a:solidFill>
                  <a:prstClr val="black"/>
                </a:solidFill>
              </a:rPr>
              <a:t>research </a:t>
            </a:r>
            <a:r>
              <a:rPr lang="en-US" sz="2800" dirty="0">
                <a:solidFill>
                  <a:prstClr val="black"/>
                </a:solidFill>
              </a:rPr>
              <a:t>and professional expertise. The best way to think about relevance is to ensure that there </a:t>
            </a:r>
            <a:r>
              <a:rPr lang="en-US" sz="2800" dirty="0" smtClean="0">
                <a:solidFill>
                  <a:prstClr val="black"/>
                </a:solidFill>
              </a:rPr>
              <a:t>is </a:t>
            </a:r>
            <a:r>
              <a:rPr lang="en-US" sz="2800" dirty="0">
                <a:solidFill>
                  <a:prstClr val="black"/>
                </a:solidFill>
              </a:rPr>
              <a:t>a </a:t>
            </a:r>
            <a:r>
              <a:rPr lang="en-US" sz="2800" b="1" dirty="0">
                <a:solidFill>
                  <a:prstClr val="black"/>
                </a:solidFill>
              </a:rPr>
              <a:t>relationship between what the indicator measures and the theories that help create the </a:t>
            </a:r>
            <a:r>
              <a:rPr lang="en-US" sz="2800" b="1" dirty="0" smtClean="0">
                <a:solidFill>
                  <a:prstClr val="black"/>
                </a:solidFill>
              </a:rPr>
              <a:t>outcomes </a:t>
            </a:r>
            <a:r>
              <a:rPr lang="en-US" sz="2800" dirty="0">
                <a:solidFill>
                  <a:prstClr val="black"/>
                </a:solidFill>
              </a:rPr>
              <a:t>for the </a:t>
            </a:r>
            <a:r>
              <a:rPr lang="en-US" sz="2800" dirty="0" smtClean="0">
                <a:solidFill>
                  <a:prstClr val="black"/>
                </a:solidFill>
              </a:rPr>
              <a:t>program </a:t>
            </a:r>
            <a:r>
              <a:rPr lang="en-US" sz="2800" dirty="0">
                <a:solidFill>
                  <a:prstClr val="black"/>
                </a:solidFill>
              </a:rPr>
              <a:t>or system. The best method to find relevant indicators is to </a:t>
            </a:r>
            <a:r>
              <a:rPr lang="en-US" sz="2800" dirty="0" smtClean="0">
                <a:solidFill>
                  <a:prstClr val="black"/>
                </a:solidFill>
              </a:rPr>
              <a:t>consult </a:t>
            </a:r>
            <a:r>
              <a:rPr lang="en-US" sz="2800" dirty="0">
                <a:solidFill>
                  <a:prstClr val="black"/>
                </a:solidFill>
              </a:rPr>
              <a:t>expert input and proper research.</a:t>
            </a:r>
          </a:p>
        </p:txBody>
      </p:sp>
    </p:spTree>
    <p:extLst>
      <p:ext uri="{BB962C8B-B14F-4D97-AF65-F5344CB8AC3E}">
        <p14:creationId xmlns:p14="http://schemas.microsoft.com/office/powerpoint/2010/main" val="3009467343"/>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1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White">
  <a:themeElements>
    <a:clrScheme name="White">
      <a:dk1>
        <a:srgbClr val="000000"/>
      </a:dk1>
      <a:lt1>
        <a:srgbClr val="FFFFFF"/>
      </a:lt1>
      <a:dk2>
        <a:srgbClr val="A7A7A7"/>
      </a:dk2>
      <a:lt2>
        <a:srgbClr val="535353"/>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a:ea typeface="Helvetica Neue"/>
        <a:cs typeface="Helvetica Neue"/>
      </a:majorFont>
      <a:minorFont>
        <a:latin typeface="Helvetica"/>
        <a:ea typeface="Helvetica"/>
        <a:cs typeface="Helvetic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4.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1763</TotalTime>
  <Words>2229</Words>
  <Application>Microsoft Office PowerPoint</Application>
  <PresentationFormat>On-screen Show (4:3)</PresentationFormat>
  <Paragraphs>236</Paragraphs>
  <Slides>18</Slides>
  <Notes>6</Notes>
  <HiddenSlides>0</HiddenSlides>
  <MMClips>0</MMClips>
  <ScaleCrop>false</ScaleCrop>
  <HeadingPairs>
    <vt:vector size="6" baseType="variant">
      <vt:variant>
        <vt:lpstr>Fonts Used</vt:lpstr>
      </vt:variant>
      <vt:variant>
        <vt:i4>13</vt:i4>
      </vt:variant>
      <vt:variant>
        <vt:lpstr>Theme</vt:lpstr>
      </vt:variant>
      <vt:variant>
        <vt:i4>4</vt:i4>
      </vt:variant>
      <vt:variant>
        <vt:lpstr>Slide Titles</vt:lpstr>
      </vt:variant>
      <vt:variant>
        <vt:i4>18</vt:i4>
      </vt:variant>
    </vt:vector>
  </HeadingPairs>
  <TitlesOfParts>
    <vt:vector size="35" baseType="lpstr">
      <vt:lpstr>Accidental Presidency</vt:lpstr>
      <vt:lpstr>Arial</vt:lpstr>
      <vt:lpstr>Arial Black</vt:lpstr>
      <vt:lpstr>Calibri</vt:lpstr>
      <vt:lpstr>Calibri Light</vt:lpstr>
      <vt:lpstr>Constantia</vt:lpstr>
      <vt:lpstr>Gill Sans MT</vt:lpstr>
      <vt:lpstr>Helvetica Neue</vt:lpstr>
      <vt:lpstr>Helvetica Neue Light</vt:lpstr>
      <vt:lpstr>Helvetica Neue Medium</vt:lpstr>
      <vt:lpstr>Times New Roman</vt:lpstr>
      <vt:lpstr>Wingdings</vt:lpstr>
      <vt:lpstr>Wingdings 2</vt:lpstr>
      <vt:lpstr>Custom Design</vt:lpstr>
      <vt:lpstr>Flow</vt:lpstr>
      <vt:lpstr>1_Flow</vt:lpstr>
      <vt:lpstr>White</vt:lpstr>
      <vt:lpstr>PowerPoint Presentation</vt:lpstr>
      <vt:lpstr>M&amp;E WG Workshops and Meetings</vt:lpstr>
      <vt:lpstr>The M&amp;E System in place –  Roles, Reporting and Accountability</vt:lpstr>
      <vt:lpstr>PowerPoint Presentation</vt:lpstr>
      <vt:lpstr>PowerPoint Presentation</vt:lpstr>
      <vt:lpstr>S.M.A.R.T. Indicators—”S” Specific</vt:lpstr>
      <vt:lpstr>S.M.A.R.T. Indicators—”M” Measureable</vt:lpstr>
      <vt:lpstr>S.M.A.R.T. Indicators—”A” Achievable and Attributable</vt:lpstr>
      <vt:lpstr>S.M.A.R.T. Indicators—”R” Relevant</vt:lpstr>
      <vt:lpstr>S.M.A.R.T. Indicators—”T” Timely and Time-Bound</vt:lpstr>
      <vt:lpstr>PowerPoint Presentation</vt:lpstr>
      <vt:lpstr>  MPA Goal and Indicators: Goal 3:  Marine Protected Areas (MPAs) Established and Effectively Managed</vt:lpstr>
      <vt:lpstr>PowerPoint Presentation</vt:lpstr>
      <vt:lpstr>The M&amp;E System in place –  Operational Work Flow</vt:lpstr>
      <vt:lpstr>The M&amp;E System in place –  Capacity (and cost) Assessment</vt:lpstr>
      <vt:lpstr>Lessons from MPA Goal Tracking</vt:lpstr>
      <vt:lpstr>PowerPoint Presentation</vt:lpstr>
      <vt:lpstr>Challenges/Opportunities for  CTI-CFF M&amp;E System</vt:lpstr>
    </vt:vector>
  </TitlesOfParts>
  <Company>The Nature Conservancy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TNC_User</dc:creator>
  <cp:lastModifiedBy>Alan White</cp:lastModifiedBy>
  <cp:revision>152</cp:revision>
  <dcterms:created xsi:type="dcterms:W3CDTF">2012-11-14T20:18:19Z</dcterms:created>
  <dcterms:modified xsi:type="dcterms:W3CDTF">2020-07-06T04:43:31Z</dcterms:modified>
</cp:coreProperties>
</file>