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410" r:id="rId3"/>
    <p:sldId id="277" r:id="rId4"/>
    <p:sldId id="278" r:id="rId5"/>
    <p:sldId id="279" r:id="rId6"/>
    <p:sldId id="284" r:id="rId7"/>
    <p:sldId id="411" r:id="rId8"/>
    <p:sldId id="280" r:id="rId9"/>
    <p:sldId id="412" r:id="rId10"/>
    <p:sldId id="413" r:id="rId11"/>
    <p:sldId id="283" r:id="rId12"/>
    <p:sldId id="285" r:id="rId13"/>
    <p:sldId id="286" r:id="rId14"/>
    <p:sldId id="414" r:id="rId15"/>
    <p:sldId id="287" r:id="rId16"/>
    <p:sldId id="415" r:id="rId17"/>
    <p:sldId id="289" r:id="rId18"/>
    <p:sldId id="290" r:id="rId19"/>
    <p:sldId id="291" r:id="rId20"/>
    <p:sldId id="292" r:id="rId21"/>
    <p:sldId id="293" r:id="rId22"/>
    <p:sldId id="294" r:id="rId23"/>
    <p:sldId id="401" r:id="rId24"/>
    <p:sldId id="402" r:id="rId25"/>
    <p:sldId id="405" r:id="rId26"/>
    <p:sldId id="404" r:id="rId27"/>
    <p:sldId id="403" r:id="rId28"/>
    <p:sldId id="418" r:id="rId29"/>
    <p:sldId id="409" r:id="rId30"/>
    <p:sldId id="266" r:id="rId31"/>
    <p:sldId id="406" r:id="rId32"/>
    <p:sldId id="259" r:id="rId33"/>
    <p:sldId id="260" r:id="rId34"/>
    <p:sldId id="262" r:id="rId35"/>
    <p:sldId id="407" r:id="rId36"/>
    <p:sldId id="268" r:id="rId37"/>
    <p:sldId id="408" r:id="rId38"/>
    <p:sldId id="270" r:id="rId39"/>
    <p:sldId id="264" r:id="rId40"/>
    <p:sldId id="271" r:id="rId41"/>
    <p:sldId id="267" r:id="rId42"/>
    <p:sldId id="263" r:id="rId43"/>
    <p:sldId id="416" r:id="rId44"/>
    <p:sldId id="417" r:id="rId45"/>
    <p:sldId id="25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42F"/>
    <a:srgbClr val="FFFFFF"/>
    <a:srgbClr val="474443"/>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2876" autoAdjust="0"/>
  </p:normalViewPr>
  <p:slideViewPr>
    <p:cSldViewPr snapToGrid="0">
      <p:cViewPr varScale="1">
        <p:scale>
          <a:sx n="59" d="100"/>
          <a:sy n="59" d="100"/>
        </p:scale>
        <p:origin x="8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48F47A-B0E5-42A4-A335-94FF2452D92C}" type="datetimeFigureOut">
              <a:rPr lang="en-US" smtClean="0"/>
              <a:t>12/18/2018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B0CC6-57EE-47E4-A024-D74DE7BCDCEA}" type="slidenum">
              <a:rPr lang="en-US" smtClean="0"/>
              <a:t>‹#›</a:t>
            </a:fld>
            <a:endParaRPr lang="en-US"/>
          </a:p>
        </p:txBody>
      </p:sp>
    </p:spTree>
    <p:extLst>
      <p:ext uri="{BB962C8B-B14F-4D97-AF65-F5344CB8AC3E}">
        <p14:creationId xmlns:p14="http://schemas.microsoft.com/office/powerpoint/2010/main" val="3152964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5"/>
          </p:nvPr>
        </p:nvSpPr>
        <p:spPr/>
        <p:txBody>
          <a:bodyPr/>
          <a:lstStyle/>
          <a:p>
            <a:fld id="{EB7B0CC6-57EE-47E4-A024-D74DE7BCDCEA}" type="slidenum">
              <a:rPr lang="en-US" smtClean="0"/>
              <a:t>7</a:t>
            </a:fld>
            <a:endParaRPr lang="en-US"/>
          </a:p>
        </p:txBody>
      </p:sp>
    </p:spTree>
    <p:extLst>
      <p:ext uri="{BB962C8B-B14F-4D97-AF65-F5344CB8AC3E}">
        <p14:creationId xmlns:p14="http://schemas.microsoft.com/office/powerpoint/2010/main" val="63606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MY" dirty="0"/>
              <a:t>Chair MEWG / Co-Chair: Philippines would open the discussions around the findings of the RPOA Review from the perspective of the Development Partners</a:t>
            </a:r>
            <a:endParaRPr lang="en-US" dirty="0"/>
          </a:p>
        </p:txBody>
      </p:sp>
      <p:sp>
        <p:nvSpPr>
          <p:cNvPr id="4" name="Slide Number Placeholder 3"/>
          <p:cNvSpPr>
            <a:spLocks noGrp="1"/>
          </p:cNvSpPr>
          <p:nvPr>
            <p:ph type="sldNum" sz="quarter" idx="5"/>
          </p:nvPr>
        </p:nvSpPr>
        <p:spPr/>
        <p:txBody>
          <a:bodyPr/>
          <a:lstStyle/>
          <a:p>
            <a:fld id="{EB7B0CC6-57EE-47E4-A024-D74DE7BCDCEA}" type="slidenum">
              <a:rPr lang="en-US" smtClean="0"/>
              <a:t>30</a:t>
            </a:fld>
            <a:endParaRPr lang="en-US"/>
          </a:p>
        </p:txBody>
      </p:sp>
    </p:spTree>
    <p:extLst>
      <p:ext uri="{BB962C8B-B14F-4D97-AF65-F5344CB8AC3E}">
        <p14:creationId xmlns:p14="http://schemas.microsoft.com/office/powerpoint/2010/main" val="3666927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18/12/2018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829767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18/12/2018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3700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P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18/12/2018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787609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10"/>
          </p:nvPr>
        </p:nvSpPr>
        <p:spPr/>
        <p:txBody>
          <a:bodyPr/>
          <a:lstStyle/>
          <a:p>
            <a:fld id="{49979BF7-5BE7-4D6C-A296-2834D83179B3}" type="datetimeFigureOut">
              <a:rPr lang="en-PH" smtClean="0"/>
              <a:t>18/12/2018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pic>
        <p:nvPicPr>
          <p:cNvPr id="7" name="Picture 6">
            <a:extLst>
              <a:ext uri="{FF2B5EF4-FFF2-40B4-BE49-F238E27FC236}">
                <a16:creationId xmlns:a16="http://schemas.microsoft.com/office/drawing/2014/main" id="{7A07EE5D-454A-4B0F-9265-FFE8A556E41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27355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979BF7-5BE7-4D6C-A296-2834D83179B3}" type="datetimeFigureOut">
              <a:rPr lang="en-PH" smtClean="0"/>
              <a:t>18/12/2018</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2487546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p:cNvSpPr>
            <a:spLocks noGrp="1"/>
          </p:cNvSpPr>
          <p:nvPr>
            <p:ph type="dt" sz="half" idx="10"/>
          </p:nvPr>
        </p:nvSpPr>
        <p:spPr/>
        <p:txBody>
          <a:bodyPr/>
          <a:lstStyle/>
          <a:p>
            <a:fld id="{49979BF7-5BE7-4D6C-A296-2834D83179B3}" type="datetimeFigureOut">
              <a:rPr lang="en-PH" smtClean="0"/>
              <a:t>18/12/2018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434698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P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p:cNvSpPr>
            <a:spLocks noGrp="1"/>
          </p:cNvSpPr>
          <p:nvPr>
            <p:ph type="dt" sz="half" idx="10"/>
          </p:nvPr>
        </p:nvSpPr>
        <p:spPr/>
        <p:txBody>
          <a:bodyPr/>
          <a:lstStyle/>
          <a:p>
            <a:fld id="{49979BF7-5BE7-4D6C-A296-2834D83179B3}" type="datetimeFigureOut">
              <a:rPr lang="en-PH" smtClean="0"/>
              <a:t>18/12/2018</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77719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PH"/>
          </a:p>
        </p:txBody>
      </p:sp>
      <p:sp>
        <p:nvSpPr>
          <p:cNvPr id="3" name="Date Placeholder 2"/>
          <p:cNvSpPr>
            <a:spLocks noGrp="1"/>
          </p:cNvSpPr>
          <p:nvPr>
            <p:ph type="dt" sz="half" idx="10"/>
          </p:nvPr>
        </p:nvSpPr>
        <p:spPr/>
        <p:txBody>
          <a:bodyPr/>
          <a:lstStyle/>
          <a:p>
            <a:fld id="{49979BF7-5BE7-4D6C-A296-2834D83179B3}" type="datetimeFigureOut">
              <a:rPr lang="en-PH" smtClean="0"/>
              <a:t>18/12/2018</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801028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79BF7-5BE7-4D6C-A296-2834D83179B3}" type="datetimeFigureOut">
              <a:rPr lang="en-PH" smtClean="0"/>
              <a:t>18/12/2018</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14647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18/12/2018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1061916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979BF7-5BE7-4D6C-A296-2834D83179B3}" type="datetimeFigureOut">
              <a:rPr lang="en-PH" smtClean="0"/>
              <a:t>18/12/2018</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592AEBB7-597A-4881-AA7D-95292C3E0706}" type="slidenum">
              <a:rPr lang="en-PH" smtClean="0"/>
              <a:t>‹#›</a:t>
            </a:fld>
            <a:endParaRPr lang="en-PH"/>
          </a:p>
        </p:txBody>
      </p:sp>
    </p:spTree>
    <p:extLst>
      <p:ext uri="{BB962C8B-B14F-4D97-AF65-F5344CB8AC3E}">
        <p14:creationId xmlns:p14="http://schemas.microsoft.com/office/powerpoint/2010/main" val="3601185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79BF7-5BE7-4D6C-A296-2834D83179B3}" type="datetimeFigureOut">
              <a:rPr lang="en-PH" smtClean="0"/>
              <a:t>18/12/2018</a:t>
            </a:fld>
            <a:endParaRPr lang="en-P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2AEBB7-597A-4881-AA7D-95292C3E0706}" type="slidenum">
              <a:rPr lang="en-PH" smtClean="0"/>
              <a:t>‹#›</a:t>
            </a:fld>
            <a:endParaRPr lang="en-PH"/>
          </a:p>
        </p:txBody>
      </p:sp>
      <p:pic>
        <p:nvPicPr>
          <p:cNvPr id="8" name="Picture 7">
            <a:extLst>
              <a:ext uri="{FF2B5EF4-FFF2-40B4-BE49-F238E27FC236}">
                <a16:creationId xmlns:a16="http://schemas.microsoft.com/office/drawing/2014/main" id="{7E593045-CD0D-4401-A7BF-ED91C462822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482109" y="365125"/>
            <a:ext cx="1276350" cy="1181100"/>
          </a:xfrm>
          <a:prstGeom prst="rect">
            <a:avLst/>
          </a:prstGeom>
        </p:spPr>
      </p:pic>
      <p:pic>
        <p:nvPicPr>
          <p:cNvPr id="9" name="Picture 8">
            <a:extLst>
              <a:ext uri="{FF2B5EF4-FFF2-40B4-BE49-F238E27FC236}">
                <a16:creationId xmlns:a16="http://schemas.microsoft.com/office/drawing/2014/main" id="{EA4E5EDA-C3FD-46D9-A2C8-ADD330F1DFE7}"/>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l="10913" t="92857" r="7644" b="89"/>
          <a:stretch/>
        </p:blipFill>
        <p:spPr>
          <a:xfrm>
            <a:off x="-27215" y="6590805"/>
            <a:ext cx="12219215" cy="261099"/>
          </a:xfrm>
          <a:prstGeom prst="rect">
            <a:avLst/>
          </a:prstGeom>
        </p:spPr>
      </p:pic>
    </p:spTree>
    <p:extLst>
      <p:ext uri="{BB962C8B-B14F-4D97-AF65-F5344CB8AC3E}">
        <p14:creationId xmlns:p14="http://schemas.microsoft.com/office/powerpoint/2010/main" val="774533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0" y="2207119"/>
            <a:ext cx="12191999" cy="1455969"/>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57188" algn="l"/>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SESSION 6: FUTURE OF CTI-CFF – RPOA 2.0</a:t>
            </a:r>
          </a:p>
        </p:txBody>
      </p:sp>
      <p:sp>
        <p:nvSpPr>
          <p:cNvPr id="7" name="TextBox 6"/>
          <p:cNvSpPr txBox="1"/>
          <p:nvPr/>
        </p:nvSpPr>
        <p:spPr>
          <a:xfrm>
            <a:off x="6217155" y="5831652"/>
            <a:ext cx="2263636" cy="307777"/>
          </a:xfrm>
          <a:prstGeom prst="rect">
            <a:avLst/>
          </a:prstGeom>
          <a:noFill/>
        </p:spPr>
        <p:txBody>
          <a:bodyPr wrap="square" rtlCol="0">
            <a:spAutoFit/>
          </a:bodyPr>
          <a:lstStyle/>
          <a:p>
            <a:pPr algn="ctr"/>
            <a:r>
              <a:rPr lang="en-PH" sz="1400" dirty="0">
                <a:latin typeface="Arial" panose="020B0604020202020204" pitchFamily="34" charset="0"/>
                <a:cs typeface="Arial" panose="020B0604020202020204" pitchFamily="34" charset="0"/>
              </a:rPr>
              <a:t>Place here Country Logo</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1271" y="5494077"/>
            <a:ext cx="977676" cy="9829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42046" y="4254470"/>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Co-Chair: Philippines </a:t>
            </a:r>
          </a:p>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209658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8241-62CD-459A-B40B-48B1C531809B}"/>
              </a:ext>
            </a:extLst>
          </p:cNvPr>
          <p:cNvSpPr txBox="1">
            <a:spLocks/>
          </p:cNvSpPr>
          <p:nvPr/>
        </p:nvSpPr>
        <p:spPr>
          <a:xfrm>
            <a:off x="-1628026" y="1781176"/>
            <a:ext cx="5042739"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Review Feedback</a:t>
            </a:r>
            <a:br>
              <a:rPr lang="en-US" dirty="0"/>
            </a:br>
            <a:r>
              <a:rPr lang="en-US" dirty="0"/>
              <a:t>3 - 4</a:t>
            </a:r>
          </a:p>
        </p:txBody>
      </p:sp>
      <p:sp>
        <p:nvSpPr>
          <p:cNvPr id="3" name="Text Placeholder 2">
            <a:extLst>
              <a:ext uri="{FF2B5EF4-FFF2-40B4-BE49-F238E27FC236}">
                <a16:creationId xmlns:a16="http://schemas.microsoft.com/office/drawing/2014/main" id="{4EBBCB6A-389A-4C34-9288-97626A7B4FE1}"/>
              </a:ext>
            </a:extLst>
          </p:cNvPr>
          <p:cNvSpPr txBox="1">
            <a:spLocks/>
          </p:cNvSpPr>
          <p:nvPr/>
        </p:nvSpPr>
        <p:spPr>
          <a:xfrm>
            <a:off x="-1027802" y="3845494"/>
            <a:ext cx="4442515" cy="51057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MY" b="1" dirty="0">
                <a:solidFill>
                  <a:srgbClr val="087F95"/>
                </a:solidFill>
              </a:rPr>
              <a:t>Review Committee, NCCs, Development Partners</a:t>
            </a:r>
            <a:endParaRPr lang="en-US" sz="2000" dirty="0">
              <a:solidFill>
                <a:srgbClr val="087F95"/>
              </a:solidFill>
            </a:endParaRPr>
          </a:p>
        </p:txBody>
      </p:sp>
      <p:sp>
        <p:nvSpPr>
          <p:cNvPr id="4" name="TextBox 3">
            <a:extLst>
              <a:ext uri="{FF2B5EF4-FFF2-40B4-BE49-F238E27FC236}">
                <a16:creationId xmlns:a16="http://schemas.microsoft.com/office/drawing/2014/main" id="{5F1867AE-C923-43B8-9FDC-57BD78CA244D}"/>
              </a:ext>
            </a:extLst>
          </p:cNvPr>
          <p:cNvSpPr txBox="1"/>
          <p:nvPr/>
        </p:nvSpPr>
        <p:spPr>
          <a:xfrm>
            <a:off x="3414713" y="128096"/>
            <a:ext cx="8544017" cy="6270947"/>
          </a:xfrm>
          <a:prstGeom prst="rect">
            <a:avLst/>
          </a:prstGeom>
          <a:solidFill>
            <a:srgbClr val="FFFFFF"/>
          </a:solidFill>
        </p:spPr>
        <p:txBody>
          <a:bodyPr wrap="square" rtlCol="0">
            <a:spAutoFit/>
          </a:bodyPr>
          <a:lstStyle/>
          <a:p>
            <a:pPr lvl="0" algn="just">
              <a:spcAft>
                <a:spcPts val="800"/>
              </a:spcAft>
            </a:pPr>
            <a:r>
              <a:rPr lang="en-PH" sz="1850" b="1" dirty="0"/>
              <a:t>Effectiveness:</a:t>
            </a:r>
          </a:p>
          <a:p>
            <a:pPr marL="285750" indent="-285750" algn="just">
              <a:buFont typeface="Arial" panose="020B0604020202020204" pitchFamily="34" charset="0"/>
              <a:buChar char="•"/>
            </a:pPr>
            <a:r>
              <a:rPr lang="en-PH" dirty="0"/>
              <a:t>While some of the national projects have successfully contributed to making a difference in the lives of coastal communities, implementation of the CTI-has not translated to the achievement of its original concept of improving the well-being of coastal communities through livelihoods and improved management of resources, among others. </a:t>
            </a:r>
          </a:p>
          <a:p>
            <a:pPr marL="285750" lvl="0" indent="-285750" algn="just">
              <a:buFont typeface="Arial" panose="020B0604020202020204" pitchFamily="34" charset="0"/>
              <a:buChar char="•"/>
            </a:pPr>
            <a:r>
              <a:rPr lang="en-PH" dirty="0"/>
              <a:t>There is a need to reactivate efforts following recommendations from the financial architecture (carried out through ADB technical assistance). The NCCs of Malaysia and the Philippines also suggested the inclusion of the CTI (Southeast Asia) as part of the projects under the Biodiversity Finance Initiative, which looks into </a:t>
            </a:r>
            <a:r>
              <a:rPr lang="en-PH" i="1" dirty="0"/>
              <a:t>mobilizing resources for biodiversity</a:t>
            </a:r>
            <a:r>
              <a:rPr lang="en-PH" dirty="0"/>
              <a:t>.</a:t>
            </a:r>
          </a:p>
          <a:p>
            <a:pPr marL="285750" indent="-285750" algn="just">
              <a:buFont typeface="Arial" panose="020B0604020202020204" pitchFamily="34" charset="0"/>
              <a:buChar char="•"/>
            </a:pPr>
            <a:r>
              <a:rPr lang="en-PH" dirty="0"/>
              <a:t>The CTI can consider a project preparation/ business development facility as suggested in the financial architecture report. The CT6 should strongly consider the preparation of proposals to mobilize financial resources to support the activities of the CTI, such as to GEF-7 international waters.</a:t>
            </a:r>
          </a:p>
          <a:p>
            <a:pPr marL="285750" indent="-285750" algn="just">
              <a:buFont typeface="Arial" panose="020B0604020202020204" pitchFamily="34" charset="0"/>
              <a:buChar char="•"/>
            </a:pPr>
            <a:r>
              <a:rPr lang="en-PH" dirty="0"/>
              <a:t>There is need to ensure a fully functional M&amp;E system. Indicators should go beyond biophysical measures to capture food and nutrition security and improved well-being for example and be streamlined with other indicators used in other regional commitments or the global agenda that countries are party to (e.g., CBD, SDGs). Review of the usefulness and practicality other tools developed for M&amp;E of the program, such as the CT Atlas should also be looked into.</a:t>
            </a:r>
          </a:p>
        </p:txBody>
      </p:sp>
    </p:spTree>
    <p:extLst>
      <p:ext uri="{BB962C8B-B14F-4D97-AF65-F5344CB8AC3E}">
        <p14:creationId xmlns:p14="http://schemas.microsoft.com/office/powerpoint/2010/main" val="3961821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A22BD-0225-48B9-8AAC-1C6BC701FB33}"/>
              </a:ext>
            </a:extLst>
          </p:cNvPr>
          <p:cNvSpPr txBox="1">
            <a:spLocks/>
          </p:cNvSpPr>
          <p:nvPr/>
        </p:nvSpPr>
        <p:spPr>
          <a:xfrm>
            <a:off x="-1723173" y="1219987"/>
            <a:ext cx="5407450"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Review Feedback</a:t>
            </a:r>
            <a:br>
              <a:rPr lang="en-US" dirty="0"/>
            </a:br>
            <a:r>
              <a:rPr lang="en-US" dirty="0"/>
              <a:t>4 - 4</a:t>
            </a:r>
          </a:p>
        </p:txBody>
      </p:sp>
      <p:sp>
        <p:nvSpPr>
          <p:cNvPr id="3" name="Text Placeholder 2">
            <a:extLst>
              <a:ext uri="{FF2B5EF4-FFF2-40B4-BE49-F238E27FC236}">
                <a16:creationId xmlns:a16="http://schemas.microsoft.com/office/drawing/2014/main" id="{767AA53F-C4AE-4FEF-972E-940BCAE15397}"/>
              </a:ext>
            </a:extLst>
          </p:cNvPr>
          <p:cNvSpPr txBox="1">
            <a:spLocks/>
          </p:cNvSpPr>
          <p:nvPr/>
        </p:nvSpPr>
        <p:spPr>
          <a:xfrm>
            <a:off x="424583" y="3173714"/>
            <a:ext cx="3259694" cy="51057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MY" b="1" dirty="0">
                <a:solidFill>
                  <a:srgbClr val="087F95"/>
                </a:solidFill>
              </a:rPr>
              <a:t>Review Committee, NCCs, Development Partners</a:t>
            </a:r>
            <a:endParaRPr lang="en-US" sz="2000" dirty="0">
              <a:solidFill>
                <a:srgbClr val="087F95"/>
              </a:solidFill>
            </a:endParaRPr>
          </a:p>
        </p:txBody>
      </p:sp>
      <p:sp>
        <p:nvSpPr>
          <p:cNvPr id="4" name="TextBox 3">
            <a:extLst>
              <a:ext uri="{FF2B5EF4-FFF2-40B4-BE49-F238E27FC236}">
                <a16:creationId xmlns:a16="http://schemas.microsoft.com/office/drawing/2014/main" id="{4540FDC8-716C-47C9-BB2C-286A5E7024E9}"/>
              </a:ext>
            </a:extLst>
          </p:cNvPr>
          <p:cNvSpPr txBox="1"/>
          <p:nvPr/>
        </p:nvSpPr>
        <p:spPr>
          <a:xfrm>
            <a:off x="3770587" y="197346"/>
            <a:ext cx="8083141" cy="6263253"/>
          </a:xfrm>
          <a:prstGeom prst="rect">
            <a:avLst/>
          </a:prstGeom>
          <a:solidFill>
            <a:srgbClr val="FFFFFF"/>
          </a:solidFill>
        </p:spPr>
        <p:txBody>
          <a:bodyPr wrap="square" rtlCol="0">
            <a:spAutoFit/>
          </a:bodyPr>
          <a:lstStyle/>
          <a:p>
            <a:pPr lvl="0" algn="just">
              <a:spcAft>
                <a:spcPts val="600"/>
              </a:spcAft>
            </a:pPr>
            <a:r>
              <a:rPr lang="en-US" b="1" dirty="0"/>
              <a:t>Institutional leadership</a:t>
            </a:r>
          </a:p>
          <a:p>
            <a:pPr marL="285750" lvl="0" indent="-285750" algn="just">
              <a:buFont typeface="Arial" panose="020B0604020202020204" pitchFamily="34" charset="0"/>
              <a:buChar char="•"/>
            </a:pPr>
            <a:r>
              <a:rPr lang="en-PH" dirty="0"/>
              <a:t>There is need to review the selection mechanism and criteria for the recruitment of RS leadership, management and staff to ensure a well-functioning organization. The ED will need not only technical and strong communication skills but also “softer” competencies such as coaching and partnership development skills. Consider professionalizing some of the functions of the NCCs and/or working groups to lessen their workload.</a:t>
            </a:r>
          </a:p>
          <a:p>
            <a:pPr marL="285750" indent="-285750" algn="just">
              <a:buFont typeface="Arial" panose="020B0604020202020204" pitchFamily="34" charset="0"/>
              <a:buChar char="•"/>
            </a:pPr>
            <a:r>
              <a:rPr lang="en-PH" dirty="0"/>
              <a:t>Limited program funds highlight the need for a sustainable financing strategy. The incoming chair of the CTI Council of Ministers and Committee of Senior Officials should consider prioritizing development of the RPOA  2.0 and sustainable financing. Regaining trust through addressing outstanding RS matters, strategic communication of the achievements and relevance of CTI-CFF as delivery platform for global, regional  and national important goals should be priority tasks during transition as well as strategic mobilization of funding support. </a:t>
            </a:r>
          </a:p>
          <a:p>
            <a:pPr marL="285750" lvl="0" indent="-285750" algn="just">
              <a:buFont typeface="Arial" panose="020B0604020202020204" pitchFamily="34" charset="0"/>
              <a:buChar char="•"/>
            </a:pPr>
            <a:r>
              <a:rPr lang="en-PH" dirty="0"/>
              <a:t>Relevant impact and indicators for change could be anchored on the SDGs as a long-term (10 </a:t>
            </a:r>
            <a:r>
              <a:rPr lang="en-PH" dirty="0" err="1"/>
              <a:t>yr</a:t>
            </a:r>
            <a:r>
              <a:rPr lang="en-PH" dirty="0"/>
              <a:t>) vision with CTI regional targets - that are current, practical and feasible - every 5 years.</a:t>
            </a:r>
          </a:p>
          <a:p>
            <a:pPr marL="285750" lvl="0" indent="-285750" algn="just">
              <a:buFont typeface="Arial" panose="020B0604020202020204" pitchFamily="34" charset="0"/>
              <a:buChar char="•"/>
            </a:pPr>
            <a:r>
              <a:rPr lang="en-PH" dirty="0"/>
              <a:t>Other initiatives face similar challenges. Transformation of an initiative, such as the CTI, into an able body does not happen quickly. Showing leadership to initiate reform will be key to retain support by development partners and interest of country leaders and also to expand partnerships.</a:t>
            </a:r>
            <a:endParaRPr lang="id-ID" dirty="0"/>
          </a:p>
        </p:txBody>
      </p:sp>
    </p:spTree>
    <p:extLst>
      <p:ext uri="{BB962C8B-B14F-4D97-AF65-F5344CB8AC3E}">
        <p14:creationId xmlns:p14="http://schemas.microsoft.com/office/powerpoint/2010/main" val="393725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37463-C8C2-4F9A-B4BC-A31665B89BE9}"/>
              </a:ext>
            </a:extLst>
          </p:cNvPr>
          <p:cNvSpPr txBox="1">
            <a:spLocks/>
          </p:cNvSpPr>
          <p:nvPr/>
        </p:nvSpPr>
        <p:spPr>
          <a:xfrm>
            <a:off x="-728593" y="2683773"/>
            <a:ext cx="4773819"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Roadmap to 2020</a:t>
            </a:r>
          </a:p>
        </p:txBody>
      </p:sp>
      <p:sp>
        <p:nvSpPr>
          <p:cNvPr id="3" name="TextBox 2">
            <a:extLst>
              <a:ext uri="{FF2B5EF4-FFF2-40B4-BE49-F238E27FC236}">
                <a16:creationId xmlns:a16="http://schemas.microsoft.com/office/drawing/2014/main" id="{72797386-F0A4-4C6D-AC68-D396E31C7BA0}"/>
              </a:ext>
            </a:extLst>
          </p:cNvPr>
          <p:cNvSpPr txBox="1"/>
          <p:nvPr/>
        </p:nvSpPr>
        <p:spPr>
          <a:xfrm>
            <a:off x="4230195" y="384691"/>
            <a:ext cx="7757018" cy="6124754"/>
          </a:xfrm>
          <a:prstGeom prst="rect">
            <a:avLst/>
          </a:prstGeom>
          <a:solidFill>
            <a:srgbClr val="FFFFFF"/>
          </a:solidFill>
        </p:spPr>
        <p:txBody>
          <a:bodyPr wrap="square" rtlCol="0">
            <a:spAutoFit/>
          </a:bodyPr>
          <a:lstStyle/>
          <a:p>
            <a:pPr algn="just"/>
            <a:r>
              <a:rPr lang="en-US" sz="2200" b="1" dirty="0">
                <a:solidFill>
                  <a:srgbClr val="33CC33"/>
                </a:solidFill>
                <a:latin typeface="+mj-lt"/>
              </a:rPr>
              <a:t>Proposed actions and milestones in the roadmap to 2020 </a:t>
            </a:r>
          </a:p>
          <a:p>
            <a:pPr algn="just"/>
            <a:endParaRPr lang="en-US" dirty="0"/>
          </a:p>
          <a:p>
            <a:pPr algn="just">
              <a:spcAft>
                <a:spcPts val="600"/>
              </a:spcAft>
            </a:pPr>
            <a:r>
              <a:rPr lang="en-US" sz="2000" b="1" dirty="0"/>
              <a:t>Action 1</a:t>
            </a:r>
            <a:r>
              <a:rPr lang="en-US" sz="2000" dirty="0"/>
              <a:t>: Month 1 – 6. Work on the link between effectiveness and relevance: Consider aspects of the regional level CTI-CFF profile and the opportunities for significant partnerships for policy development that benefit country agendas and regional needs. RS to complete status report of achievements against RPOA 1.0. Initiate development of RPOA 2.0.</a:t>
            </a:r>
          </a:p>
          <a:p>
            <a:pPr algn="just">
              <a:spcAft>
                <a:spcPts val="600"/>
              </a:spcAft>
            </a:pPr>
            <a:r>
              <a:rPr lang="en-US" sz="2000" b="1" dirty="0"/>
              <a:t>Action 2</a:t>
            </a:r>
            <a:r>
              <a:rPr lang="en-US" sz="2000" dirty="0"/>
              <a:t>: Month 6 – 12. Continue to work on the link between effectiveness and institution: Consider findings from this and other reviews to improve the CTI-CFF combined institutional abilities to enhance the achievement of the RPOA and NPOAs targets. Prepare for transition to RPOA 2.0.</a:t>
            </a:r>
          </a:p>
          <a:p>
            <a:pPr algn="just"/>
            <a:r>
              <a:rPr lang="en-US" sz="2000" b="1" dirty="0"/>
              <a:t>Action 3</a:t>
            </a:r>
            <a:r>
              <a:rPr lang="en-US" sz="2000" dirty="0"/>
              <a:t>: Month 1 – 12. Work on the link between effectiveness and operations: Consider and address finance management and mechanism challenges to enable effective focus of senior government and technical experts on substance and, where needed, innovation</a:t>
            </a:r>
            <a:r>
              <a:rPr lang="en-US" dirty="0"/>
              <a:t>. </a:t>
            </a:r>
            <a:endParaRPr lang="en-PH" dirty="0"/>
          </a:p>
        </p:txBody>
      </p:sp>
    </p:spTree>
    <p:extLst>
      <p:ext uri="{BB962C8B-B14F-4D97-AF65-F5344CB8AC3E}">
        <p14:creationId xmlns:p14="http://schemas.microsoft.com/office/powerpoint/2010/main" val="1458807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7CB3A78-ED99-447F-924D-F19734159109}"/>
              </a:ext>
            </a:extLst>
          </p:cNvPr>
          <p:cNvSpPr txBox="1">
            <a:spLocks/>
          </p:cNvSpPr>
          <p:nvPr/>
        </p:nvSpPr>
        <p:spPr>
          <a:xfrm>
            <a:off x="606287" y="365125"/>
            <a:ext cx="10747513"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Guidance for RPOA 2.0</a:t>
            </a:r>
          </a:p>
          <a:p>
            <a:r>
              <a:rPr lang="en-US" b="1" dirty="0"/>
              <a:t>Reshape and Reform</a:t>
            </a:r>
          </a:p>
        </p:txBody>
      </p:sp>
      <p:sp>
        <p:nvSpPr>
          <p:cNvPr id="4" name="Content Placeholder 2">
            <a:extLst>
              <a:ext uri="{FF2B5EF4-FFF2-40B4-BE49-F238E27FC236}">
                <a16:creationId xmlns:a16="http://schemas.microsoft.com/office/drawing/2014/main" id="{0239139E-5C81-4EE1-AC89-26E20925D216}"/>
              </a:ext>
            </a:extLst>
          </p:cNvPr>
          <p:cNvSpPr txBox="1">
            <a:spLocks/>
          </p:cNvSpPr>
          <p:nvPr/>
        </p:nvSpPr>
        <p:spPr>
          <a:xfrm>
            <a:off x="606287" y="1875320"/>
            <a:ext cx="11111947"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mj-lt"/>
              <a:buAutoNum type="arabicPeriod"/>
            </a:pPr>
            <a:r>
              <a:rPr lang="en-US" sz="1700" b="1" dirty="0"/>
              <a:t>Initiate the RPOA development, utilizing this review and consider systematically what requires regional action. </a:t>
            </a:r>
          </a:p>
          <a:p>
            <a:pPr marL="800100" lvl="1" indent="-342900" algn="just">
              <a:spcAft>
                <a:spcPts val="1200"/>
              </a:spcAft>
              <a:buFont typeface="+mj-lt"/>
              <a:buAutoNum type="alphaLcPeriod"/>
            </a:pPr>
            <a:r>
              <a:rPr lang="en-US" sz="1700" dirty="0"/>
              <a:t>Confirm what regional action is relevant to contribute to progress on each goal in order to streamline the RPOA and reduce the burden of the working groups. </a:t>
            </a:r>
          </a:p>
          <a:p>
            <a:pPr marL="342900" indent="-342900" algn="just">
              <a:buFont typeface="+mj-lt"/>
              <a:buAutoNum type="arabicPeriod"/>
            </a:pPr>
            <a:r>
              <a:rPr lang="en-US" sz="1700" b="1" dirty="0"/>
              <a:t>Prioritize regional goals 1-2 firstly, as these are core to the </a:t>
            </a:r>
            <a:r>
              <a:rPr lang="en-US" sz="1800" b="1" dirty="0"/>
              <a:t>regional</a:t>
            </a:r>
            <a:r>
              <a:rPr lang="en-US" sz="1700" b="1" dirty="0"/>
              <a:t> aspect of the CTI-CFF and the threats are faced either by all countries or by a sub-combination of countries. </a:t>
            </a:r>
          </a:p>
          <a:p>
            <a:pPr marL="800100" lvl="1" indent="-342900" algn="just">
              <a:buFont typeface="+mj-lt"/>
              <a:buAutoNum type="alphaLcPeriod"/>
            </a:pPr>
            <a:r>
              <a:rPr lang="en-US" sz="1700" dirty="0"/>
              <a:t>Consider a closer look at the delivery of food security as a goal. Discuss what measures the system should look like for such goal at the regional level.</a:t>
            </a:r>
          </a:p>
          <a:p>
            <a:pPr marL="800100" lvl="1" indent="-342900" algn="just">
              <a:buFont typeface="+mj-lt"/>
              <a:buAutoNum type="alphaLcPeriod"/>
            </a:pPr>
            <a:r>
              <a:rPr lang="en-US" sz="1700" dirty="0"/>
              <a:t>Strategically check and think about how these priority regional actions would affect and strengthen national policy with benefits for the region and the countries in a global context. </a:t>
            </a:r>
          </a:p>
          <a:p>
            <a:pPr marL="800100" lvl="1" indent="-342900" algn="just">
              <a:buFont typeface="+mj-lt"/>
              <a:buAutoNum type="alphaLcPeriod"/>
            </a:pPr>
            <a:r>
              <a:rPr lang="en-US" sz="1700" dirty="0"/>
              <a:t>Identify what technical expertise is available in each region and which products need to be created to project CTI-CFF’s thought leadership and underpin commitments by country leaders and partners. </a:t>
            </a:r>
          </a:p>
          <a:p>
            <a:pPr marL="800100" lvl="1" indent="-342900" algn="just">
              <a:buFont typeface="+mj-lt"/>
              <a:buAutoNum type="alphaLcPeriod"/>
            </a:pPr>
            <a:r>
              <a:rPr lang="en-US" sz="1700" dirty="0"/>
              <a:t>Organize workshops and/or present at global forums to increase support. </a:t>
            </a:r>
          </a:p>
          <a:p>
            <a:pPr marL="800100" lvl="1" indent="-342900" algn="just">
              <a:spcAft>
                <a:spcPts val="1200"/>
              </a:spcAft>
              <a:buFont typeface="+mj-lt"/>
              <a:buAutoNum type="alphaLcPeriod"/>
            </a:pPr>
            <a:r>
              <a:rPr lang="en-US" sz="1700" dirty="0"/>
              <a:t>Involve national policy makers and gain resources for implementation. </a:t>
            </a:r>
          </a:p>
          <a:p>
            <a:pPr marL="342900" indent="-342900" algn="just">
              <a:buFont typeface="+mj-lt"/>
              <a:buAutoNum type="arabicPeriod"/>
            </a:pPr>
            <a:r>
              <a:rPr lang="en-US" sz="1700" b="1" dirty="0"/>
              <a:t>Prepare for the Second CTI-CFF Leaders’ Summit in 2020.</a:t>
            </a:r>
          </a:p>
          <a:p>
            <a:pPr algn="just"/>
            <a:endParaRPr lang="en-US" sz="1700" dirty="0"/>
          </a:p>
        </p:txBody>
      </p:sp>
    </p:spTree>
    <p:extLst>
      <p:ext uri="{BB962C8B-B14F-4D97-AF65-F5344CB8AC3E}">
        <p14:creationId xmlns:p14="http://schemas.microsoft.com/office/powerpoint/2010/main" val="16045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9EA14-1FA5-470F-9986-E156549AD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81504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24CFB-2C53-4003-A33E-975D38460B76}"/>
              </a:ext>
            </a:extLst>
          </p:cNvPr>
          <p:cNvSpPr txBox="1">
            <a:spLocks/>
          </p:cNvSpPr>
          <p:nvPr/>
        </p:nvSpPr>
        <p:spPr>
          <a:xfrm>
            <a:off x="334894" y="2181003"/>
            <a:ext cx="3322706" cy="1963614"/>
          </a:xfrm>
          <a:prstGeom prst="rect">
            <a:avLst/>
          </a:prstGeom>
        </p:spPr>
        <p:txBody>
          <a:bodyP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20000"/>
              </a:lnSpc>
            </a:pPr>
            <a:r>
              <a:rPr lang="en-US" dirty="0"/>
              <a:t>Purpose of </a:t>
            </a:r>
            <a:r>
              <a:rPr lang="en-US" dirty="0" err="1"/>
              <a:t>ToR</a:t>
            </a:r>
            <a:r>
              <a:rPr lang="en-US" dirty="0"/>
              <a:t> for Development of RPOA 2.0</a:t>
            </a:r>
          </a:p>
        </p:txBody>
      </p:sp>
      <p:sp>
        <p:nvSpPr>
          <p:cNvPr id="3" name="TextBox 2">
            <a:extLst>
              <a:ext uri="{FF2B5EF4-FFF2-40B4-BE49-F238E27FC236}">
                <a16:creationId xmlns:a16="http://schemas.microsoft.com/office/drawing/2014/main" id="{1CEE9042-C965-4658-A693-F2BC4E5AF2AE}"/>
              </a:ext>
            </a:extLst>
          </p:cNvPr>
          <p:cNvSpPr txBox="1"/>
          <p:nvPr/>
        </p:nvSpPr>
        <p:spPr>
          <a:xfrm>
            <a:off x="3796746" y="82291"/>
            <a:ext cx="8060359" cy="6442789"/>
          </a:xfrm>
          <a:prstGeom prst="rect">
            <a:avLst/>
          </a:prstGeom>
          <a:solidFill>
            <a:srgbClr val="FFFFFF"/>
          </a:solidFill>
        </p:spPr>
        <p:txBody>
          <a:bodyPr wrap="square" rtlCol="0">
            <a:spAutoFit/>
          </a:bodyPr>
          <a:lstStyle/>
          <a:p>
            <a:pPr algn="just"/>
            <a:endParaRPr lang="en-US" dirty="0"/>
          </a:p>
          <a:p>
            <a:pPr marL="342900" indent="-342900" algn="just">
              <a:buAutoNum type="arabicPeriod"/>
            </a:pPr>
            <a:r>
              <a:rPr lang="en-US" dirty="0"/>
              <a:t>To set the bounds and expectations for </a:t>
            </a:r>
            <a:r>
              <a:rPr lang="en-US" b="1" dirty="0"/>
              <a:t>“the Team”</a:t>
            </a:r>
            <a:r>
              <a:rPr lang="en-US" dirty="0"/>
              <a:t> who will undertake the production of the new RPOA – what they must consider, how that consideration should be given effect, what they must produce, when it must be produced, and for whom.</a:t>
            </a:r>
          </a:p>
          <a:p>
            <a:pPr marL="342900" indent="-342900" algn="just">
              <a:buFontTx/>
              <a:buAutoNum type="arabicPeriod"/>
            </a:pPr>
            <a:r>
              <a:rPr lang="en-US" dirty="0"/>
              <a:t>To support </a:t>
            </a:r>
            <a:r>
              <a:rPr lang="en-US" b="1" dirty="0"/>
              <a:t>building on the findings of the Review </a:t>
            </a:r>
            <a:r>
              <a:rPr lang="en-US" dirty="0"/>
              <a:t>of the effectiveness and influence of the RPOA 1.0 and the delivery status of the RPOA 1.0 targets. Also, as a consequence, to consider elements, </a:t>
            </a:r>
            <a:r>
              <a:rPr lang="en-US" i="1" dirty="0"/>
              <a:t>beyond</a:t>
            </a:r>
            <a:r>
              <a:rPr lang="en-US" dirty="0"/>
              <a:t> whether new goals should be added or changed, but rather also include the implementation arrangements, which will ensure the effectiveness of the RPOA 2.0 in creating impact. </a:t>
            </a:r>
          </a:p>
          <a:p>
            <a:pPr marL="342900" indent="-342900" algn="just">
              <a:spcAft>
                <a:spcPts val="800"/>
              </a:spcAft>
              <a:buFontTx/>
              <a:buAutoNum type="arabicPeriod"/>
            </a:pPr>
            <a:r>
              <a:rPr lang="en-CA" dirty="0"/>
              <a:t>Provide guidance on: </a:t>
            </a:r>
          </a:p>
          <a:p>
            <a:pPr marL="800100" lvl="1" indent="-342900" algn="just">
              <a:spcAft>
                <a:spcPts val="600"/>
              </a:spcAft>
              <a:buFont typeface="Courier New" panose="02070309020205020404" pitchFamily="49" charset="0"/>
              <a:buChar char="o"/>
            </a:pPr>
            <a:r>
              <a:rPr lang="en-CA" dirty="0"/>
              <a:t>the Scope of the RPOA 2.0 including – role of the RPOA 2.0, role of key actors in implementation, thematic, structural, operational, governance and finance considerations.</a:t>
            </a:r>
          </a:p>
          <a:p>
            <a:pPr marL="800100" lvl="1" indent="-342900" algn="just">
              <a:spcAft>
                <a:spcPts val="600"/>
              </a:spcAft>
              <a:buFont typeface="Courier New" panose="02070309020205020404" pitchFamily="49" charset="0"/>
              <a:buChar char="o"/>
            </a:pPr>
            <a:r>
              <a:rPr lang="en-CA" dirty="0"/>
              <a:t>Minimum (recommended) design requirements for the RPOA.</a:t>
            </a:r>
          </a:p>
          <a:p>
            <a:pPr marL="800100" lvl="1" indent="-342900" algn="just">
              <a:spcAft>
                <a:spcPts val="600"/>
              </a:spcAft>
              <a:buFont typeface="Courier New" panose="02070309020205020404" pitchFamily="49" charset="0"/>
              <a:buChar char="o"/>
            </a:pPr>
            <a:r>
              <a:rPr lang="en-CA" dirty="0"/>
              <a:t>How the RPOA 2.0 document will be produced including who should lead the Revision, the role of the Team, who to include in the process, the key expected tasks, products, their timeline, and an indicative budget. </a:t>
            </a:r>
            <a:r>
              <a:rPr lang="en-US" dirty="0"/>
              <a:t>Detailed design principles the Team must consider in developing the RPOA 2.0 – including findings from the RPOA Review and foundational documents that provide the “DNA” of the CTI</a:t>
            </a:r>
            <a:endParaRPr lang="en-PH" dirty="0"/>
          </a:p>
        </p:txBody>
      </p:sp>
    </p:spTree>
    <p:extLst>
      <p:ext uri="{BB962C8B-B14F-4D97-AF65-F5344CB8AC3E}">
        <p14:creationId xmlns:p14="http://schemas.microsoft.com/office/powerpoint/2010/main" val="3451548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05AD2-82D3-44E9-A1E5-11DD8D78FDEB}"/>
              </a:ext>
            </a:extLst>
          </p:cNvPr>
          <p:cNvSpPr>
            <a:spLocks noGrp="1"/>
          </p:cNvSpPr>
          <p:nvPr>
            <p:ph type="title"/>
          </p:nvPr>
        </p:nvSpPr>
        <p:spPr>
          <a:xfrm>
            <a:off x="616239" y="365125"/>
            <a:ext cx="11142373" cy="1325563"/>
          </a:xfrm>
          <a:solidFill>
            <a:srgbClr val="FFFFFF"/>
          </a:solidFill>
        </p:spPr>
        <p:txBody>
          <a:bodyPr>
            <a:noAutofit/>
          </a:bodyPr>
          <a:lstStyle/>
          <a:p>
            <a:r>
              <a:rPr lang="en-US" sz="2600" b="1" dirty="0"/>
              <a:t>MONITORING &amp; EVALUATION WORKING GROUP</a:t>
            </a:r>
            <a:br>
              <a:rPr lang="id-ID" sz="2600" dirty="0"/>
            </a:br>
            <a:r>
              <a:rPr lang="en-US" sz="2600" b="1" dirty="0"/>
              <a:t>PRE-SOM RECOMMENDATIONS FOR SOM TO CONSIDER AS SOM-14 DECISIONS </a:t>
            </a:r>
            <a:r>
              <a:rPr lang="en-US" sz="2200" dirty="0"/>
              <a:t>10</a:t>
            </a:r>
            <a:r>
              <a:rPr lang="en-US" sz="2200" baseline="30000" dirty="0"/>
              <a:t>th</a:t>
            </a:r>
            <a:r>
              <a:rPr lang="en-US" sz="2200" dirty="0"/>
              <a:t> December 2018 | Monday</a:t>
            </a:r>
            <a:br>
              <a:rPr lang="id-ID" sz="2200" dirty="0"/>
            </a:br>
            <a:endParaRPr lang="id-ID" sz="2200" dirty="0"/>
          </a:p>
        </p:txBody>
      </p:sp>
      <p:sp>
        <p:nvSpPr>
          <p:cNvPr id="3" name="Content Placeholder 2">
            <a:extLst>
              <a:ext uri="{FF2B5EF4-FFF2-40B4-BE49-F238E27FC236}">
                <a16:creationId xmlns:a16="http://schemas.microsoft.com/office/drawing/2014/main" id="{EC075BEB-A619-4F2D-909D-092C501AE548}"/>
              </a:ext>
            </a:extLst>
          </p:cNvPr>
          <p:cNvSpPr>
            <a:spLocks noGrp="1"/>
          </p:cNvSpPr>
          <p:nvPr>
            <p:ph idx="1"/>
          </p:nvPr>
        </p:nvSpPr>
        <p:spPr>
          <a:xfrm>
            <a:off x="624468" y="1471066"/>
            <a:ext cx="11134144" cy="4351338"/>
          </a:xfrm>
        </p:spPr>
        <p:txBody>
          <a:bodyPr>
            <a:noAutofit/>
          </a:bodyPr>
          <a:lstStyle/>
          <a:p>
            <a:pPr marL="0" lvl="0" indent="0" algn="just">
              <a:buNone/>
            </a:pPr>
            <a:r>
              <a:rPr lang="en-AU" sz="1600" b="1" dirty="0"/>
              <a:t>Background: </a:t>
            </a:r>
            <a:r>
              <a:rPr lang="en-AU" sz="1600" dirty="0"/>
              <a:t>The RPOA Review, mandated by SOM-13 finds a need for new decision mechanisms to increase the agility of the CTI. This </a:t>
            </a:r>
            <a:r>
              <a:rPr lang="en-AU" sz="1600" b="1" dirty="0"/>
              <a:t>Governance Framework</a:t>
            </a:r>
            <a:r>
              <a:rPr lang="en-AU" sz="1600" dirty="0"/>
              <a:t> sets out a mechanism to facilitate necessary decision making around the </a:t>
            </a:r>
            <a:r>
              <a:rPr lang="en-AU" sz="1600" i="1" dirty="0"/>
              <a:t>development</a:t>
            </a:r>
            <a:r>
              <a:rPr lang="en-AU" sz="1600" dirty="0"/>
              <a:t> of the RPOA 2.0.</a:t>
            </a:r>
            <a:endParaRPr lang="en-PH" sz="1600" dirty="0"/>
          </a:p>
          <a:p>
            <a:pPr lvl="0" algn="just"/>
            <a:r>
              <a:rPr lang="en-PH" sz="1600" b="1" dirty="0"/>
              <a:t>Endorse the renewal Governance Framework and the TOR for the renewal of the Coral Triangle Initiative Regional Plan of Action</a:t>
            </a:r>
            <a:r>
              <a:rPr lang="en-PH" sz="1600" dirty="0"/>
              <a:t>, with the following revision to item no I (Governance Framework) as shown below:</a:t>
            </a:r>
            <a:endParaRPr lang="id-ID" sz="1600" dirty="0"/>
          </a:p>
          <a:p>
            <a:pPr lvl="0" algn="just"/>
            <a:r>
              <a:rPr lang="en-US" sz="1600" b="1" dirty="0"/>
              <a:t>Agree to establish a Task Group,</a:t>
            </a:r>
            <a:r>
              <a:rPr lang="en-US" sz="1600" dirty="0"/>
              <a:t> including at least one senior staff of the RS, at least one development partner and may have one representative of each CT6, to meet no later than December 20, 2018. (Chair of the Task Group to be from MEWG) </a:t>
            </a:r>
            <a:endParaRPr lang="id-ID" sz="1600" dirty="0"/>
          </a:p>
          <a:p>
            <a:pPr lvl="0" algn="just"/>
            <a:r>
              <a:rPr lang="en-PH" sz="1600" b="1" dirty="0"/>
              <a:t>Task the Regional Secretariat to support a face-to-face meeting of the RPOA 2.0 Task Group</a:t>
            </a:r>
            <a:r>
              <a:rPr lang="en-PH" sz="1600" dirty="0"/>
              <a:t>, if the Group deems necessary, before February 28</a:t>
            </a:r>
            <a:r>
              <a:rPr lang="en-PH" sz="1600" baseline="30000" dirty="0"/>
              <a:t>,</a:t>
            </a:r>
            <a:r>
              <a:rPr lang="en-PH" sz="1600" dirty="0"/>
              <a:t> 2019, including support of travel costs and logistics support, if required. Agree to the draft TOR for the RPOA 2.0 to be refined and approved by MEWG Chair, as necessary, under the RPOA Governance Framework;</a:t>
            </a:r>
            <a:endParaRPr lang="id-ID" sz="1600" dirty="0"/>
          </a:p>
          <a:p>
            <a:pPr lvl="0" algn="just"/>
            <a:r>
              <a:rPr lang="en-PH" sz="1600" b="1" dirty="0"/>
              <a:t>Acknowledge the cost of the development of an RPOA 2.0 is likely to range between $160,000 and $270,000 USD, </a:t>
            </a:r>
            <a:r>
              <a:rPr lang="en-PH" sz="1600" dirty="0"/>
              <a:t>depending on the amount of travel and consultation, and consider what existing CTI resources will be applied to this cost in 2019;</a:t>
            </a:r>
            <a:endParaRPr lang="id-ID" sz="1600" dirty="0"/>
          </a:p>
          <a:p>
            <a:pPr lvl="0" algn="just"/>
            <a:r>
              <a:rPr lang="en-GB" sz="1600" dirty="0"/>
              <a:t>Agree for the Regional Secretariat to facilitate the development of RPOA 2.0 with Partners and collaborators;</a:t>
            </a:r>
            <a:endParaRPr lang="id-ID" sz="1600" dirty="0"/>
          </a:p>
          <a:p>
            <a:pPr lvl="0" algn="just"/>
            <a:r>
              <a:rPr lang="en-MY" sz="1600" dirty="0"/>
              <a:t>Agree to Invite </a:t>
            </a:r>
            <a:r>
              <a:rPr lang="en-GB" sz="1600" dirty="0"/>
              <a:t>Partners and collaborators to support the development of the RPOA 2.0;</a:t>
            </a:r>
            <a:endParaRPr lang="id-ID" sz="1600" dirty="0"/>
          </a:p>
          <a:p>
            <a:pPr lvl="0" algn="just"/>
            <a:r>
              <a:rPr lang="en-GB" sz="1600" dirty="0"/>
              <a:t>Encourage National Coordinating Committees of CT6 to mobilize and ready to facilitate national inputs and proposed inputs during the development of RPOA 2.0 process.</a:t>
            </a:r>
            <a:endParaRPr lang="id-ID" sz="1600" dirty="0"/>
          </a:p>
          <a:p>
            <a:pPr algn="just"/>
            <a:endParaRPr lang="id-ID" sz="1600" dirty="0"/>
          </a:p>
        </p:txBody>
      </p:sp>
    </p:spTree>
    <p:extLst>
      <p:ext uri="{BB962C8B-B14F-4D97-AF65-F5344CB8AC3E}">
        <p14:creationId xmlns:p14="http://schemas.microsoft.com/office/powerpoint/2010/main" val="2048481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F39EC-028A-4A5B-B7C1-58A7A69E6F22}"/>
              </a:ext>
            </a:extLst>
          </p:cNvPr>
          <p:cNvSpPr txBox="1">
            <a:spLocks/>
          </p:cNvSpPr>
          <p:nvPr/>
        </p:nvSpPr>
        <p:spPr>
          <a:xfrm>
            <a:off x="417443" y="365125"/>
            <a:ext cx="10936357"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ea typeface="Roboto" panose="02000000000000000000" pitchFamily="2" charset="0"/>
                <a:cs typeface="Arial" panose="020B0604020202020204" pitchFamily="34" charset="0"/>
              </a:rPr>
              <a:t>Draft Terms of Reference (TOR) for the          development of RPOA 2.0: </a:t>
            </a:r>
            <a:br>
              <a:rPr lang="en-US" sz="3200">
                <a:ea typeface="Roboto" panose="02000000000000000000" pitchFamily="2" charset="0"/>
                <a:cs typeface="Arial" panose="020B0604020202020204" pitchFamily="34" charset="0"/>
              </a:rPr>
            </a:br>
            <a:r>
              <a:rPr lang="en-US" sz="3200">
                <a:solidFill>
                  <a:srgbClr val="90C42F"/>
                </a:solidFill>
                <a:ea typeface="Roboto" panose="02000000000000000000" pitchFamily="2" charset="0"/>
                <a:cs typeface="Arial" panose="020B0604020202020204" pitchFamily="34" charset="0"/>
              </a:rPr>
              <a:t>Primary use of RPOA 2.0</a:t>
            </a:r>
            <a:endParaRPr lang="en-US" sz="3200" dirty="0">
              <a:solidFill>
                <a:srgbClr val="90C42F"/>
              </a:solidFill>
            </a:endParaRPr>
          </a:p>
        </p:txBody>
      </p:sp>
      <p:sp>
        <p:nvSpPr>
          <p:cNvPr id="3" name="Content Placeholder 2">
            <a:extLst>
              <a:ext uri="{FF2B5EF4-FFF2-40B4-BE49-F238E27FC236}">
                <a16:creationId xmlns:a16="http://schemas.microsoft.com/office/drawing/2014/main" id="{16DBA75F-FA8F-476C-A896-E1F678DED93F}"/>
              </a:ext>
            </a:extLst>
          </p:cNvPr>
          <p:cNvSpPr txBox="1">
            <a:spLocks/>
          </p:cNvSpPr>
          <p:nvPr/>
        </p:nvSpPr>
        <p:spPr>
          <a:xfrm>
            <a:off x="503584" y="1825625"/>
            <a:ext cx="5112026"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0000"/>
              </a:lnSpc>
              <a:buFont typeface="+mj-lt"/>
              <a:buAutoNum type="arabicPeriod"/>
            </a:pPr>
            <a:r>
              <a:rPr lang="en-US" sz="1700"/>
              <a:t>The primary use of the RPOA 2.0 is to describe </a:t>
            </a:r>
            <a:r>
              <a:rPr lang="en-US" sz="1700" b="1"/>
              <a:t>joint regional action</a:t>
            </a:r>
            <a:r>
              <a:rPr lang="en-US" sz="1700"/>
              <a:t> on priority themes that is agreed upon by the CT6 members to achieve the goals of the CTI together. The added value of allocating resources to the implementation of the RPOA will be more easily justified if joint actions will achieve progress on the CTI goals effectively, that cannot be achieved through the NPOAs. This provides the Team with a </a:t>
            </a:r>
            <a:r>
              <a:rPr lang="en-US" sz="1700" b="1" u="sng"/>
              <a:t>first design principle</a:t>
            </a:r>
            <a:r>
              <a:rPr lang="en-US" sz="1700"/>
              <a:t> – </a:t>
            </a:r>
            <a:r>
              <a:rPr lang="en-US" sz="1700" b="1" i="1"/>
              <a:t>additionality</a:t>
            </a:r>
            <a:r>
              <a:rPr lang="en-US" sz="1700"/>
              <a:t> - impacts that can only be, or demonstrably can more effectively be, achieved by joint action among CTI countries, as compared with independent national action, are preferred objectives in the new RPOA. </a:t>
            </a:r>
            <a:endParaRPr lang="en-US" sz="1700" dirty="0"/>
          </a:p>
        </p:txBody>
      </p:sp>
      <p:sp>
        <p:nvSpPr>
          <p:cNvPr id="4" name="TextBox 3">
            <a:extLst>
              <a:ext uri="{FF2B5EF4-FFF2-40B4-BE49-F238E27FC236}">
                <a16:creationId xmlns:a16="http://schemas.microsoft.com/office/drawing/2014/main" id="{D5A99F89-42A0-41F0-859B-5EA5AAFC8A6F}"/>
              </a:ext>
            </a:extLst>
          </p:cNvPr>
          <p:cNvSpPr txBox="1"/>
          <p:nvPr/>
        </p:nvSpPr>
        <p:spPr>
          <a:xfrm>
            <a:off x="5923722" y="1828801"/>
            <a:ext cx="5764695" cy="4334520"/>
          </a:xfrm>
          <a:prstGeom prst="rect">
            <a:avLst/>
          </a:prstGeom>
          <a:noFill/>
        </p:spPr>
        <p:txBody>
          <a:bodyPr wrap="square" rtlCol="0">
            <a:spAutoFit/>
          </a:bodyPr>
          <a:lstStyle/>
          <a:p>
            <a:pPr marL="342900" indent="-342900" algn="just">
              <a:lnSpc>
                <a:spcPct val="110000"/>
              </a:lnSpc>
              <a:buFont typeface="+mj-lt"/>
              <a:buAutoNum type="arabicPeriod" startAt="2"/>
            </a:pPr>
            <a:r>
              <a:rPr lang="en-US" dirty="0"/>
              <a:t>As the Leaders Declaration made the CTI to be about addressing such threats to marine coastal and small-island ecosystems, then the RPOA 2.0 should focus on those actions that require CT members to collaborate to achieve this. This logic leads to the conclusion that </a:t>
            </a:r>
            <a:r>
              <a:rPr lang="en-US" b="1" dirty="0"/>
              <a:t>joint regional actions</a:t>
            </a:r>
            <a:r>
              <a:rPr lang="en-US" dirty="0"/>
              <a:t> must be prioritized that address threats and obstacles to ensure, healthy, resilient, productive marine, coastal and small island ecosystems, that sustain productive fisheries and support food security. This provides the team with a </a:t>
            </a:r>
            <a:r>
              <a:rPr lang="en-US" b="1" u="sng" dirty="0"/>
              <a:t>second design principle</a:t>
            </a:r>
            <a:r>
              <a:rPr lang="en-US" dirty="0"/>
              <a:t> - </a:t>
            </a:r>
            <a:r>
              <a:rPr lang="en-US" b="1" i="1" dirty="0"/>
              <a:t>thematic consistency </a:t>
            </a:r>
            <a:r>
              <a:rPr lang="en-US" dirty="0"/>
              <a:t>– objectives in the new RPOA must be consistent with positive impacts to the above themes. </a:t>
            </a:r>
          </a:p>
        </p:txBody>
      </p:sp>
    </p:spTree>
    <p:extLst>
      <p:ext uri="{BB962C8B-B14F-4D97-AF65-F5344CB8AC3E}">
        <p14:creationId xmlns:p14="http://schemas.microsoft.com/office/powerpoint/2010/main" val="8531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0D1BF-D136-4B8F-88E5-A266C21608FA}"/>
              </a:ext>
            </a:extLst>
          </p:cNvPr>
          <p:cNvSpPr txBox="1">
            <a:spLocks/>
          </p:cNvSpPr>
          <p:nvPr/>
        </p:nvSpPr>
        <p:spPr>
          <a:xfrm>
            <a:off x="576470" y="365125"/>
            <a:ext cx="10777330" cy="1325563"/>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a:ea typeface="Roboto" panose="02000000000000000000" pitchFamily="2" charset="0"/>
                <a:cs typeface="Arial" panose="020B0604020202020204" pitchFamily="34" charset="0"/>
              </a:rPr>
              <a:t>Draft Terms of Reference (TOR) for the  development of RPOA 2.0: </a:t>
            </a:r>
            <a:br>
              <a:rPr lang="en-US" sz="3200">
                <a:ea typeface="Roboto" panose="02000000000000000000" pitchFamily="2" charset="0"/>
                <a:cs typeface="Arial" panose="020B0604020202020204" pitchFamily="34" charset="0"/>
              </a:rPr>
            </a:br>
            <a:r>
              <a:rPr lang="en-US" sz="3200">
                <a:solidFill>
                  <a:srgbClr val="90C42F"/>
                </a:solidFill>
                <a:ea typeface="Roboto" panose="02000000000000000000" pitchFamily="2" charset="0"/>
                <a:cs typeface="Arial" panose="020B0604020202020204" pitchFamily="34" charset="0"/>
              </a:rPr>
              <a:t>Primary use of RPOA 2.0 (2)</a:t>
            </a:r>
            <a:endParaRPr lang="en-US" sz="3200" dirty="0"/>
          </a:p>
        </p:txBody>
      </p:sp>
      <p:sp>
        <p:nvSpPr>
          <p:cNvPr id="3" name="Content Placeholder 2">
            <a:extLst>
              <a:ext uri="{FF2B5EF4-FFF2-40B4-BE49-F238E27FC236}">
                <a16:creationId xmlns:a16="http://schemas.microsoft.com/office/drawing/2014/main" id="{4EF5245E-1371-4B0A-8F0F-8C7087BA2531}"/>
              </a:ext>
            </a:extLst>
          </p:cNvPr>
          <p:cNvSpPr txBox="1">
            <a:spLocks/>
          </p:cNvSpPr>
          <p:nvPr/>
        </p:nvSpPr>
        <p:spPr>
          <a:xfrm>
            <a:off x="576470" y="1992557"/>
            <a:ext cx="445273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10000"/>
              </a:lnSpc>
              <a:buFont typeface="+mj-lt"/>
              <a:buAutoNum type="arabicPeriod" startAt="3"/>
            </a:pPr>
            <a:r>
              <a:rPr lang="en-US" sz="1700"/>
              <a:t>As the RPOA 2.0 needs to facilitate new strategic partnerships between government agencies and mobilize more public and international development finance for ocean action, it will be important to consider details of commonalities and differences between countries. This provides the Team with a</a:t>
            </a:r>
            <a:r>
              <a:rPr lang="en-US" sz="1700" u="sng"/>
              <a:t> </a:t>
            </a:r>
            <a:r>
              <a:rPr lang="en-US" sz="1700" b="1" u="sng"/>
              <a:t>third design principle</a:t>
            </a:r>
            <a:r>
              <a:rPr lang="en-US" sz="1700"/>
              <a:t> – </a:t>
            </a:r>
            <a:r>
              <a:rPr lang="en-US" sz="1700" b="1" i="1"/>
              <a:t>commonality</a:t>
            </a:r>
            <a:r>
              <a:rPr lang="en-US" sz="1700" i="1"/>
              <a:t> -</a:t>
            </a:r>
            <a:r>
              <a:rPr lang="en-US" sz="1700"/>
              <a:t> in the context of the CTI is that themes and activities could be supported that will address threats and have impact on issues that are commonly shared across the CTI region. </a:t>
            </a:r>
            <a:endParaRPr lang="en-US" sz="1700" dirty="0"/>
          </a:p>
        </p:txBody>
      </p:sp>
      <p:sp>
        <p:nvSpPr>
          <p:cNvPr id="4" name="TextBox 3">
            <a:extLst>
              <a:ext uri="{FF2B5EF4-FFF2-40B4-BE49-F238E27FC236}">
                <a16:creationId xmlns:a16="http://schemas.microsoft.com/office/drawing/2014/main" id="{CD33AD8F-A1B4-4131-9841-33DBAAA3C719}"/>
              </a:ext>
            </a:extLst>
          </p:cNvPr>
          <p:cNvSpPr txBox="1"/>
          <p:nvPr/>
        </p:nvSpPr>
        <p:spPr>
          <a:xfrm>
            <a:off x="5506278" y="1992557"/>
            <a:ext cx="5754757" cy="4386585"/>
          </a:xfrm>
          <a:prstGeom prst="rect">
            <a:avLst/>
          </a:prstGeom>
          <a:noFill/>
        </p:spPr>
        <p:txBody>
          <a:bodyPr wrap="square" rtlCol="0">
            <a:spAutoFit/>
          </a:bodyPr>
          <a:lstStyle/>
          <a:p>
            <a:pPr marL="342900" indent="-342900" algn="just">
              <a:lnSpc>
                <a:spcPct val="110000"/>
              </a:lnSpc>
              <a:buFont typeface="+mj-lt"/>
              <a:buAutoNum type="arabicPeriod" startAt="4"/>
            </a:pPr>
            <a:r>
              <a:rPr lang="en-US" sz="1700" dirty="0"/>
              <a:t>As country governments, paying their annual membership contributions, are the main stakeholders of the RPOA, this highlights the need for country leaders to view the CTI as a valuable mechanism. The Review identified the need to improve effectiveness of the CTI institution to ensure more significant and faster change to evidence the value of the CTI in particular to benefit its stakeholders. This provides the Team with a </a:t>
            </a:r>
            <a:r>
              <a:rPr lang="en-US" sz="1700" b="1" u="sng" dirty="0"/>
              <a:t>fourth design principle</a:t>
            </a:r>
            <a:r>
              <a:rPr lang="en-US" sz="1700" dirty="0"/>
              <a:t> – </a:t>
            </a:r>
            <a:r>
              <a:rPr lang="en-US" sz="1700" b="1" i="1" dirty="0"/>
              <a:t>feasibility </a:t>
            </a:r>
            <a:r>
              <a:rPr lang="en-US" sz="1700" i="1" dirty="0"/>
              <a:t>- </a:t>
            </a:r>
            <a:r>
              <a:rPr lang="en-US" sz="1700" dirty="0"/>
              <a:t>in its simplest terms, criteria to judge feasibility are a combination of among others the cost required, capacity to achieve it, technical possibility, political palatability on the one hand and a combination of among others. the value, urgency and scale of the impact to be attained on the other. </a:t>
            </a:r>
          </a:p>
        </p:txBody>
      </p:sp>
    </p:spTree>
    <p:extLst>
      <p:ext uri="{BB962C8B-B14F-4D97-AF65-F5344CB8AC3E}">
        <p14:creationId xmlns:p14="http://schemas.microsoft.com/office/powerpoint/2010/main" val="370759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C6D2D26D-90CA-427A-8ABE-77773362E38A}"/>
              </a:ext>
            </a:extLst>
          </p:cNvPr>
          <p:cNvSpPr txBox="1">
            <a:spLocks/>
          </p:cNvSpPr>
          <p:nvPr/>
        </p:nvSpPr>
        <p:spPr>
          <a:xfrm>
            <a:off x="381324" y="410699"/>
            <a:ext cx="10906539"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Detailed design criteria</a:t>
            </a:r>
            <a:endParaRPr lang="id-ID" dirty="0"/>
          </a:p>
        </p:txBody>
      </p:sp>
      <p:sp>
        <p:nvSpPr>
          <p:cNvPr id="3" name="Content Placeholder 5">
            <a:extLst>
              <a:ext uri="{FF2B5EF4-FFF2-40B4-BE49-F238E27FC236}">
                <a16:creationId xmlns:a16="http://schemas.microsoft.com/office/drawing/2014/main" id="{0455C542-BBD4-4443-B3F4-AC55FAB08C37}"/>
              </a:ext>
            </a:extLst>
          </p:cNvPr>
          <p:cNvSpPr txBox="1">
            <a:spLocks/>
          </p:cNvSpPr>
          <p:nvPr/>
        </p:nvSpPr>
        <p:spPr>
          <a:xfrm>
            <a:off x="411141" y="1148818"/>
            <a:ext cx="10976113" cy="5031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700" dirty="0"/>
              <a:t>The consultant team will need to further develop the framework of design criteria as part of the Inception Report. Under each design principle, a set of hard and soft criteria can be developed. Some initial examples are provided but should be reviewed and refined by the consultant team for presentation in the inception report and approval by the SC. </a:t>
            </a:r>
            <a:endParaRPr lang="id-ID" sz="1700" dirty="0"/>
          </a:p>
          <a:p>
            <a:pPr marL="0" indent="0">
              <a:lnSpc>
                <a:spcPct val="100000"/>
              </a:lnSpc>
              <a:buFont typeface="Arial" panose="020B0604020202020204" pitchFamily="34" charset="0"/>
              <a:buNone/>
            </a:pPr>
            <a:r>
              <a:rPr lang="en-CA" sz="1700" dirty="0"/>
              <a:t>While not given the status of Design Criteria here, the consultant team should be prepared to demonstrate how the following dimensions drawn from the Review were considered in the development of the RPOA 2.0:</a:t>
            </a:r>
            <a:endParaRPr lang="id-ID" sz="1700" dirty="0"/>
          </a:p>
          <a:p>
            <a:pPr fontAlgn="base">
              <a:lnSpc>
                <a:spcPct val="100000"/>
              </a:lnSpc>
            </a:pPr>
            <a:r>
              <a:rPr lang="en-CA" sz="1700" dirty="0"/>
              <a:t>Added value of regional strategic collaboration to global commitments;</a:t>
            </a:r>
            <a:endParaRPr lang="id-ID" sz="1700" dirty="0"/>
          </a:p>
          <a:p>
            <a:pPr fontAlgn="base">
              <a:lnSpc>
                <a:spcPct val="100000"/>
              </a:lnSpc>
            </a:pPr>
            <a:r>
              <a:rPr lang="en-CA" sz="1700" dirty="0"/>
              <a:t>Niche of the CTI both on geographic grouping as well as thematic focus;</a:t>
            </a:r>
            <a:endParaRPr lang="id-ID" sz="1700" dirty="0"/>
          </a:p>
          <a:p>
            <a:pPr fontAlgn="base">
              <a:lnSpc>
                <a:spcPct val="100000"/>
              </a:lnSpc>
            </a:pPr>
            <a:r>
              <a:rPr lang="en-CA" sz="1700" dirty="0"/>
              <a:t>Link with national priorities to enhance agility of decision making: which strategies/actions would gain most support from member countries, easily; </a:t>
            </a:r>
            <a:endParaRPr lang="id-ID" sz="1700" dirty="0"/>
          </a:p>
          <a:p>
            <a:pPr fontAlgn="base">
              <a:lnSpc>
                <a:spcPct val="100000"/>
              </a:lnSpc>
            </a:pPr>
            <a:r>
              <a:rPr lang="en-CA" sz="1700" dirty="0"/>
              <a:t>The mandate, functions, authority and responsibilities of the RS; </a:t>
            </a:r>
            <a:endParaRPr lang="id-ID" sz="1700" dirty="0"/>
          </a:p>
          <a:p>
            <a:pPr fontAlgn="base">
              <a:lnSpc>
                <a:spcPct val="100000"/>
              </a:lnSpc>
            </a:pPr>
            <a:r>
              <a:rPr lang="en-CA" sz="1700" dirty="0"/>
              <a:t>Role of other parts/actors/groups of the CTI institution, particularly the revised role of development partners; </a:t>
            </a:r>
            <a:endParaRPr lang="id-ID" sz="1700" dirty="0"/>
          </a:p>
          <a:p>
            <a:pPr fontAlgn="base">
              <a:lnSpc>
                <a:spcPct val="100000"/>
              </a:lnSpc>
            </a:pPr>
            <a:r>
              <a:rPr lang="en-CA" sz="1700" dirty="0"/>
              <a:t>The measuring framework with intermediate impact/benefit indicators, key performance indicators and accountability mechanisms; </a:t>
            </a:r>
            <a:endParaRPr lang="id-ID" sz="1700" dirty="0"/>
          </a:p>
          <a:p>
            <a:pPr fontAlgn="base">
              <a:lnSpc>
                <a:spcPct val="100000"/>
              </a:lnSpc>
            </a:pPr>
            <a:r>
              <a:rPr lang="en-CA" sz="1700" dirty="0"/>
              <a:t>Communicability of progress on strategies/activities/impacts.</a:t>
            </a:r>
            <a:endParaRPr lang="id-ID" sz="1700" dirty="0"/>
          </a:p>
        </p:txBody>
      </p:sp>
    </p:spTree>
    <p:extLst>
      <p:ext uri="{BB962C8B-B14F-4D97-AF65-F5344CB8AC3E}">
        <p14:creationId xmlns:p14="http://schemas.microsoft.com/office/powerpoint/2010/main" val="1781125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ADB-EDA0-43E3-9C76-2822FDD66397}"/>
              </a:ext>
            </a:extLst>
          </p:cNvPr>
          <p:cNvSpPr>
            <a:spLocks noGrp="1"/>
          </p:cNvSpPr>
          <p:nvPr>
            <p:ph type="title"/>
          </p:nvPr>
        </p:nvSpPr>
        <p:spPr/>
        <p:txBody>
          <a:bodyPr>
            <a:normAutofit/>
          </a:bodyPr>
          <a:lstStyle/>
          <a:p>
            <a:r>
              <a:rPr lang="en-MY" sz="5000" dirty="0"/>
              <a:t>Session 6.1</a:t>
            </a:r>
            <a:endParaRPr lang="en-US" sz="5000" dirty="0"/>
          </a:p>
        </p:txBody>
      </p:sp>
      <p:sp>
        <p:nvSpPr>
          <p:cNvPr id="3" name="Text Placeholder 2">
            <a:extLst>
              <a:ext uri="{FF2B5EF4-FFF2-40B4-BE49-F238E27FC236}">
                <a16:creationId xmlns:a16="http://schemas.microsoft.com/office/drawing/2014/main" id="{6B69924B-E607-441D-A526-F7D5B11F7247}"/>
              </a:ext>
            </a:extLst>
          </p:cNvPr>
          <p:cNvSpPr>
            <a:spLocks noGrp="1"/>
          </p:cNvSpPr>
          <p:nvPr>
            <p:ph type="body" idx="1"/>
          </p:nvPr>
        </p:nvSpPr>
        <p:spPr/>
        <p:txBody>
          <a:bodyPr>
            <a:normAutofit/>
          </a:bodyPr>
          <a:lstStyle/>
          <a:p>
            <a:r>
              <a:rPr lang="en-MY" sz="4000" b="1" dirty="0"/>
              <a:t>Review of RPOA Presentation and Recommendations</a:t>
            </a:r>
            <a:endParaRPr lang="en-US" sz="4000" b="1" dirty="0"/>
          </a:p>
        </p:txBody>
      </p:sp>
    </p:spTree>
    <p:extLst>
      <p:ext uri="{BB962C8B-B14F-4D97-AF65-F5344CB8AC3E}">
        <p14:creationId xmlns:p14="http://schemas.microsoft.com/office/powerpoint/2010/main" val="1378842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5C067-9943-4523-8A31-50010682BB6F}"/>
              </a:ext>
            </a:extLst>
          </p:cNvPr>
          <p:cNvSpPr txBox="1">
            <a:spLocks/>
          </p:cNvSpPr>
          <p:nvPr/>
        </p:nvSpPr>
        <p:spPr>
          <a:xfrm>
            <a:off x="557048" y="365125"/>
            <a:ext cx="10796752"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Expected timeline - products</a:t>
            </a:r>
            <a:endParaRPr lang="id-ID" dirty="0"/>
          </a:p>
        </p:txBody>
      </p:sp>
      <p:graphicFrame>
        <p:nvGraphicFramePr>
          <p:cNvPr id="3" name="Content Placeholder 4">
            <a:extLst>
              <a:ext uri="{FF2B5EF4-FFF2-40B4-BE49-F238E27FC236}">
                <a16:creationId xmlns:a16="http://schemas.microsoft.com/office/drawing/2014/main" id="{9B4690E5-E632-480B-BB0C-7099E62E18E2}"/>
              </a:ext>
            </a:extLst>
          </p:cNvPr>
          <p:cNvGraphicFramePr>
            <a:graphicFrameLocks/>
          </p:cNvGraphicFramePr>
          <p:nvPr>
            <p:extLst/>
          </p:nvPr>
        </p:nvGraphicFramePr>
        <p:xfrm>
          <a:off x="659523" y="1145675"/>
          <a:ext cx="9808779" cy="5347200"/>
        </p:xfrm>
        <a:graphic>
          <a:graphicData uri="http://schemas.openxmlformats.org/drawingml/2006/table">
            <a:tbl>
              <a:tblPr firstRow="1" firstCol="1" bandRow="1">
                <a:tableStyleId>{00A15C55-8517-42AA-B614-E9B94910E393}</a:tableStyleId>
              </a:tblPr>
              <a:tblGrid>
                <a:gridCol w="3554066">
                  <a:extLst>
                    <a:ext uri="{9D8B030D-6E8A-4147-A177-3AD203B41FA5}">
                      <a16:colId xmlns:a16="http://schemas.microsoft.com/office/drawing/2014/main" val="1498958660"/>
                    </a:ext>
                  </a:extLst>
                </a:gridCol>
                <a:gridCol w="3837868">
                  <a:extLst>
                    <a:ext uri="{9D8B030D-6E8A-4147-A177-3AD203B41FA5}">
                      <a16:colId xmlns:a16="http://schemas.microsoft.com/office/drawing/2014/main" val="2650028551"/>
                    </a:ext>
                  </a:extLst>
                </a:gridCol>
                <a:gridCol w="2416845">
                  <a:extLst>
                    <a:ext uri="{9D8B030D-6E8A-4147-A177-3AD203B41FA5}">
                      <a16:colId xmlns:a16="http://schemas.microsoft.com/office/drawing/2014/main" val="2554110157"/>
                    </a:ext>
                  </a:extLst>
                </a:gridCol>
              </a:tblGrid>
              <a:tr h="350040">
                <a:tc>
                  <a:txBody>
                    <a:bodyPr/>
                    <a:lstStyle/>
                    <a:p>
                      <a:pPr algn="just">
                        <a:lnSpc>
                          <a:spcPct val="100000"/>
                        </a:lnSpc>
                        <a:spcBef>
                          <a:spcPts val="300"/>
                        </a:spcBef>
                        <a:spcAft>
                          <a:spcPts val="300"/>
                        </a:spcAft>
                      </a:pPr>
                      <a:r>
                        <a:rPr lang="en-US" sz="2000" dirty="0">
                          <a:solidFill>
                            <a:schemeClr val="tx1"/>
                          </a:solidFill>
                          <a:effectLst/>
                        </a:rPr>
                        <a:t>Products</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just">
                        <a:lnSpc>
                          <a:spcPct val="100000"/>
                        </a:lnSpc>
                        <a:spcBef>
                          <a:spcPts val="300"/>
                        </a:spcBef>
                        <a:spcAft>
                          <a:spcPts val="300"/>
                        </a:spcAft>
                      </a:pPr>
                      <a:r>
                        <a:rPr lang="en-US" sz="2000" dirty="0">
                          <a:solidFill>
                            <a:schemeClr val="tx1"/>
                          </a:solidFill>
                          <a:effectLst/>
                        </a:rPr>
                        <a:t>Description</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just">
                        <a:lnSpc>
                          <a:spcPct val="100000"/>
                        </a:lnSpc>
                        <a:spcBef>
                          <a:spcPts val="300"/>
                        </a:spcBef>
                        <a:spcAft>
                          <a:spcPts val="300"/>
                        </a:spcAft>
                      </a:pPr>
                      <a:r>
                        <a:rPr lang="en-US" sz="2000" dirty="0">
                          <a:solidFill>
                            <a:schemeClr val="tx1"/>
                          </a:solidFill>
                          <a:effectLst/>
                        </a:rPr>
                        <a:t>Indicative timing</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extLst>
                  <a:ext uri="{0D108BD9-81ED-4DB2-BD59-A6C34878D82A}">
                    <a16:rowId xmlns:a16="http://schemas.microsoft.com/office/drawing/2014/main" val="2416507713"/>
                  </a:ext>
                </a:extLst>
              </a:tr>
              <a:tr h="824412">
                <a:tc>
                  <a:txBody>
                    <a:bodyPr/>
                    <a:lstStyle/>
                    <a:p>
                      <a:pPr algn="just">
                        <a:lnSpc>
                          <a:spcPct val="100000"/>
                        </a:lnSpc>
                        <a:spcBef>
                          <a:spcPts val="300"/>
                        </a:spcBef>
                        <a:spcAft>
                          <a:spcPts val="300"/>
                        </a:spcAft>
                      </a:pPr>
                      <a:r>
                        <a:rPr lang="en-US" sz="2000" dirty="0">
                          <a:solidFill>
                            <a:schemeClr val="tx1"/>
                          </a:solidFill>
                          <a:effectLst/>
                        </a:rPr>
                        <a:t>Inception report developed</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Blueprint to provide detailed description of the methods and timeline.  A key element is the priority setting framework</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April 15, 2019</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extLst>
                  <a:ext uri="{0D108BD9-81ED-4DB2-BD59-A6C34878D82A}">
                    <a16:rowId xmlns:a16="http://schemas.microsoft.com/office/drawing/2014/main" val="3904062203"/>
                  </a:ext>
                </a:extLst>
              </a:tr>
              <a:tr h="609639">
                <a:tc>
                  <a:txBody>
                    <a:bodyPr/>
                    <a:lstStyle/>
                    <a:p>
                      <a:pPr algn="l">
                        <a:lnSpc>
                          <a:spcPct val="100000"/>
                        </a:lnSpc>
                        <a:spcBef>
                          <a:spcPts val="300"/>
                        </a:spcBef>
                        <a:spcAft>
                          <a:spcPts val="300"/>
                        </a:spcAft>
                      </a:pPr>
                      <a:r>
                        <a:rPr lang="en-US" sz="2000" dirty="0">
                          <a:solidFill>
                            <a:schemeClr val="tx1"/>
                          </a:solidFill>
                          <a:effectLst/>
                        </a:rPr>
                        <a:t>Working drafts RPOA 2.0</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First and second draft RPOA for internal review</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May 30, 2019 &amp; June 30, 2019</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extLst>
                  <a:ext uri="{0D108BD9-81ED-4DB2-BD59-A6C34878D82A}">
                    <a16:rowId xmlns:a16="http://schemas.microsoft.com/office/drawing/2014/main" val="1653529607"/>
                  </a:ext>
                </a:extLst>
              </a:tr>
              <a:tr h="845420">
                <a:tc>
                  <a:txBody>
                    <a:bodyPr/>
                    <a:lstStyle/>
                    <a:p>
                      <a:pPr algn="l">
                        <a:lnSpc>
                          <a:spcPct val="100000"/>
                        </a:lnSpc>
                        <a:spcBef>
                          <a:spcPts val="300"/>
                        </a:spcBef>
                        <a:spcAft>
                          <a:spcPts val="300"/>
                        </a:spcAft>
                      </a:pPr>
                      <a:r>
                        <a:rPr lang="en-US" sz="2000" dirty="0">
                          <a:solidFill>
                            <a:schemeClr val="tx1"/>
                          </a:solidFill>
                          <a:effectLst/>
                        </a:rPr>
                        <a:t>Draft RPOA 2.0 for final approval</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a:solidFill>
                            <a:schemeClr val="tx1"/>
                          </a:solidFill>
                          <a:effectLst/>
                        </a:rPr>
                        <a:t>After internal review of the first draft, this is the official final draft for consideration by SOM/COM</a:t>
                      </a:r>
                      <a:endParaRPr lang="id-ID" sz="2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Mid July 2019</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extLst>
                  <a:ext uri="{0D108BD9-81ED-4DB2-BD59-A6C34878D82A}">
                    <a16:rowId xmlns:a16="http://schemas.microsoft.com/office/drawing/2014/main" val="93852503"/>
                  </a:ext>
                </a:extLst>
              </a:tr>
              <a:tr h="1126469">
                <a:tc>
                  <a:txBody>
                    <a:bodyPr/>
                    <a:lstStyle/>
                    <a:p>
                      <a:pPr algn="l">
                        <a:lnSpc>
                          <a:spcPct val="100000"/>
                        </a:lnSpc>
                        <a:spcBef>
                          <a:spcPts val="300"/>
                        </a:spcBef>
                        <a:spcAft>
                          <a:spcPts val="300"/>
                        </a:spcAft>
                      </a:pPr>
                      <a:r>
                        <a:rPr lang="en-US" sz="2000" dirty="0">
                          <a:solidFill>
                            <a:schemeClr val="tx1"/>
                          </a:solidFill>
                          <a:effectLst/>
                        </a:rPr>
                        <a:t>Presentation to out-of-session SOM/COM</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a:solidFill>
                            <a:schemeClr val="tx1"/>
                          </a:solidFill>
                          <a:effectLst/>
                        </a:rPr>
                        <a:t>A power point presentation to be given in person by consultant during out-of-schedule SOM/COM</a:t>
                      </a:r>
                      <a:endParaRPr lang="id-ID" sz="200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tc>
                  <a:txBody>
                    <a:bodyPr/>
                    <a:lstStyle/>
                    <a:p>
                      <a:pPr algn="l">
                        <a:lnSpc>
                          <a:spcPct val="100000"/>
                        </a:lnSpc>
                        <a:spcBef>
                          <a:spcPts val="300"/>
                        </a:spcBef>
                        <a:spcAft>
                          <a:spcPts val="300"/>
                        </a:spcAft>
                      </a:pPr>
                      <a:r>
                        <a:rPr lang="en-US" sz="2000" dirty="0">
                          <a:solidFill>
                            <a:schemeClr val="tx1"/>
                          </a:solidFill>
                          <a:effectLst/>
                        </a:rPr>
                        <a:t>Tentatively early September 2019, to be confirmed</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57214" marR="57214" marT="108000" marB="108000"/>
                </a:tc>
                <a:extLst>
                  <a:ext uri="{0D108BD9-81ED-4DB2-BD59-A6C34878D82A}">
                    <a16:rowId xmlns:a16="http://schemas.microsoft.com/office/drawing/2014/main" val="2811944965"/>
                  </a:ext>
                </a:extLst>
              </a:tr>
            </a:tbl>
          </a:graphicData>
        </a:graphic>
      </p:graphicFrame>
    </p:spTree>
    <p:extLst>
      <p:ext uri="{BB962C8B-B14F-4D97-AF65-F5344CB8AC3E}">
        <p14:creationId xmlns:p14="http://schemas.microsoft.com/office/powerpoint/2010/main" val="468744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A09BF-F74F-4427-848E-8215BC835044}"/>
              </a:ext>
            </a:extLst>
          </p:cNvPr>
          <p:cNvSpPr txBox="1">
            <a:spLocks/>
          </p:cNvSpPr>
          <p:nvPr/>
        </p:nvSpPr>
        <p:spPr>
          <a:xfrm>
            <a:off x="407276" y="516489"/>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Overarching issues and guiding questions to be considered</a:t>
            </a:r>
            <a:endParaRPr lang="id-ID" sz="4000" dirty="0"/>
          </a:p>
        </p:txBody>
      </p:sp>
      <p:graphicFrame>
        <p:nvGraphicFramePr>
          <p:cNvPr id="3" name="Content Placeholder 5">
            <a:extLst>
              <a:ext uri="{FF2B5EF4-FFF2-40B4-BE49-F238E27FC236}">
                <a16:creationId xmlns:a16="http://schemas.microsoft.com/office/drawing/2014/main" id="{FA060B0D-826D-47C4-AFB5-C88A0EBD6623}"/>
              </a:ext>
            </a:extLst>
          </p:cNvPr>
          <p:cNvGraphicFramePr>
            <a:graphicFrameLocks/>
          </p:cNvGraphicFramePr>
          <p:nvPr>
            <p:extLst/>
          </p:nvPr>
        </p:nvGraphicFramePr>
        <p:xfrm>
          <a:off x="407276" y="1736949"/>
          <a:ext cx="11259207" cy="4585200"/>
        </p:xfrm>
        <a:graphic>
          <a:graphicData uri="http://schemas.openxmlformats.org/drawingml/2006/table">
            <a:tbl>
              <a:tblPr firstRow="1" firstCol="1" bandRow="1">
                <a:tableStyleId>{21E4AEA4-8DFA-4A89-87EB-49C32662AFE0}</a:tableStyleId>
              </a:tblPr>
              <a:tblGrid>
                <a:gridCol w="2942446">
                  <a:extLst>
                    <a:ext uri="{9D8B030D-6E8A-4147-A177-3AD203B41FA5}">
                      <a16:colId xmlns:a16="http://schemas.microsoft.com/office/drawing/2014/main" val="1768540287"/>
                    </a:ext>
                  </a:extLst>
                </a:gridCol>
                <a:gridCol w="8316761">
                  <a:extLst>
                    <a:ext uri="{9D8B030D-6E8A-4147-A177-3AD203B41FA5}">
                      <a16:colId xmlns:a16="http://schemas.microsoft.com/office/drawing/2014/main" val="4189146131"/>
                    </a:ext>
                  </a:extLst>
                </a:gridCol>
              </a:tblGrid>
              <a:tr h="0">
                <a:tc>
                  <a:txBody>
                    <a:bodyPr/>
                    <a:lstStyle/>
                    <a:p>
                      <a:pPr algn="just">
                        <a:lnSpc>
                          <a:spcPct val="100000"/>
                        </a:lnSpc>
                        <a:spcBef>
                          <a:spcPts val="300"/>
                        </a:spcBef>
                        <a:spcAft>
                          <a:spcPts val="300"/>
                        </a:spcAft>
                      </a:pPr>
                      <a:r>
                        <a:rPr lang="en-US" sz="2000" dirty="0">
                          <a:effectLst/>
                        </a:rPr>
                        <a:t>Issue</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tc>
                  <a:txBody>
                    <a:bodyPr/>
                    <a:lstStyle/>
                    <a:p>
                      <a:pPr algn="just">
                        <a:lnSpc>
                          <a:spcPct val="100000"/>
                        </a:lnSpc>
                        <a:spcBef>
                          <a:spcPts val="300"/>
                        </a:spcBef>
                        <a:spcAft>
                          <a:spcPts val="300"/>
                        </a:spcAft>
                      </a:pPr>
                      <a:r>
                        <a:rPr lang="en-US" sz="2000" dirty="0">
                          <a:effectLst/>
                        </a:rPr>
                        <a:t>Notes and selection of guiding questions</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extLst>
                  <a:ext uri="{0D108BD9-81ED-4DB2-BD59-A6C34878D82A}">
                    <a16:rowId xmlns:a16="http://schemas.microsoft.com/office/drawing/2014/main" val="1439872434"/>
                  </a:ext>
                </a:extLst>
              </a:tr>
              <a:tr h="656047">
                <a:tc>
                  <a:txBody>
                    <a:bodyPr/>
                    <a:lstStyle/>
                    <a:p>
                      <a:pPr algn="l">
                        <a:lnSpc>
                          <a:spcPct val="100000"/>
                        </a:lnSpc>
                        <a:spcBef>
                          <a:spcPts val="300"/>
                        </a:spcBef>
                        <a:spcAft>
                          <a:spcPts val="300"/>
                        </a:spcAft>
                      </a:pPr>
                      <a:r>
                        <a:rPr lang="en-US" sz="2000" dirty="0">
                          <a:effectLst/>
                        </a:rPr>
                        <a:t>Content</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tc>
                  <a:txBody>
                    <a:bodyPr/>
                    <a:lstStyle/>
                    <a:p>
                      <a:pPr algn="l">
                        <a:lnSpc>
                          <a:spcPct val="100000"/>
                        </a:lnSpc>
                        <a:spcBef>
                          <a:spcPts val="300"/>
                        </a:spcBef>
                        <a:spcAft>
                          <a:spcPts val="900"/>
                        </a:spcAft>
                      </a:pPr>
                      <a:r>
                        <a:rPr lang="en-US" sz="1500" kern="1100">
                          <a:effectLst/>
                        </a:rPr>
                        <a:t>If there is to be an overarching goal (e.g. food security, resilience) how will this be determined? How are goals and targets arrived at? How are strategies arrived at? What should be requirements around theories of change? </a:t>
                      </a:r>
                      <a:endParaRPr lang="id-ID" sz="15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62660" marR="62660" marT="108000" marB="108000"/>
                </a:tc>
                <a:extLst>
                  <a:ext uri="{0D108BD9-81ED-4DB2-BD59-A6C34878D82A}">
                    <a16:rowId xmlns:a16="http://schemas.microsoft.com/office/drawing/2014/main" val="1965906983"/>
                  </a:ext>
                </a:extLst>
              </a:tr>
              <a:tr h="656047">
                <a:tc>
                  <a:txBody>
                    <a:bodyPr/>
                    <a:lstStyle/>
                    <a:p>
                      <a:pPr algn="l">
                        <a:lnSpc>
                          <a:spcPct val="100000"/>
                        </a:lnSpc>
                        <a:spcBef>
                          <a:spcPts val="300"/>
                        </a:spcBef>
                        <a:spcAft>
                          <a:spcPts val="300"/>
                        </a:spcAft>
                      </a:pPr>
                      <a:r>
                        <a:rPr lang="en-US" sz="2000" dirty="0">
                          <a:effectLst/>
                        </a:rPr>
                        <a:t>Decision making</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tc>
                  <a:txBody>
                    <a:bodyPr/>
                    <a:lstStyle/>
                    <a:p>
                      <a:pPr algn="l">
                        <a:lnSpc>
                          <a:spcPct val="100000"/>
                        </a:lnSpc>
                        <a:spcBef>
                          <a:spcPts val="300"/>
                        </a:spcBef>
                        <a:spcAft>
                          <a:spcPts val="900"/>
                        </a:spcAft>
                      </a:pPr>
                      <a:r>
                        <a:rPr lang="en-US" sz="1500" kern="1100">
                          <a:effectLst/>
                        </a:rPr>
                        <a:t>How are priority themes to be decided in RPOA 2.0? How are future strategies arrived at, particularly how are new opportunities/needs fed into the plan on shorter times scales?</a:t>
                      </a:r>
                      <a:endParaRPr lang="id-ID" sz="15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62660" marR="62660" marT="108000" marB="108000"/>
                </a:tc>
                <a:extLst>
                  <a:ext uri="{0D108BD9-81ED-4DB2-BD59-A6C34878D82A}">
                    <a16:rowId xmlns:a16="http://schemas.microsoft.com/office/drawing/2014/main" val="1567532858"/>
                  </a:ext>
                </a:extLst>
              </a:tr>
              <a:tr h="1569974">
                <a:tc>
                  <a:txBody>
                    <a:bodyPr/>
                    <a:lstStyle/>
                    <a:p>
                      <a:pPr algn="l">
                        <a:lnSpc>
                          <a:spcPct val="100000"/>
                        </a:lnSpc>
                        <a:spcBef>
                          <a:spcPts val="300"/>
                        </a:spcBef>
                        <a:spcAft>
                          <a:spcPts val="300"/>
                        </a:spcAft>
                      </a:pPr>
                      <a:r>
                        <a:rPr lang="en-US" sz="2000" dirty="0">
                          <a:effectLst/>
                        </a:rPr>
                        <a:t>Effectiveness of operations and institutional arrangements</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tc>
                  <a:txBody>
                    <a:bodyPr/>
                    <a:lstStyle/>
                    <a:p>
                      <a:pPr algn="l">
                        <a:lnSpc>
                          <a:spcPct val="100000"/>
                        </a:lnSpc>
                        <a:spcBef>
                          <a:spcPts val="300"/>
                        </a:spcBef>
                        <a:spcAft>
                          <a:spcPts val="900"/>
                        </a:spcAft>
                      </a:pPr>
                      <a:r>
                        <a:rPr lang="en-US" sz="1500" kern="1100" dirty="0">
                          <a:effectLst/>
                        </a:rPr>
                        <a:t>How to tailor the operational arrangements to the structure and content of the RPOA 2.0? How can the operations through RS effectively support progress on RPOA 2.0, what are priority roles for RS, which institutional arrangements can be improved to implement RPOA 2.0 effectively, what are the minimum and optimum resource needs for RPOA 2.0 and ratio of operations vs program? What will be recommended coordination and implementing arrangements/ mechanisms for RPOA 2.0 (TWGs, Forums, RS, other?)</a:t>
                      </a:r>
                      <a:endParaRPr lang="id-ID" sz="15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60" marR="62660" marT="108000" marB="108000"/>
                </a:tc>
                <a:extLst>
                  <a:ext uri="{0D108BD9-81ED-4DB2-BD59-A6C34878D82A}">
                    <a16:rowId xmlns:a16="http://schemas.microsoft.com/office/drawing/2014/main" val="1842838930"/>
                  </a:ext>
                </a:extLst>
              </a:tr>
              <a:tr h="656047">
                <a:tc>
                  <a:txBody>
                    <a:bodyPr/>
                    <a:lstStyle/>
                    <a:p>
                      <a:pPr algn="l">
                        <a:lnSpc>
                          <a:spcPct val="100000"/>
                        </a:lnSpc>
                        <a:spcBef>
                          <a:spcPts val="300"/>
                        </a:spcBef>
                        <a:spcAft>
                          <a:spcPts val="300"/>
                        </a:spcAft>
                      </a:pPr>
                      <a:r>
                        <a:rPr lang="en-US" sz="2000" dirty="0">
                          <a:effectLst/>
                        </a:rPr>
                        <a:t>Bridging arrangements</a:t>
                      </a:r>
                      <a:endParaRPr lang="id-ID" sz="2000" dirty="0">
                        <a:effectLst/>
                        <a:latin typeface="Arial" panose="020B0604020202020204" pitchFamily="34" charset="0"/>
                        <a:ea typeface="Calibri" panose="020F0502020204030204" pitchFamily="34" charset="0"/>
                        <a:cs typeface="Times New Roman" panose="02020603050405020304" pitchFamily="18" charset="0"/>
                      </a:endParaRPr>
                    </a:p>
                  </a:txBody>
                  <a:tcPr marL="62660" marR="62660" marT="108000" marB="108000"/>
                </a:tc>
                <a:tc>
                  <a:txBody>
                    <a:bodyPr/>
                    <a:lstStyle/>
                    <a:p>
                      <a:pPr algn="l">
                        <a:lnSpc>
                          <a:spcPct val="100000"/>
                        </a:lnSpc>
                        <a:spcBef>
                          <a:spcPts val="300"/>
                        </a:spcBef>
                        <a:spcAft>
                          <a:spcPts val="900"/>
                        </a:spcAft>
                      </a:pPr>
                      <a:r>
                        <a:rPr lang="en-US" sz="1500" kern="1100" dirty="0">
                          <a:effectLst/>
                        </a:rPr>
                        <a:t>How should the RPOA1.0 transition to RPOA 2.0? do some of the themes of RPOA 1.0 need to be paused, merged or transitioned into others for RPOA 2.0? what is the role of RS and other components of the CTI institution in this?</a:t>
                      </a:r>
                      <a:endParaRPr lang="id-ID" sz="15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660" marR="62660" marT="108000" marB="108000"/>
                </a:tc>
                <a:extLst>
                  <a:ext uri="{0D108BD9-81ED-4DB2-BD59-A6C34878D82A}">
                    <a16:rowId xmlns:a16="http://schemas.microsoft.com/office/drawing/2014/main" val="1037391696"/>
                  </a:ext>
                </a:extLst>
              </a:tr>
            </a:tbl>
          </a:graphicData>
        </a:graphic>
      </p:graphicFrame>
    </p:spTree>
    <p:extLst>
      <p:ext uri="{BB962C8B-B14F-4D97-AF65-F5344CB8AC3E}">
        <p14:creationId xmlns:p14="http://schemas.microsoft.com/office/powerpoint/2010/main" val="24858870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39EA9-E98B-41A5-903F-100D91BAA424}"/>
              </a:ext>
            </a:extLst>
          </p:cNvPr>
          <p:cNvSpPr txBox="1">
            <a:spLocks/>
          </p:cNvSpPr>
          <p:nvPr/>
        </p:nvSpPr>
        <p:spPr>
          <a:xfrm>
            <a:off x="459828" y="503238"/>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Supporting documents to the RPOA 2.0</a:t>
            </a:r>
            <a:endParaRPr lang="id-ID" sz="4000" dirty="0"/>
          </a:p>
        </p:txBody>
      </p:sp>
      <p:graphicFrame>
        <p:nvGraphicFramePr>
          <p:cNvPr id="3" name="Content Placeholder 4">
            <a:extLst>
              <a:ext uri="{FF2B5EF4-FFF2-40B4-BE49-F238E27FC236}">
                <a16:creationId xmlns:a16="http://schemas.microsoft.com/office/drawing/2014/main" id="{7BDD5078-62E7-4601-BF2B-1272705D3976}"/>
              </a:ext>
            </a:extLst>
          </p:cNvPr>
          <p:cNvGraphicFramePr>
            <a:graphicFrameLocks/>
          </p:cNvGraphicFramePr>
          <p:nvPr>
            <p:extLst/>
          </p:nvPr>
        </p:nvGraphicFramePr>
        <p:xfrm>
          <a:off x="531058" y="1692167"/>
          <a:ext cx="11061852" cy="4826400"/>
        </p:xfrm>
        <a:graphic>
          <a:graphicData uri="http://schemas.openxmlformats.org/drawingml/2006/table">
            <a:tbl>
              <a:tblPr firstRow="1" firstCol="1" bandRow="1">
                <a:tableStyleId>{F5AB1C69-6EDB-4FF4-983F-18BD219EF322}</a:tableStyleId>
              </a:tblPr>
              <a:tblGrid>
                <a:gridCol w="2776496">
                  <a:extLst>
                    <a:ext uri="{9D8B030D-6E8A-4147-A177-3AD203B41FA5}">
                      <a16:colId xmlns:a16="http://schemas.microsoft.com/office/drawing/2014/main" val="2457790331"/>
                    </a:ext>
                  </a:extLst>
                </a:gridCol>
                <a:gridCol w="8285356">
                  <a:extLst>
                    <a:ext uri="{9D8B030D-6E8A-4147-A177-3AD203B41FA5}">
                      <a16:colId xmlns:a16="http://schemas.microsoft.com/office/drawing/2014/main" val="1594878739"/>
                    </a:ext>
                  </a:extLst>
                </a:gridCol>
              </a:tblGrid>
              <a:tr h="0">
                <a:tc>
                  <a:txBody>
                    <a:bodyPr/>
                    <a:lstStyle/>
                    <a:p>
                      <a:pPr algn="just">
                        <a:lnSpc>
                          <a:spcPct val="100000"/>
                        </a:lnSpc>
                        <a:spcBef>
                          <a:spcPts val="300"/>
                        </a:spcBef>
                        <a:spcAft>
                          <a:spcPts val="300"/>
                        </a:spcAft>
                      </a:pPr>
                      <a:r>
                        <a:rPr lang="en-US" sz="2000" dirty="0">
                          <a:solidFill>
                            <a:schemeClr val="tx1"/>
                          </a:solidFill>
                          <a:effectLst/>
                        </a:rPr>
                        <a:t>Supporting document</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14" marR="62014" marT="108000" marB="108000"/>
                </a:tc>
                <a:tc>
                  <a:txBody>
                    <a:bodyPr/>
                    <a:lstStyle/>
                    <a:p>
                      <a:pPr algn="just">
                        <a:lnSpc>
                          <a:spcPct val="100000"/>
                        </a:lnSpc>
                        <a:spcBef>
                          <a:spcPts val="300"/>
                        </a:spcBef>
                        <a:spcAft>
                          <a:spcPts val="300"/>
                        </a:spcAft>
                      </a:pPr>
                      <a:r>
                        <a:rPr lang="en-US" sz="2000" dirty="0">
                          <a:solidFill>
                            <a:schemeClr val="tx1"/>
                          </a:solidFill>
                          <a:effectLst/>
                        </a:rPr>
                        <a:t>Notes</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14" marR="62014" marT="108000" marB="108000"/>
                </a:tc>
                <a:extLst>
                  <a:ext uri="{0D108BD9-81ED-4DB2-BD59-A6C34878D82A}">
                    <a16:rowId xmlns:a16="http://schemas.microsoft.com/office/drawing/2014/main" val="2392631448"/>
                  </a:ext>
                </a:extLst>
              </a:tr>
              <a:tr h="1340094">
                <a:tc>
                  <a:txBody>
                    <a:bodyPr/>
                    <a:lstStyle/>
                    <a:p>
                      <a:pPr algn="just">
                        <a:lnSpc>
                          <a:spcPct val="100000"/>
                        </a:lnSpc>
                        <a:spcBef>
                          <a:spcPts val="300"/>
                        </a:spcBef>
                        <a:spcAft>
                          <a:spcPts val="300"/>
                        </a:spcAft>
                      </a:pPr>
                      <a:r>
                        <a:rPr lang="en-US" sz="2000" dirty="0">
                          <a:solidFill>
                            <a:schemeClr val="tx1"/>
                          </a:solidFill>
                          <a:effectLst/>
                        </a:rPr>
                        <a:t>Operations Plan</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14" marR="62014" marT="108000" marB="108000"/>
                </a:tc>
                <a:tc>
                  <a:txBody>
                    <a:bodyPr/>
                    <a:lstStyle/>
                    <a:p>
                      <a:pPr algn="just">
                        <a:lnSpc>
                          <a:spcPct val="100000"/>
                        </a:lnSpc>
                        <a:spcBef>
                          <a:spcPts val="300"/>
                        </a:spcBef>
                        <a:spcAft>
                          <a:spcPts val="900"/>
                        </a:spcAft>
                      </a:pPr>
                      <a:r>
                        <a:rPr lang="en-US" sz="1600" kern="1100" dirty="0">
                          <a:effectLst/>
                        </a:rPr>
                        <a:t>An operations plan that accompanies the plan of action, specifies how the plan of action will be implemented, through what type of decision, evaluation and adjustment processes, as well as the resource needs both in terms of human capacity as well as financial budget. It will specify the link between regional and national action and specify decision processes accordingly in order to allow for clear expectation and measuring of performance related to inter-dependencies.</a:t>
                      </a:r>
                      <a:endParaRPr lang="id-ID" sz="16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14" marR="62014" marT="108000" marB="108000"/>
                </a:tc>
                <a:extLst>
                  <a:ext uri="{0D108BD9-81ED-4DB2-BD59-A6C34878D82A}">
                    <a16:rowId xmlns:a16="http://schemas.microsoft.com/office/drawing/2014/main" val="2554967511"/>
                  </a:ext>
                </a:extLst>
              </a:tr>
              <a:tr h="883607">
                <a:tc>
                  <a:txBody>
                    <a:bodyPr/>
                    <a:lstStyle/>
                    <a:p>
                      <a:pPr algn="just">
                        <a:lnSpc>
                          <a:spcPct val="100000"/>
                        </a:lnSpc>
                        <a:spcBef>
                          <a:spcPts val="300"/>
                        </a:spcBef>
                        <a:spcAft>
                          <a:spcPts val="300"/>
                        </a:spcAft>
                      </a:pPr>
                      <a:r>
                        <a:rPr lang="en-US" sz="2000" dirty="0">
                          <a:solidFill>
                            <a:schemeClr val="tx1"/>
                          </a:solidFill>
                          <a:effectLst/>
                        </a:rPr>
                        <a:t>Business plan</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14" marR="62014" marT="108000" marB="108000"/>
                </a:tc>
                <a:tc>
                  <a:txBody>
                    <a:bodyPr/>
                    <a:lstStyle/>
                    <a:p>
                      <a:pPr algn="just">
                        <a:lnSpc>
                          <a:spcPct val="100000"/>
                        </a:lnSpc>
                        <a:spcBef>
                          <a:spcPts val="300"/>
                        </a:spcBef>
                        <a:spcAft>
                          <a:spcPts val="900"/>
                        </a:spcAft>
                      </a:pPr>
                      <a:r>
                        <a:rPr lang="en-US" sz="1600" kern="1100">
                          <a:effectLst/>
                        </a:rPr>
                        <a:t>A business plan that accompanies the operations plan, specifies how resources needed at the regional level to operationalize the regional plan of action will be mobilized. It may specify opportunities and mechanisms that support operationalization or implementation of national plans of action as well.</a:t>
                      </a:r>
                      <a:endParaRPr lang="id-ID" sz="1600" kern="1100">
                        <a:effectLst/>
                        <a:latin typeface="Arial" panose="020B0604020202020204" pitchFamily="34" charset="0"/>
                        <a:ea typeface="Times New Roman" panose="02020603050405020304" pitchFamily="18" charset="0"/>
                        <a:cs typeface="Times New Roman" panose="02020603050405020304" pitchFamily="18" charset="0"/>
                      </a:endParaRPr>
                    </a:p>
                  </a:txBody>
                  <a:tcPr marL="62014" marR="62014" marT="108000" marB="108000"/>
                </a:tc>
                <a:extLst>
                  <a:ext uri="{0D108BD9-81ED-4DB2-BD59-A6C34878D82A}">
                    <a16:rowId xmlns:a16="http://schemas.microsoft.com/office/drawing/2014/main" val="411878808"/>
                  </a:ext>
                </a:extLst>
              </a:tr>
              <a:tr h="1340094">
                <a:tc>
                  <a:txBody>
                    <a:bodyPr/>
                    <a:lstStyle/>
                    <a:p>
                      <a:pPr algn="just">
                        <a:lnSpc>
                          <a:spcPct val="100000"/>
                        </a:lnSpc>
                        <a:spcBef>
                          <a:spcPts val="300"/>
                        </a:spcBef>
                        <a:spcAft>
                          <a:spcPts val="300"/>
                        </a:spcAft>
                      </a:pPr>
                      <a:r>
                        <a:rPr lang="en-US" sz="2000" dirty="0">
                          <a:solidFill>
                            <a:schemeClr val="tx1"/>
                          </a:solidFill>
                          <a:effectLst/>
                        </a:rPr>
                        <a:t>Regional workplan</a:t>
                      </a:r>
                      <a:endParaRPr lang="id-ID" sz="20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2014" marR="62014" marT="108000" marB="108000"/>
                </a:tc>
                <a:tc>
                  <a:txBody>
                    <a:bodyPr/>
                    <a:lstStyle/>
                    <a:p>
                      <a:pPr algn="just">
                        <a:lnSpc>
                          <a:spcPct val="100000"/>
                        </a:lnSpc>
                        <a:spcBef>
                          <a:spcPts val="300"/>
                        </a:spcBef>
                        <a:spcAft>
                          <a:spcPts val="900"/>
                        </a:spcAft>
                      </a:pPr>
                      <a:r>
                        <a:rPr lang="en-US" sz="1600" kern="1100" dirty="0">
                          <a:effectLst/>
                        </a:rPr>
                        <a:t>A regional workplan, often created on an annual basis, specifies the detailed implementation of aspects of the operations plan for which resources are confirmed for a certain year, and include a calendar - time schedule describing when certain activities will take place throughout the year including timing required to Review of the impacts of the workplan allowing for preparation of the next annual workplan.</a:t>
                      </a:r>
                      <a:endParaRPr lang="id-ID" sz="1600" kern="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2014" marR="62014" marT="108000" marB="108000"/>
                </a:tc>
                <a:extLst>
                  <a:ext uri="{0D108BD9-81ED-4DB2-BD59-A6C34878D82A}">
                    <a16:rowId xmlns:a16="http://schemas.microsoft.com/office/drawing/2014/main" val="1261638670"/>
                  </a:ext>
                </a:extLst>
              </a:tr>
            </a:tbl>
          </a:graphicData>
        </a:graphic>
      </p:graphicFrame>
    </p:spTree>
    <p:extLst>
      <p:ext uri="{BB962C8B-B14F-4D97-AF65-F5344CB8AC3E}">
        <p14:creationId xmlns:p14="http://schemas.microsoft.com/office/powerpoint/2010/main" val="2128180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63A4BA-A47D-40F5-A429-BDAB8B7D2FF1}"/>
              </a:ext>
            </a:extLst>
          </p:cNvPr>
          <p:cNvSpPr>
            <a:spLocks noGrp="1"/>
          </p:cNvSpPr>
          <p:nvPr>
            <p:ph type="title"/>
          </p:nvPr>
        </p:nvSpPr>
        <p:spPr/>
        <p:txBody>
          <a:bodyPr/>
          <a:lstStyle/>
          <a:p>
            <a:r>
              <a:rPr lang="en-US" dirty="0"/>
              <a:t>Budget needs - discussion</a:t>
            </a:r>
            <a:endParaRPr lang="id-ID" dirty="0"/>
          </a:p>
        </p:txBody>
      </p:sp>
      <p:sp>
        <p:nvSpPr>
          <p:cNvPr id="6" name="Content Placeholder 5">
            <a:extLst>
              <a:ext uri="{FF2B5EF4-FFF2-40B4-BE49-F238E27FC236}">
                <a16:creationId xmlns:a16="http://schemas.microsoft.com/office/drawing/2014/main" id="{6CF6C99C-0E87-4999-ACCF-1FB60B86908C}"/>
              </a:ext>
            </a:extLst>
          </p:cNvPr>
          <p:cNvSpPr>
            <a:spLocks noGrp="1"/>
          </p:cNvSpPr>
          <p:nvPr>
            <p:ph idx="1"/>
          </p:nvPr>
        </p:nvSpPr>
        <p:spPr/>
        <p:txBody>
          <a:bodyPr/>
          <a:lstStyle/>
          <a:p>
            <a:pPr marL="0" indent="0">
              <a:buNone/>
            </a:pPr>
            <a:r>
              <a:rPr lang="en-PH" dirty="0"/>
              <a:t>The cost of the development of an RPOA 2.0 is likely to range between $160,000 and $270,000 USD, depending on the amount of travel and consultation, and consider what existing CTI resources will be applied to this cost in 2019</a:t>
            </a:r>
            <a:endParaRPr lang="en-US" sz="3200" dirty="0"/>
          </a:p>
        </p:txBody>
      </p:sp>
    </p:spTree>
    <p:extLst>
      <p:ext uri="{BB962C8B-B14F-4D97-AF65-F5344CB8AC3E}">
        <p14:creationId xmlns:p14="http://schemas.microsoft.com/office/powerpoint/2010/main" val="92574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E33AED0-2668-4681-9752-6C3EF242E506}"/>
              </a:ext>
            </a:extLst>
          </p:cNvPr>
          <p:cNvGraphicFramePr>
            <a:graphicFrameLocks noGrp="1"/>
          </p:cNvGraphicFramePr>
          <p:nvPr>
            <p:extLst/>
          </p:nvPr>
        </p:nvGraphicFramePr>
        <p:xfrm>
          <a:off x="337930" y="173146"/>
          <a:ext cx="11516139" cy="6511708"/>
        </p:xfrm>
        <a:graphic>
          <a:graphicData uri="http://schemas.openxmlformats.org/drawingml/2006/table">
            <a:tbl>
              <a:tblPr>
                <a:tableStyleId>{5C22544A-7EE6-4342-B048-85BDC9FD1C3A}</a:tableStyleId>
              </a:tblPr>
              <a:tblGrid>
                <a:gridCol w="1762539">
                  <a:extLst>
                    <a:ext uri="{9D8B030D-6E8A-4147-A177-3AD203B41FA5}">
                      <a16:colId xmlns:a16="http://schemas.microsoft.com/office/drawing/2014/main" val="3208533398"/>
                    </a:ext>
                  </a:extLst>
                </a:gridCol>
                <a:gridCol w="1484243">
                  <a:extLst>
                    <a:ext uri="{9D8B030D-6E8A-4147-A177-3AD203B41FA5}">
                      <a16:colId xmlns:a16="http://schemas.microsoft.com/office/drawing/2014/main" val="3751401972"/>
                    </a:ext>
                  </a:extLst>
                </a:gridCol>
                <a:gridCol w="4937391">
                  <a:extLst>
                    <a:ext uri="{9D8B030D-6E8A-4147-A177-3AD203B41FA5}">
                      <a16:colId xmlns:a16="http://schemas.microsoft.com/office/drawing/2014/main" val="1188891987"/>
                    </a:ext>
                  </a:extLst>
                </a:gridCol>
                <a:gridCol w="1668840">
                  <a:extLst>
                    <a:ext uri="{9D8B030D-6E8A-4147-A177-3AD203B41FA5}">
                      <a16:colId xmlns:a16="http://schemas.microsoft.com/office/drawing/2014/main" val="3590634861"/>
                    </a:ext>
                  </a:extLst>
                </a:gridCol>
                <a:gridCol w="1663126">
                  <a:extLst>
                    <a:ext uri="{9D8B030D-6E8A-4147-A177-3AD203B41FA5}">
                      <a16:colId xmlns:a16="http://schemas.microsoft.com/office/drawing/2014/main" val="3613145003"/>
                    </a:ext>
                  </a:extLst>
                </a:gridCol>
              </a:tblGrid>
              <a:tr h="1126477">
                <a:tc gridSpan="5">
                  <a:txBody>
                    <a:bodyPr/>
                    <a:lstStyle/>
                    <a:p>
                      <a:pPr algn="l" fontAlgn="t"/>
                      <a:r>
                        <a:rPr lang="en-US" sz="2400" b="1" u="none" strike="noStrike" dirty="0">
                          <a:solidFill>
                            <a:srgbClr val="33CC33"/>
                          </a:solidFill>
                          <a:effectLst/>
                          <a:latin typeface="+mj-lt"/>
                        </a:rPr>
                        <a:t>Budget Summary Option 1: 3 large workshops (inception, mid-term, synthesis) and 6 small workshops (1 in each country), one roadshow by team leader</a:t>
                      </a:r>
                      <a:endParaRPr lang="en-US" sz="2400" b="1" i="0" u="none" strike="noStrike" dirty="0">
                        <a:solidFill>
                          <a:srgbClr val="33CC33"/>
                        </a:solidFill>
                        <a:effectLst/>
                        <a:latin typeface="+mj-lt"/>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4182622006"/>
                  </a:ext>
                </a:extLst>
              </a:tr>
              <a:tr h="280356">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extLst>
                  <a:ext uri="{0D108BD9-81ED-4DB2-BD59-A6C34878D82A}">
                    <a16:rowId xmlns:a16="http://schemas.microsoft.com/office/drawing/2014/main" val="2259265466"/>
                  </a:ext>
                </a:extLst>
              </a:tr>
              <a:tr h="280356">
                <a:tc rowSpan="2">
                  <a:txBody>
                    <a:bodyPr/>
                    <a:lstStyle/>
                    <a:p>
                      <a:pPr algn="l" fontAlgn="ctr"/>
                      <a:r>
                        <a:rPr lang="id-ID" sz="1600" b="1" u="none" strike="noStrike" dirty="0">
                          <a:effectLst/>
                          <a:latin typeface="+mj-lt"/>
                        </a:rPr>
                        <a:t>Component</a:t>
                      </a:r>
                      <a:endParaRPr lang="id-ID" sz="1600" b="1" i="0" u="none" strike="noStrike" dirty="0">
                        <a:effectLst/>
                        <a:latin typeface="+mj-lt"/>
                      </a:endParaRPr>
                    </a:p>
                  </a:txBody>
                  <a:tcPr marL="0" marR="0" marT="0" marB="0" anchor="ctr"/>
                </a:tc>
                <a:tc rowSpan="2">
                  <a:txBody>
                    <a:bodyPr/>
                    <a:lstStyle/>
                    <a:p>
                      <a:pPr algn="ctr" fontAlgn="ctr"/>
                      <a:r>
                        <a:rPr lang="id-ID" sz="1600" b="1" u="none" strike="noStrike" dirty="0">
                          <a:effectLst/>
                          <a:latin typeface="+mj-lt"/>
                        </a:rPr>
                        <a:t>Task #</a:t>
                      </a:r>
                      <a:endParaRPr lang="id-ID" sz="1600" b="1" i="0" u="none" strike="noStrike" dirty="0">
                        <a:effectLst/>
                        <a:latin typeface="+mj-lt"/>
                      </a:endParaRPr>
                    </a:p>
                  </a:txBody>
                  <a:tcPr marL="0" marR="0" marT="0" marB="0" anchor="ctr"/>
                </a:tc>
                <a:tc rowSpan="2">
                  <a:txBody>
                    <a:bodyPr/>
                    <a:lstStyle/>
                    <a:p>
                      <a:pPr algn="l" fontAlgn="ctr"/>
                      <a:r>
                        <a:rPr lang="id-ID" sz="1600" b="1" u="none" strike="noStrike" dirty="0">
                          <a:effectLst/>
                          <a:latin typeface="+mj-lt"/>
                        </a:rPr>
                        <a:t>Task Description</a:t>
                      </a:r>
                      <a:endParaRPr lang="id-ID" sz="1600" b="1" i="0" u="none" strike="noStrike" dirty="0">
                        <a:effectLst/>
                        <a:latin typeface="+mj-lt"/>
                      </a:endParaRPr>
                    </a:p>
                  </a:txBody>
                  <a:tcPr marL="0" marR="0" marT="0" marB="0" anchor="ctr"/>
                </a:tc>
                <a:tc gridSpan="2">
                  <a:txBody>
                    <a:bodyPr/>
                    <a:lstStyle/>
                    <a:p>
                      <a:pPr algn="ctr" fontAlgn="b"/>
                      <a:r>
                        <a:rPr lang="id-ID" sz="1600" b="1" u="none" strike="noStrike">
                          <a:effectLst/>
                          <a:latin typeface="+mj-lt"/>
                        </a:rPr>
                        <a:t>Total</a:t>
                      </a:r>
                      <a:endParaRPr lang="id-ID" sz="1600" b="1" i="0" u="none" strike="noStrike">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1544434762"/>
                  </a:ext>
                </a:extLst>
              </a:tr>
              <a:tr h="560712">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fontAlgn="ctr"/>
                      <a:r>
                        <a:rPr lang="id-ID" sz="1600" b="1" u="none" strike="noStrike">
                          <a:effectLst/>
                          <a:latin typeface="+mj-lt"/>
                        </a:rPr>
                        <a:t>Professional Fees</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Disbursement</a:t>
                      </a:r>
                      <a:endParaRPr lang="id-ID" sz="1600" b="1" i="0" u="none" strike="noStrike">
                        <a:effectLst/>
                        <a:latin typeface="+mj-lt"/>
                      </a:endParaRPr>
                    </a:p>
                  </a:txBody>
                  <a:tcPr marL="0" marR="0" marT="0" marB="0" anchor="ctr"/>
                </a:tc>
                <a:extLst>
                  <a:ext uri="{0D108BD9-81ED-4DB2-BD59-A6C34878D82A}">
                    <a16:rowId xmlns:a16="http://schemas.microsoft.com/office/drawing/2014/main" val="2079606558"/>
                  </a:ext>
                </a:extLst>
              </a:tr>
              <a:tr h="667541">
                <a:tc rowSpan="2">
                  <a:txBody>
                    <a:bodyPr/>
                    <a:lstStyle/>
                    <a:p>
                      <a:pPr algn="ctr" fontAlgn="ctr"/>
                      <a:r>
                        <a:rPr lang="id-ID" sz="1600" b="1" u="none" strike="noStrike">
                          <a:effectLst/>
                          <a:latin typeface="+mj-lt"/>
                        </a:rPr>
                        <a:t>1000 - Management Activities</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1100</a:t>
                      </a:r>
                      <a:endParaRPr lang="id-ID" sz="1600" b="1" i="0" u="none" strike="noStrike" dirty="0">
                        <a:effectLst/>
                        <a:latin typeface="+mj-lt"/>
                      </a:endParaRPr>
                    </a:p>
                  </a:txBody>
                  <a:tcPr marL="0" marR="0" marT="0" marB="0" anchor="ctr"/>
                </a:tc>
                <a:tc>
                  <a:txBody>
                    <a:bodyPr/>
                    <a:lstStyle/>
                    <a:p>
                      <a:pPr algn="l" fontAlgn="t"/>
                      <a:r>
                        <a:rPr lang="id-ID" sz="1600" b="1" u="none" strike="noStrike">
                          <a:effectLst/>
                          <a:latin typeface="+mj-lt"/>
                        </a:rPr>
                        <a:t>Project Management (reporting, administration)</a:t>
                      </a:r>
                      <a:endParaRPr lang="id-ID" sz="1600" b="1" i="0" u="none" strike="noStrike">
                        <a:effectLst/>
                        <a:latin typeface="+mj-lt"/>
                      </a:endParaRPr>
                    </a:p>
                  </a:txBody>
                  <a:tcPr marL="0" marR="0" marT="0" marB="0"/>
                </a:tc>
                <a:tc>
                  <a:txBody>
                    <a:bodyPr/>
                    <a:lstStyle/>
                    <a:p>
                      <a:pPr algn="ctr" fontAlgn="b"/>
                      <a:r>
                        <a:rPr lang="id-ID" sz="1600" b="1" u="none" strike="noStrike">
                          <a:effectLst/>
                          <a:latin typeface="+mj-lt"/>
                        </a:rPr>
                        <a:t>$3.000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331020920"/>
                  </a:ext>
                </a:extLst>
              </a:tr>
              <a:tr h="560712">
                <a:tc vMerge="1">
                  <a:txBody>
                    <a:bodyPr/>
                    <a:lstStyle/>
                    <a:p>
                      <a:endParaRPr lang="id-ID"/>
                    </a:p>
                  </a:txBody>
                  <a:tcPr/>
                </a:tc>
                <a:tc>
                  <a:txBody>
                    <a:bodyPr/>
                    <a:lstStyle/>
                    <a:p>
                      <a:pPr algn="ctr" fontAlgn="ctr"/>
                      <a:r>
                        <a:rPr lang="id-ID" sz="1600" b="1" u="none" strike="noStrike" dirty="0">
                          <a:effectLst/>
                          <a:latin typeface="+mj-lt"/>
                        </a:rPr>
                        <a:t>1200</a:t>
                      </a:r>
                      <a:endParaRPr lang="id-ID" sz="1600" b="1" i="0" u="none" strike="noStrike" dirty="0">
                        <a:effectLst/>
                        <a:latin typeface="+mj-lt"/>
                      </a:endParaRPr>
                    </a:p>
                  </a:txBody>
                  <a:tcPr marL="0" marR="0" marT="0" marB="0" anchor="ctr"/>
                </a:tc>
                <a:tc>
                  <a:txBody>
                    <a:bodyPr/>
                    <a:lstStyle/>
                    <a:p>
                      <a:pPr algn="l" fontAlgn="t"/>
                      <a:r>
                        <a:rPr lang="en-US" sz="1600" b="1" u="none" strike="noStrike">
                          <a:effectLst/>
                          <a:latin typeface="+mj-lt"/>
                        </a:rPr>
                        <a:t>Project meetings (w Steering Cie, RS)</a:t>
                      </a:r>
                      <a:endParaRPr lang="en-US" sz="1600" b="1" i="0" u="none" strike="noStrike">
                        <a:effectLst/>
                        <a:latin typeface="+mj-lt"/>
                      </a:endParaRPr>
                    </a:p>
                  </a:txBody>
                  <a:tcPr marL="0" marR="0" marT="0" marB="0"/>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$5.360</a:t>
                      </a:r>
                      <a:endParaRPr lang="id-ID" sz="1600" b="1" i="0" u="none" strike="noStrike">
                        <a:effectLst/>
                        <a:latin typeface="+mj-lt"/>
                      </a:endParaRPr>
                    </a:p>
                  </a:txBody>
                  <a:tcPr marL="0" marR="0" marT="0" marB="0" anchor="b"/>
                </a:tc>
                <a:extLst>
                  <a:ext uri="{0D108BD9-81ED-4DB2-BD59-A6C34878D82A}">
                    <a16:rowId xmlns:a16="http://schemas.microsoft.com/office/drawing/2014/main" val="1154536138"/>
                  </a:ext>
                </a:extLst>
              </a:tr>
              <a:tr h="280356">
                <a:tc rowSpan="5">
                  <a:txBody>
                    <a:bodyPr/>
                    <a:lstStyle/>
                    <a:p>
                      <a:pPr algn="ctr" fontAlgn="ctr"/>
                      <a:r>
                        <a:rPr lang="id-ID" sz="1600" b="1" u="none" strike="noStrike">
                          <a:effectLst/>
                          <a:latin typeface="+mj-lt"/>
                        </a:rPr>
                        <a:t>2000 - Implementation</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2100</a:t>
                      </a:r>
                      <a:endParaRPr lang="id-ID" sz="1600" b="1" i="0" u="none" strike="noStrike" dirty="0">
                        <a:effectLst/>
                        <a:latin typeface="+mj-lt"/>
                      </a:endParaRPr>
                    </a:p>
                  </a:txBody>
                  <a:tcPr marL="0" marR="0" marT="0" marB="0" anchor="ctr"/>
                </a:tc>
                <a:tc>
                  <a:txBody>
                    <a:bodyPr/>
                    <a:lstStyle/>
                    <a:p>
                      <a:pPr algn="l" fontAlgn="t"/>
                      <a:r>
                        <a:rPr lang="id-ID" sz="1600" b="1" u="none" strike="noStrike">
                          <a:effectLst/>
                          <a:latin typeface="+mj-lt"/>
                        </a:rPr>
                        <a:t>desk top review </a:t>
                      </a:r>
                      <a:endParaRPr lang="id-ID" sz="1600" b="1" i="0" u="none" strike="noStrike">
                        <a:effectLst/>
                        <a:latin typeface="+mj-lt"/>
                      </a:endParaRPr>
                    </a:p>
                  </a:txBody>
                  <a:tcPr marL="0" marR="0" marT="0" marB="0"/>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977911748"/>
                  </a:ext>
                </a:extLst>
              </a:tr>
              <a:tr h="280356">
                <a:tc vMerge="1">
                  <a:txBody>
                    <a:bodyPr/>
                    <a:lstStyle/>
                    <a:p>
                      <a:endParaRPr lang="id-ID"/>
                    </a:p>
                  </a:txBody>
                  <a:tcPr/>
                </a:tc>
                <a:tc>
                  <a:txBody>
                    <a:bodyPr/>
                    <a:lstStyle/>
                    <a:p>
                      <a:pPr algn="ctr" fontAlgn="ctr"/>
                      <a:r>
                        <a:rPr lang="id-ID" sz="1600" b="1" u="none" strike="noStrike" dirty="0">
                          <a:effectLst/>
                          <a:latin typeface="+mj-lt"/>
                        </a:rPr>
                        <a:t>2200</a:t>
                      </a:r>
                      <a:endParaRPr lang="id-ID" sz="1600" b="1" i="0" u="none" strike="noStrike" dirty="0">
                        <a:effectLst/>
                        <a:latin typeface="+mj-lt"/>
                      </a:endParaRPr>
                    </a:p>
                  </a:txBody>
                  <a:tcPr marL="0" marR="0" marT="0" marB="0" anchor="ctr"/>
                </a:tc>
                <a:tc>
                  <a:txBody>
                    <a:bodyPr/>
                    <a:lstStyle/>
                    <a:p>
                      <a:pPr algn="l" fontAlgn="t"/>
                      <a:r>
                        <a:rPr lang="id-ID" sz="1600" b="1" u="none" strike="noStrike">
                          <a:effectLst/>
                          <a:latin typeface="+mj-lt"/>
                        </a:rPr>
                        <a:t>inception report</a:t>
                      </a:r>
                      <a:endParaRPr lang="id-ID" sz="1600" b="1" i="0" u="none" strike="noStrike">
                        <a:effectLst/>
                        <a:latin typeface="+mj-lt"/>
                      </a:endParaRPr>
                    </a:p>
                  </a:txBody>
                  <a:tcPr marL="0" marR="0" marT="0" marB="0"/>
                </a:tc>
                <a:tc>
                  <a:txBody>
                    <a:bodyPr/>
                    <a:lstStyle/>
                    <a:p>
                      <a:pPr algn="ctr" fontAlgn="b"/>
                      <a:r>
                        <a:rPr lang="id-ID" sz="1600" b="1" u="none" strike="noStrike">
                          <a:effectLst/>
                          <a:latin typeface="+mj-lt"/>
                        </a:rPr>
                        <a:t>$9.000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27514165"/>
                  </a:ext>
                </a:extLst>
              </a:tr>
              <a:tr h="841068">
                <a:tc vMerge="1">
                  <a:txBody>
                    <a:bodyPr/>
                    <a:lstStyle/>
                    <a:p>
                      <a:endParaRPr lang="id-ID"/>
                    </a:p>
                  </a:txBody>
                  <a:tcPr/>
                </a:tc>
                <a:tc>
                  <a:txBody>
                    <a:bodyPr/>
                    <a:lstStyle/>
                    <a:p>
                      <a:pPr algn="ctr" fontAlgn="ctr"/>
                      <a:r>
                        <a:rPr lang="id-ID" sz="1600" b="1" u="none" strike="noStrike" dirty="0">
                          <a:effectLst/>
                          <a:latin typeface="+mj-lt"/>
                        </a:rPr>
                        <a:t>2300</a:t>
                      </a:r>
                      <a:endParaRPr lang="id-ID" sz="1600" b="1" i="0" u="none" strike="noStrike" dirty="0">
                        <a:effectLst/>
                        <a:latin typeface="+mj-lt"/>
                      </a:endParaRPr>
                    </a:p>
                  </a:txBody>
                  <a:tcPr marL="0" marR="0" marT="0" marB="0" anchor="ctr"/>
                </a:tc>
                <a:tc>
                  <a:txBody>
                    <a:bodyPr/>
                    <a:lstStyle/>
                    <a:p>
                      <a:pPr algn="l" fontAlgn="t"/>
                      <a:r>
                        <a:rPr lang="en-US" sz="1600" b="1" u="none" strike="noStrike">
                          <a:effectLst/>
                          <a:latin typeface="+mj-lt"/>
                        </a:rPr>
                        <a:t>consultation (incl. 3 large &amp; 6 small workshops &amp; 1 roadshow)</a:t>
                      </a:r>
                      <a:endParaRPr lang="en-US" sz="1600" b="1" i="0" u="none" strike="noStrike">
                        <a:effectLst/>
                        <a:latin typeface="+mj-lt"/>
                      </a:endParaRPr>
                    </a:p>
                  </a:txBody>
                  <a:tcPr marL="0" marR="0" marT="0" marB="0"/>
                </a:tc>
                <a:tc>
                  <a:txBody>
                    <a:bodyPr/>
                    <a:lstStyle/>
                    <a:p>
                      <a:pPr algn="ctr" fontAlgn="b"/>
                      <a:r>
                        <a:rPr lang="id-ID" sz="1600" b="1" u="none" strike="noStrike">
                          <a:effectLst/>
                          <a:latin typeface="+mj-lt"/>
                        </a:rPr>
                        <a:t>$46.500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$170.700</a:t>
                      </a:r>
                      <a:endParaRPr lang="id-ID" sz="1600" b="1" i="0" u="none" strike="noStrike">
                        <a:effectLst/>
                        <a:latin typeface="+mj-lt"/>
                      </a:endParaRPr>
                    </a:p>
                  </a:txBody>
                  <a:tcPr marL="0" marR="0" marT="0" marB="0" anchor="b"/>
                </a:tc>
                <a:extLst>
                  <a:ext uri="{0D108BD9-81ED-4DB2-BD59-A6C34878D82A}">
                    <a16:rowId xmlns:a16="http://schemas.microsoft.com/office/drawing/2014/main" val="252125961"/>
                  </a:ext>
                </a:extLst>
              </a:tr>
              <a:tr h="560712">
                <a:tc vMerge="1">
                  <a:txBody>
                    <a:bodyPr/>
                    <a:lstStyle/>
                    <a:p>
                      <a:endParaRPr lang="id-ID"/>
                    </a:p>
                  </a:txBody>
                  <a:tcPr/>
                </a:tc>
                <a:tc>
                  <a:txBody>
                    <a:bodyPr/>
                    <a:lstStyle/>
                    <a:p>
                      <a:pPr algn="ctr" fontAlgn="ctr"/>
                      <a:r>
                        <a:rPr lang="id-ID" sz="1600" b="1" u="none" strike="noStrike" dirty="0">
                          <a:effectLst/>
                          <a:latin typeface="+mj-lt"/>
                        </a:rPr>
                        <a:t>2400</a:t>
                      </a:r>
                      <a:endParaRPr lang="id-ID" sz="1600" b="1" i="0" u="none" strike="noStrike" dirty="0">
                        <a:effectLst/>
                        <a:latin typeface="+mj-lt"/>
                      </a:endParaRPr>
                    </a:p>
                  </a:txBody>
                  <a:tcPr marL="0" marR="0" marT="0" marB="0" anchor="ctr"/>
                </a:tc>
                <a:tc>
                  <a:txBody>
                    <a:bodyPr/>
                    <a:lstStyle/>
                    <a:p>
                      <a:pPr algn="l" fontAlgn="t"/>
                      <a:r>
                        <a:rPr lang="en-US" sz="1600" b="1" u="none" strike="noStrike">
                          <a:effectLst/>
                          <a:latin typeface="+mj-lt"/>
                        </a:rPr>
                        <a:t>creation of draft and communications plan</a:t>
                      </a:r>
                      <a:endParaRPr lang="en-US" sz="1600" b="1" i="0" u="none" strike="noStrike">
                        <a:effectLst/>
                        <a:latin typeface="+mj-lt"/>
                      </a:endParaRPr>
                    </a:p>
                  </a:txBody>
                  <a:tcPr marL="0" marR="0" marT="0" marB="0"/>
                </a:tc>
                <a:tc>
                  <a:txBody>
                    <a:bodyPr/>
                    <a:lstStyle/>
                    <a:p>
                      <a:pPr algn="ctr" fontAlgn="b"/>
                      <a:r>
                        <a:rPr lang="id-ID" sz="1600" b="1" u="none" strike="noStrike">
                          <a:effectLst/>
                          <a:latin typeface="+mj-lt"/>
                        </a:rPr>
                        <a:t>$15.000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331588240"/>
                  </a:ext>
                </a:extLst>
              </a:tr>
              <a:tr h="445028">
                <a:tc vMerge="1">
                  <a:txBody>
                    <a:bodyPr/>
                    <a:lstStyle/>
                    <a:p>
                      <a:endParaRPr lang="id-ID"/>
                    </a:p>
                  </a:txBody>
                  <a:tcPr/>
                </a:tc>
                <a:tc>
                  <a:txBody>
                    <a:bodyPr/>
                    <a:lstStyle/>
                    <a:p>
                      <a:pPr algn="ctr" fontAlgn="ctr"/>
                      <a:r>
                        <a:rPr lang="id-ID" sz="1600" b="1" u="none" strike="noStrike" dirty="0">
                          <a:effectLst/>
                          <a:latin typeface="+mj-lt"/>
                        </a:rPr>
                        <a:t>2500</a:t>
                      </a:r>
                      <a:endParaRPr lang="id-ID" sz="1600" b="1" i="0" u="none" strike="noStrike" dirty="0">
                        <a:effectLst/>
                        <a:latin typeface="+mj-lt"/>
                      </a:endParaRPr>
                    </a:p>
                  </a:txBody>
                  <a:tcPr marL="0" marR="0" marT="0" marB="0" anchor="ctr"/>
                </a:tc>
                <a:tc>
                  <a:txBody>
                    <a:bodyPr/>
                    <a:lstStyle/>
                    <a:p>
                      <a:pPr algn="l" fontAlgn="t"/>
                      <a:r>
                        <a:rPr lang="en-US" sz="1600" b="1" u="none" strike="noStrike">
                          <a:effectLst/>
                          <a:latin typeface="+mj-lt"/>
                        </a:rPr>
                        <a:t>revision and creation of final</a:t>
                      </a:r>
                      <a:endParaRPr lang="en-US" sz="1600" b="1" i="0" u="none" strike="noStrike">
                        <a:effectLst/>
                        <a:latin typeface="+mj-lt"/>
                      </a:endParaRPr>
                    </a:p>
                  </a:txBody>
                  <a:tcPr marL="0" marR="0" marT="0" marB="0"/>
                </a:tc>
                <a:tc>
                  <a:txBody>
                    <a:bodyPr/>
                    <a:lstStyle/>
                    <a:p>
                      <a:pPr algn="ctr" fontAlgn="b"/>
                      <a:r>
                        <a:rPr lang="id-ID" sz="1600" b="1" u="none" strike="noStrike">
                          <a:effectLst/>
                          <a:latin typeface="+mj-lt"/>
                        </a:rPr>
                        <a:t>$7.500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514304507"/>
                  </a:ext>
                </a:extLst>
              </a:tr>
              <a:tr h="280356">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dirty="0">
                          <a:effectLst/>
                          <a:latin typeface="+mj-lt"/>
                        </a:rPr>
                        <a:t> </a:t>
                      </a:r>
                      <a:endParaRPr lang="id-ID" sz="1600" b="1" i="0" u="none" strike="noStrike" dirty="0">
                        <a:effectLst/>
                        <a:latin typeface="+mj-lt"/>
                      </a:endParaRPr>
                    </a:p>
                  </a:txBody>
                  <a:tcPr marL="0" marR="0" marT="0" marB="0" anchor="b"/>
                </a:tc>
                <a:tc>
                  <a:txBody>
                    <a:bodyPr/>
                    <a:lstStyle/>
                    <a:p>
                      <a:pPr algn="l" fontAlgn="b"/>
                      <a:r>
                        <a:rPr lang="id-ID" sz="1600" b="1" u="none" strike="noStrike">
                          <a:effectLst/>
                          <a:latin typeface="+mj-lt"/>
                        </a:rPr>
                        <a:t>Sub-Total</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$90.000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$176.060</a:t>
                      </a:r>
                      <a:endParaRPr lang="id-ID" sz="1600" b="1" i="0" u="none" strike="noStrike">
                        <a:effectLst/>
                        <a:latin typeface="+mj-lt"/>
                      </a:endParaRPr>
                    </a:p>
                  </a:txBody>
                  <a:tcPr marL="0" marR="0" marT="0" marB="0" anchor="b"/>
                </a:tc>
                <a:extLst>
                  <a:ext uri="{0D108BD9-81ED-4DB2-BD59-A6C34878D82A}">
                    <a16:rowId xmlns:a16="http://schemas.microsoft.com/office/drawing/2014/main" val="1266425627"/>
                  </a:ext>
                </a:extLst>
              </a:tr>
              <a:tr h="347678">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Annual Total</a:t>
                      </a:r>
                      <a:endParaRPr lang="id-ID" sz="1600" b="1" i="0" u="none" strike="noStrike">
                        <a:effectLst/>
                        <a:latin typeface="+mj-lt"/>
                      </a:endParaRPr>
                    </a:p>
                  </a:txBody>
                  <a:tcPr marL="0" marR="0" marT="0" marB="0" anchor="b"/>
                </a:tc>
                <a:tc gridSpan="2">
                  <a:txBody>
                    <a:bodyPr/>
                    <a:lstStyle/>
                    <a:p>
                      <a:pPr algn="ctr" fontAlgn="b"/>
                      <a:r>
                        <a:rPr lang="id-ID" sz="1600" b="1" u="none" strike="noStrike" dirty="0">
                          <a:effectLst/>
                          <a:latin typeface="+mj-lt"/>
                        </a:rPr>
                        <a:t>$266.060</a:t>
                      </a:r>
                      <a:endParaRPr lang="id-ID" sz="1600" b="1" i="0" u="none" strike="noStrike" dirty="0">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1909835465"/>
                  </a:ext>
                </a:extLst>
              </a:tr>
            </a:tbl>
          </a:graphicData>
        </a:graphic>
      </p:graphicFrame>
    </p:spTree>
    <p:extLst>
      <p:ext uri="{BB962C8B-B14F-4D97-AF65-F5344CB8AC3E}">
        <p14:creationId xmlns:p14="http://schemas.microsoft.com/office/powerpoint/2010/main" val="12362705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25B4284-C736-453A-8FDC-6D428DEBE86E}"/>
              </a:ext>
            </a:extLst>
          </p:cNvPr>
          <p:cNvGraphicFramePr>
            <a:graphicFrameLocks noGrp="1"/>
          </p:cNvGraphicFramePr>
          <p:nvPr>
            <p:extLst/>
          </p:nvPr>
        </p:nvGraphicFramePr>
        <p:xfrm>
          <a:off x="344557" y="261731"/>
          <a:ext cx="11467997" cy="6089945"/>
        </p:xfrm>
        <a:graphic>
          <a:graphicData uri="http://schemas.openxmlformats.org/drawingml/2006/table">
            <a:tbl>
              <a:tblPr>
                <a:tableStyleId>{5C22544A-7EE6-4342-B048-85BDC9FD1C3A}</a:tableStyleId>
              </a:tblPr>
              <a:tblGrid>
                <a:gridCol w="1997793">
                  <a:extLst>
                    <a:ext uri="{9D8B030D-6E8A-4147-A177-3AD203B41FA5}">
                      <a16:colId xmlns:a16="http://schemas.microsoft.com/office/drawing/2014/main" val="2874781631"/>
                    </a:ext>
                  </a:extLst>
                </a:gridCol>
                <a:gridCol w="1327246">
                  <a:extLst>
                    <a:ext uri="{9D8B030D-6E8A-4147-A177-3AD203B41FA5}">
                      <a16:colId xmlns:a16="http://schemas.microsoft.com/office/drawing/2014/main" val="163437547"/>
                    </a:ext>
                  </a:extLst>
                </a:gridCol>
                <a:gridCol w="4824922">
                  <a:extLst>
                    <a:ext uri="{9D8B030D-6E8A-4147-A177-3AD203B41FA5}">
                      <a16:colId xmlns:a16="http://schemas.microsoft.com/office/drawing/2014/main" val="3559298622"/>
                    </a:ext>
                  </a:extLst>
                </a:gridCol>
                <a:gridCol w="1661864">
                  <a:extLst>
                    <a:ext uri="{9D8B030D-6E8A-4147-A177-3AD203B41FA5}">
                      <a16:colId xmlns:a16="http://schemas.microsoft.com/office/drawing/2014/main" val="3583937309"/>
                    </a:ext>
                  </a:extLst>
                </a:gridCol>
                <a:gridCol w="1656172">
                  <a:extLst>
                    <a:ext uri="{9D8B030D-6E8A-4147-A177-3AD203B41FA5}">
                      <a16:colId xmlns:a16="http://schemas.microsoft.com/office/drawing/2014/main" val="2466065917"/>
                    </a:ext>
                  </a:extLst>
                </a:gridCol>
              </a:tblGrid>
              <a:tr h="1007232">
                <a:tc gridSpan="5">
                  <a:txBody>
                    <a:bodyPr/>
                    <a:lstStyle/>
                    <a:p>
                      <a:pPr algn="l" fontAlgn="t"/>
                      <a:r>
                        <a:rPr lang="en-US" sz="2400" b="1" u="none" strike="noStrike" dirty="0">
                          <a:solidFill>
                            <a:srgbClr val="33CC33"/>
                          </a:solidFill>
                          <a:effectLst/>
                          <a:latin typeface="+mj-lt"/>
                        </a:rPr>
                        <a:t>Budget Summary Option 2: 2 large workshops (inception, synthesis) and 4 small workshops, one roadshow by team leader</a:t>
                      </a:r>
                      <a:endParaRPr lang="en-US" sz="2400" b="1" i="0" u="none" strike="noStrike" dirty="0">
                        <a:solidFill>
                          <a:srgbClr val="33CC33"/>
                        </a:solidFill>
                        <a:effectLst/>
                        <a:latin typeface="+mj-lt"/>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2550567485"/>
                  </a:ext>
                </a:extLst>
              </a:tr>
              <a:tr h="256398">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extLst>
                  <a:ext uri="{0D108BD9-81ED-4DB2-BD59-A6C34878D82A}">
                    <a16:rowId xmlns:a16="http://schemas.microsoft.com/office/drawing/2014/main" val="3797886086"/>
                  </a:ext>
                </a:extLst>
              </a:tr>
              <a:tr h="256398">
                <a:tc rowSpan="2">
                  <a:txBody>
                    <a:bodyPr/>
                    <a:lstStyle/>
                    <a:p>
                      <a:pPr algn="l" fontAlgn="ctr"/>
                      <a:r>
                        <a:rPr lang="id-ID" sz="1600" b="1" u="none" strike="noStrike" dirty="0">
                          <a:effectLst/>
                          <a:latin typeface="+mj-lt"/>
                        </a:rPr>
                        <a:t>Component</a:t>
                      </a:r>
                      <a:endParaRPr lang="id-ID" sz="1600" b="1" i="0" u="none" strike="noStrike" dirty="0">
                        <a:effectLst/>
                        <a:latin typeface="+mj-lt"/>
                      </a:endParaRPr>
                    </a:p>
                  </a:txBody>
                  <a:tcPr marL="0" marR="0" marT="0" marB="0" anchor="ctr"/>
                </a:tc>
                <a:tc rowSpan="2">
                  <a:txBody>
                    <a:bodyPr/>
                    <a:lstStyle/>
                    <a:p>
                      <a:pPr algn="ctr" fontAlgn="ctr"/>
                      <a:r>
                        <a:rPr lang="id-ID" sz="1600" b="1" u="none" strike="noStrike" dirty="0">
                          <a:effectLst/>
                          <a:latin typeface="+mj-lt"/>
                        </a:rPr>
                        <a:t>Task #</a:t>
                      </a:r>
                      <a:endParaRPr lang="id-ID" sz="1600" b="1" i="0" u="none" strike="noStrike" dirty="0">
                        <a:effectLst/>
                        <a:latin typeface="+mj-lt"/>
                      </a:endParaRPr>
                    </a:p>
                  </a:txBody>
                  <a:tcPr marL="0" marR="0" marT="0" marB="0" anchor="ctr"/>
                </a:tc>
                <a:tc rowSpan="2">
                  <a:txBody>
                    <a:bodyPr/>
                    <a:lstStyle/>
                    <a:p>
                      <a:pPr algn="l" fontAlgn="ctr"/>
                      <a:r>
                        <a:rPr lang="id-ID" sz="1600" b="1" u="none" strike="noStrike" dirty="0">
                          <a:effectLst/>
                          <a:latin typeface="+mj-lt"/>
                        </a:rPr>
                        <a:t>Task Description</a:t>
                      </a:r>
                      <a:endParaRPr lang="id-ID" sz="1600" b="1" i="0" u="none" strike="noStrike" dirty="0">
                        <a:effectLst/>
                        <a:latin typeface="+mj-lt"/>
                      </a:endParaRPr>
                    </a:p>
                  </a:txBody>
                  <a:tcPr marL="0" marR="0" marT="0" marB="0" anchor="ctr"/>
                </a:tc>
                <a:tc gridSpan="2">
                  <a:txBody>
                    <a:bodyPr/>
                    <a:lstStyle/>
                    <a:p>
                      <a:pPr algn="ctr" fontAlgn="b"/>
                      <a:r>
                        <a:rPr lang="id-ID" sz="1600" b="1" u="none" strike="noStrike">
                          <a:effectLst/>
                          <a:latin typeface="+mj-lt"/>
                        </a:rPr>
                        <a:t>Total</a:t>
                      </a:r>
                      <a:endParaRPr lang="id-ID" sz="1600" b="1" i="0" u="none" strike="noStrike">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3506783526"/>
                  </a:ext>
                </a:extLst>
              </a:tr>
              <a:tr h="512796">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fontAlgn="ctr"/>
                      <a:r>
                        <a:rPr lang="id-ID" sz="1600" b="1" u="none" strike="noStrike">
                          <a:effectLst/>
                          <a:latin typeface="+mj-lt"/>
                        </a:rPr>
                        <a:t>Professional Fees</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Disbursement</a:t>
                      </a:r>
                      <a:endParaRPr lang="id-ID" sz="1600" b="1" i="0" u="none" strike="noStrike" dirty="0">
                        <a:effectLst/>
                        <a:latin typeface="+mj-lt"/>
                      </a:endParaRPr>
                    </a:p>
                  </a:txBody>
                  <a:tcPr marL="0" marR="0" marT="0" marB="0" anchor="ctr"/>
                </a:tc>
                <a:extLst>
                  <a:ext uri="{0D108BD9-81ED-4DB2-BD59-A6C34878D82A}">
                    <a16:rowId xmlns:a16="http://schemas.microsoft.com/office/drawing/2014/main" val="1139383853"/>
                  </a:ext>
                </a:extLst>
              </a:tr>
              <a:tr h="723947">
                <a:tc rowSpan="2">
                  <a:txBody>
                    <a:bodyPr/>
                    <a:lstStyle/>
                    <a:p>
                      <a:pPr algn="ctr" fontAlgn="ctr"/>
                      <a:r>
                        <a:rPr lang="id-ID" sz="1600" b="1" u="none" strike="noStrike" dirty="0">
                          <a:effectLst/>
                          <a:latin typeface="+mj-lt"/>
                        </a:rPr>
                        <a:t>1000 - Management Activities</a:t>
                      </a:r>
                      <a:endParaRPr lang="id-ID" sz="1600" b="1" i="0" u="none" strike="noStrike" dirty="0">
                        <a:effectLst/>
                        <a:latin typeface="+mj-lt"/>
                      </a:endParaRPr>
                    </a:p>
                  </a:txBody>
                  <a:tcPr marL="0" marR="0" marT="0" marB="0" anchor="ctr"/>
                </a:tc>
                <a:tc>
                  <a:txBody>
                    <a:bodyPr/>
                    <a:lstStyle/>
                    <a:p>
                      <a:pPr algn="ctr" fontAlgn="ctr"/>
                      <a:r>
                        <a:rPr lang="id-ID" sz="1600" b="1" u="none" strike="noStrike">
                          <a:effectLst/>
                          <a:latin typeface="+mj-lt"/>
                        </a:rPr>
                        <a:t>1100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Project Management (reporting, administration)</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$3.000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4484866"/>
                  </a:ext>
                </a:extLst>
              </a:tr>
              <a:tr h="512796">
                <a:tc vMerge="1">
                  <a:txBody>
                    <a:bodyPr/>
                    <a:lstStyle/>
                    <a:p>
                      <a:endParaRPr lang="id-ID"/>
                    </a:p>
                  </a:txBody>
                  <a:tcPr/>
                </a:tc>
                <a:tc>
                  <a:txBody>
                    <a:bodyPr/>
                    <a:lstStyle/>
                    <a:p>
                      <a:pPr algn="ctr" fontAlgn="ctr"/>
                      <a:r>
                        <a:rPr lang="id-ID" sz="1600" b="1" u="none" strike="noStrike">
                          <a:effectLst/>
                          <a:latin typeface="+mj-lt"/>
                        </a:rPr>
                        <a:t>1200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Project meetings (w Steering Cie, RS)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$5.360</a:t>
                      </a:r>
                      <a:endParaRPr lang="id-ID" sz="1600" b="1" i="0" u="none" strike="noStrike">
                        <a:effectLst/>
                        <a:latin typeface="+mj-lt"/>
                      </a:endParaRPr>
                    </a:p>
                  </a:txBody>
                  <a:tcPr marL="0" marR="0" marT="0" marB="0" anchor="b"/>
                </a:tc>
                <a:extLst>
                  <a:ext uri="{0D108BD9-81ED-4DB2-BD59-A6C34878D82A}">
                    <a16:rowId xmlns:a16="http://schemas.microsoft.com/office/drawing/2014/main" val="215632349"/>
                  </a:ext>
                </a:extLst>
              </a:tr>
              <a:tr h="256398">
                <a:tc rowSpan="5">
                  <a:txBody>
                    <a:bodyPr/>
                    <a:lstStyle/>
                    <a:p>
                      <a:pPr algn="ctr" fontAlgn="ctr"/>
                      <a:r>
                        <a:rPr lang="id-ID" sz="1600" b="1" u="none" strike="noStrike" dirty="0">
                          <a:effectLst/>
                          <a:latin typeface="+mj-lt"/>
                        </a:rPr>
                        <a:t>2000 - Implementation</a:t>
                      </a:r>
                      <a:endParaRPr lang="id-ID" sz="1600" b="1" i="0" u="none" strike="noStrike" dirty="0">
                        <a:effectLst/>
                        <a:latin typeface="+mj-lt"/>
                      </a:endParaRPr>
                    </a:p>
                  </a:txBody>
                  <a:tcPr marL="0" marR="0" marT="0" marB="0" anchor="ctr"/>
                </a:tc>
                <a:tc>
                  <a:txBody>
                    <a:bodyPr/>
                    <a:lstStyle/>
                    <a:p>
                      <a:pPr algn="ctr" fontAlgn="ctr"/>
                      <a:r>
                        <a:rPr lang="id-ID" sz="1600" b="1" u="none" strike="noStrike">
                          <a:effectLst/>
                          <a:latin typeface="+mj-lt"/>
                        </a:rPr>
                        <a:t>2100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desk top review </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896574588"/>
                  </a:ext>
                </a:extLst>
              </a:tr>
              <a:tr h="256398">
                <a:tc vMerge="1">
                  <a:txBody>
                    <a:bodyPr/>
                    <a:lstStyle/>
                    <a:p>
                      <a:endParaRPr lang="id-ID"/>
                    </a:p>
                  </a:txBody>
                  <a:tcPr/>
                </a:tc>
                <a:tc>
                  <a:txBody>
                    <a:bodyPr/>
                    <a:lstStyle/>
                    <a:p>
                      <a:pPr algn="ctr" fontAlgn="ctr"/>
                      <a:r>
                        <a:rPr lang="id-ID" sz="1600" b="1" u="none" strike="noStrike">
                          <a:effectLst/>
                          <a:latin typeface="+mj-lt"/>
                        </a:rPr>
                        <a:t>2200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inception report</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$9.000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686436741"/>
                  </a:ext>
                </a:extLst>
              </a:tr>
              <a:tr h="769193">
                <a:tc vMerge="1">
                  <a:txBody>
                    <a:bodyPr/>
                    <a:lstStyle/>
                    <a:p>
                      <a:endParaRPr lang="id-ID"/>
                    </a:p>
                  </a:txBody>
                  <a:tcPr/>
                </a:tc>
                <a:tc>
                  <a:txBody>
                    <a:bodyPr/>
                    <a:lstStyle/>
                    <a:p>
                      <a:pPr algn="ctr" fontAlgn="ctr"/>
                      <a:r>
                        <a:rPr lang="id-ID" sz="1600" b="1" u="none" strike="noStrike">
                          <a:effectLst/>
                          <a:latin typeface="+mj-lt"/>
                        </a:rPr>
                        <a:t>2300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consultation (incl. 3 large &amp; 6 small workshops &amp; 1 roadshow)</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$36.000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$122.200</a:t>
                      </a:r>
                      <a:endParaRPr lang="id-ID" sz="1600" b="1" i="0" u="none" strike="noStrike">
                        <a:effectLst/>
                        <a:latin typeface="+mj-lt"/>
                      </a:endParaRPr>
                    </a:p>
                  </a:txBody>
                  <a:tcPr marL="0" marR="0" marT="0" marB="0" anchor="b"/>
                </a:tc>
                <a:extLst>
                  <a:ext uri="{0D108BD9-81ED-4DB2-BD59-A6C34878D82A}">
                    <a16:rowId xmlns:a16="http://schemas.microsoft.com/office/drawing/2014/main" val="2248464694"/>
                  </a:ext>
                </a:extLst>
              </a:tr>
              <a:tr h="512796">
                <a:tc vMerge="1">
                  <a:txBody>
                    <a:bodyPr/>
                    <a:lstStyle/>
                    <a:p>
                      <a:endParaRPr lang="id-ID"/>
                    </a:p>
                  </a:txBody>
                  <a:tcPr/>
                </a:tc>
                <a:tc>
                  <a:txBody>
                    <a:bodyPr/>
                    <a:lstStyle/>
                    <a:p>
                      <a:pPr algn="ctr" fontAlgn="ctr"/>
                      <a:r>
                        <a:rPr lang="id-ID" sz="1600" b="1" u="none" strike="noStrike">
                          <a:effectLst/>
                          <a:latin typeface="+mj-lt"/>
                        </a:rPr>
                        <a:t>2400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creation of draft and communications plan</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$15.000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989535648"/>
                  </a:ext>
                </a:extLst>
              </a:tr>
              <a:tr h="482632">
                <a:tc vMerge="1">
                  <a:txBody>
                    <a:bodyPr/>
                    <a:lstStyle/>
                    <a:p>
                      <a:endParaRPr lang="id-ID"/>
                    </a:p>
                  </a:txBody>
                  <a:tcPr/>
                </a:tc>
                <a:tc>
                  <a:txBody>
                    <a:bodyPr/>
                    <a:lstStyle/>
                    <a:p>
                      <a:pPr algn="ctr" fontAlgn="ctr"/>
                      <a:r>
                        <a:rPr lang="id-ID" sz="1600" b="1" u="none" strike="noStrike">
                          <a:effectLst/>
                          <a:latin typeface="+mj-lt"/>
                        </a:rPr>
                        <a:t>2500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revision and creation of final</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$7.500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4249058"/>
                  </a:ext>
                </a:extLst>
              </a:tr>
              <a:tr h="256398">
                <a:tc>
                  <a:txBody>
                    <a:bodyPr/>
                    <a:lstStyle/>
                    <a:p>
                      <a:pPr algn="l" fontAlgn="b"/>
                      <a:r>
                        <a:rPr lang="id-ID" sz="1600" b="1" u="none" strike="noStrike" dirty="0">
                          <a:effectLst/>
                          <a:latin typeface="+mj-lt"/>
                        </a:rPr>
                        <a:t> </a:t>
                      </a:r>
                      <a:endParaRPr lang="id-ID" sz="1600" b="1" i="0" u="none" strike="noStrike" dirty="0">
                        <a:effectLst/>
                        <a:latin typeface="+mj-lt"/>
                      </a:endParaRPr>
                    </a:p>
                  </a:txBody>
                  <a:tcPr marL="0" marR="0" marT="0" marB="0" anchor="b"/>
                </a:tc>
                <a:tc>
                  <a:txBody>
                    <a:bodyPr/>
                    <a:lstStyle/>
                    <a:p>
                      <a:pPr algn="l" fontAlgn="b"/>
                      <a:r>
                        <a:rPr lang="id-ID" sz="1600" b="1" u="none" strike="noStrike" dirty="0">
                          <a:effectLst/>
                          <a:latin typeface="+mj-lt"/>
                        </a:rPr>
                        <a:t> </a:t>
                      </a:r>
                      <a:endParaRPr lang="id-ID" sz="1600" b="1" i="0" u="none" strike="noStrike" dirty="0">
                        <a:effectLst/>
                        <a:latin typeface="+mj-lt"/>
                      </a:endParaRPr>
                    </a:p>
                  </a:txBody>
                  <a:tcPr marL="0" marR="0" marT="0" marB="0" anchor="b"/>
                </a:tc>
                <a:tc>
                  <a:txBody>
                    <a:bodyPr/>
                    <a:lstStyle/>
                    <a:p>
                      <a:pPr algn="l" fontAlgn="b"/>
                      <a:r>
                        <a:rPr lang="id-ID" sz="1600" b="1" u="none" strike="noStrike" dirty="0">
                          <a:effectLst/>
                          <a:latin typeface="+mj-lt"/>
                        </a:rPr>
                        <a:t>Sub-Total</a:t>
                      </a:r>
                      <a:endParaRPr lang="id-ID" sz="1600" b="1" i="0" u="none" strike="noStrike" dirty="0">
                        <a:effectLst/>
                        <a:latin typeface="+mj-lt"/>
                      </a:endParaRPr>
                    </a:p>
                  </a:txBody>
                  <a:tcPr marL="0" marR="0" marT="0" marB="0" anchor="b"/>
                </a:tc>
                <a:tc>
                  <a:txBody>
                    <a:bodyPr/>
                    <a:lstStyle/>
                    <a:p>
                      <a:pPr algn="ctr" fontAlgn="b"/>
                      <a:r>
                        <a:rPr lang="id-ID" sz="1600" b="1" u="none" strike="noStrike" dirty="0">
                          <a:effectLst/>
                          <a:latin typeface="+mj-lt"/>
                        </a:rPr>
                        <a:t>$79.500</a:t>
                      </a:r>
                      <a:endParaRPr lang="id-ID" sz="1600" b="1" i="0" u="none" strike="noStrike" dirty="0">
                        <a:effectLst/>
                        <a:latin typeface="+mj-lt"/>
                      </a:endParaRPr>
                    </a:p>
                  </a:txBody>
                  <a:tcPr marL="0" marR="0" marT="0" marB="0" anchor="b"/>
                </a:tc>
                <a:tc>
                  <a:txBody>
                    <a:bodyPr/>
                    <a:lstStyle/>
                    <a:p>
                      <a:pPr algn="ctr" fontAlgn="b"/>
                      <a:r>
                        <a:rPr lang="id-ID" sz="1600" b="1" u="none" strike="noStrike" dirty="0">
                          <a:effectLst/>
                          <a:latin typeface="+mj-lt"/>
                        </a:rPr>
                        <a:t>$127.560</a:t>
                      </a:r>
                      <a:endParaRPr lang="id-ID" sz="1600" b="1" i="0" u="none" strike="noStrike" dirty="0">
                        <a:effectLst/>
                        <a:latin typeface="+mj-lt"/>
                      </a:endParaRPr>
                    </a:p>
                  </a:txBody>
                  <a:tcPr marL="0" marR="0" marT="0" marB="0" anchor="b"/>
                </a:tc>
                <a:extLst>
                  <a:ext uri="{0D108BD9-81ED-4DB2-BD59-A6C34878D82A}">
                    <a16:rowId xmlns:a16="http://schemas.microsoft.com/office/drawing/2014/main" val="12027112"/>
                  </a:ext>
                </a:extLst>
              </a:tr>
              <a:tr h="286563">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Annual Total</a:t>
                      </a:r>
                      <a:endParaRPr lang="id-ID" sz="1600" b="1" i="0" u="none" strike="noStrike">
                        <a:effectLst/>
                        <a:latin typeface="+mj-lt"/>
                      </a:endParaRPr>
                    </a:p>
                  </a:txBody>
                  <a:tcPr marL="0" marR="0" marT="0" marB="0" anchor="b"/>
                </a:tc>
                <a:tc gridSpan="2">
                  <a:txBody>
                    <a:bodyPr/>
                    <a:lstStyle/>
                    <a:p>
                      <a:pPr algn="ctr" fontAlgn="b"/>
                      <a:r>
                        <a:rPr lang="id-ID" sz="1600" b="1" u="none" strike="noStrike" dirty="0">
                          <a:effectLst/>
                          <a:latin typeface="+mj-lt"/>
                        </a:rPr>
                        <a:t>$207.060</a:t>
                      </a:r>
                      <a:endParaRPr lang="id-ID" sz="1600" b="1" i="0" u="none" strike="noStrike" dirty="0">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2661563448"/>
                  </a:ext>
                </a:extLst>
              </a:tr>
            </a:tbl>
          </a:graphicData>
        </a:graphic>
      </p:graphicFrame>
    </p:spTree>
    <p:extLst>
      <p:ext uri="{BB962C8B-B14F-4D97-AF65-F5344CB8AC3E}">
        <p14:creationId xmlns:p14="http://schemas.microsoft.com/office/powerpoint/2010/main" val="17226410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9B4AAC-62AF-4881-9324-B506B1AEAFBB}"/>
              </a:ext>
            </a:extLst>
          </p:cNvPr>
          <p:cNvGraphicFramePr>
            <a:graphicFrameLocks noGrp="1"/>
          </p:cNvGraphicFramePr>
          <p:nvPr>
            <p:extLst/>
          </p:nvPr>
        </p:nvGraphicFramePr>
        <p:xfrm>
          <a:off x="430695" y="301487"/>
          <a:ext cx="11330609" cy="5825113"/>
        </p:xfrm>
        <a:graphic>
          <a:graphicData uri="http://schemas.openxmlformats.org/drawingml/2006/table">
            <a:tbl>
              <a:tblPr>
                <a:tableStyleId>{5C22544A-7EE6-4342-B048-85BDC9FD1C3A}</a:tableStyleId>
              </a:tblPr>
              <a:tblGrid>
                <a:gridCol w="2054086">
                  <a:extLst>
                    <a:ext uri="{9D8B030D-6E8A-4147-A177-3AD203B41FA5}">
                      <a16:colId xmlns:a16="http://schemas.microsoft.com/office/drawing/2014/main" val="741574247"/>
                    </a:ext>
                  </a:extLst>
                </a:gridCol>
                <a:gridCol w="1364974">
                  <a:extLst>
                    <a:ext uri="{9D8B030D-6E8A-4147-A177-3AD203B41FA5}">
                      <a16:colId xmlns:a16="http://schemas.microsoft.com/office/drawing/2014/main" val="3718377971"/>
                    </a:ext>
                  </a:extLst>
                </a:gridCol>
                <a:gridCol w="4633264">
                  <a:extLst>
                    <a:ext uri="{9D8B030D-6E8A-4147-A177-3AD203B41FA5}">
                      <a16:colId xmlns:a16="http://schemas.microsoft.com/office/drawing/2014/main" val="3421623737"/>
                    </a:ext>
                  </a:extLst>
                </a:gridCol>
                <a:gridCol w="1641953">
                  <a:extLst>
                    <a:ext uri="{9D8B030D-6E8A-4147-A177-3AD203B41FA5}">
                      <a16:colId xmlns:a16="http://schemas.microsoft.com/office/drawing/2014/main" val="2735577495"/>
                    </a:ext>
                  </a:extLst>
                </a:gridCol>
                <a:gridCol w="1636332">
                  <a:extLst>
                    <a:ext uri="{9D8B030D-6E8A-4147-A177-3AD203B41FA5}">
                      <a16:colId xmlns:a16="http://schemas.microsoft.com/office/drawing/2014/main" val="3578270938"/>
                    </a:ext>
                  </a:extLst>
                </a:gridCol>
              </a:tblGrid>
              <a:tr h="911493">
                <a:tc gridSpan="5">
                  <a:txBody>
                    <a:bodyPr/>
                    <a:lstStyle/>
                    <a:p>
                      <a:pPr algn="l" fontAlgn="t"/>
                      <a:r>
                        <a:rPr lang="en-US" sz="1600" b="1" u="none" strike="noStrike" dirty="0">
                          <a:effectLst/>
                          <a:latin typeface="+mj-lt"/>
                        </a:rPr>
                        <a:t> </a:t>
                      </a:r>
                      <a:r>
                        <a:rPr lang="en-US" sz="2400" b="1" u="none" strike="noStrike" dirty="0">
                          <a:solidFill>
                            <a:srgbClr val="33CC33"/>
                          </a:solidFill>
                          <a:effectLst/>
                          <a:latin typeface="+mj-lt"/>
                        </a:rPr>
                        <a:t>Budget Summary Option 3: 2 large workshops (inception, synthesis) and 4 small workshops</a:t>
                      </a:r>
                      <a:endParaRPr lang="en-US" sz="2400" b="1" i="0" u="none" strike="noStrike" dirty="0">
                        <a:solidFill>
                          <a:srgbClr val="33CC33"/>
                        </a:solidFill>
                        <a:effectLst/>
                        <a:latin typeface="+mj-lt"/>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3849631430"/>
                  </a:ext>
                </a:extLst>
              </a:tr>
              <a:tr h="247868">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extLst>
                  <a:ext uri="{0D108BD9-81ED-4DB2-BD59-A6C34878D82A}">
                    <a16:rowId xmlns:a16="http://schemas.microsoft.com/office/drawing/2014/main" val="529741189"/>
                  </a:ext>
                </a:extLst>
              </a:tr>
              <a:tr h="247868">
                <a:tc rowSpan="2">
                  <a:txBody>
                    <a:bodyPr/>
                    <a:lstStyle/>
                    <a:p>
                      <a:pPr algn="l" fontAlgn="ctr"/>
                      <a:r>
                        <a:rPr lang="id-ID" sz="1600" b="1" u="none" strike="noStrike">
                          <a:effectLst/>
                          <a:latin typeface="+mj-lt"/>
                        </a:rPr>
                        <a:t>Component</a:t>
                      </a:r>
                      <a:endParaRPr lang="id-ID" sz="1600" b="1" i="0" u="none" strike="noStrike">
                        <a:effectLst/>
                        <a:latin typeface="+mj-lt"/>
                      </a:endParaRPr>
                    </a:p>
                  </a:txBody>
                  <a:tcPr marL="0" marR="0" marT="0" marB="0" anchor="ctr"/>
                </a:tc>
                <a:tc rowSpan="2">
                  <a:txBody>
                    <a:bodyPr/>
                    <a:lstStyle/>
                    <a:p>
                      <a:pPr algn="ctr" fontAlgn="ctr"/>
                      <a:r>
                        <a:rPr lang="id-ID" sz="1600" b="1" u="none" strike="noStrike" dirty="0">
                          <a:effectLst/>
                          <a:latin typeface="+mj-lt"/>
                        </a:rPr>
                        <a:t>Task #</a:t>
                      </a:r>
                      <a:endParaRPr lang="id-ID" sz="1600" b="1" i="0" u="none" strike="noStrike" dirty="0">
                        <a:effectLst/>
                        <a:latin typeface="+mj-lt"/>
                      </a:endParaRPr>
                    </a:p>
                  </a:txBody>
                  <a:tcPr marL="0" marR="0" marT="0" marB="0" anchor="ctr"/>
                </a:tc>
                <a:tc rowSpan="2">
                  <a:txBody>
                    <a:bodyPr/>
                    <a:lstStyle/>
                    <a:p>
                      <a:pPr algn="l" fontAlgn="ctr"/>
                      <a:r>
                        <a:rPr lang="id-ID" sz="1600" b="1" u="none" strike="noStrike" dirty="0">
                          <a:effectLst/>
                          <a:latin typeface="+mj-lt"/>
                        </a:rPr>
                        <a:t>Task Description</a:t>
                      </a:r>
                      <a:endParaRPr lang="id-ID" sz="1600" b="1" i="0" u="none" strike="noStrike" dirty="0">
                        <a:effectLst/>
                        <a:latin typeface="+mj-lt"/>
                      </a:endParaRPr>
                    </a:p>
                  </a:txBody>
                  <a:tcPr marL="0" marR="0" marT="0" marB="0" anchor="ctr"/>
                </a:tc>
                <a:tc gridSpan="2">
                  <a:txBody>
                    <a:bodyPr/>
                    <a:lstStyle/>
                    <a:p>
                      <a:pPr algn="ctr" fontAlgn="b"/>
                      <a:r>
                        <a:rPr lang="id-ID" sz="1600" b="1" u="none" strike="noStrike">
                          <a:effectLst/>
                          <a:latin typeface="+mj-lt"/>
                        </a:rPr>
                        <a:t>Total</a:t>
                      </a:r>
                      <a:endParaRPr lang="id-ID" sz="1600" b="1" i="0" u="none" strike="noStrike">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953319845"/>
                  </a:ext>
                </a:extLst>
              </a:tr>
              <a:tr h="495736">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fontAlgn="ctr"/>
                      <a:r>
                        <a:rPr lang="id-ID" sz="1600" b="1" u="none" strike="noStrike">
                          <a:effectLst/>
                          <a:latin typeface="+mj-lt"/>
                        </a:rPr>
                        <a:t>Professional Fees</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Disbursement</a:t>
                      </a:r>
                      <a:endParaRPr lang="id-ID" sz="1600" b="1" i="0" u="none" strike="noStrike" dirty="0">
                        <a:effectLst/>
                        <a:latin typeface="+mj-lt"/>
                      </a:endParaRPr>
                    </a:p>
                  </a:txBody>
                  <a:tcPr marL="0" marR="0" marT="0" marB="0" anchor="ctr"/>
                </a:tc>
                <a:extLst>
                  <a:ext uri="{0D108BD9-81ED-4DB2-BD59-A6C34878D82A}">
                    <a16:rowId xmlns:a16="http://schemas.microsoft.com/office/drawing/2014/main" val="3382694212"/>
                  </a:ext>
                </a:extLst>
              </a:tr>
              <a:tr h="699863">
                <a:tc rowSpan="2">
                  <a:txBody>
                    <a:bodyPr/>
                    <a:lstStyle/>
                    <a:p>
                      <a:pPr algn="ctr" fontAlgn="ctr"/>
                      <a:r>
                        <a:rPr lang="id-ID" sz="1600" b="1" u="none" strike="noStrike">
                          <a:effectLst/>
                          <a:latin typeface="+mj-lt"/>
                        </a:rPr>
                        <a:t>1000 - Management Activities</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1100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Project Management (reporting, administration)</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$3.000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784417629"/>
                  </a:ext>
                </a:extLst>
              </a:tr>
              <a:tr h="495736">
                <a:tc vMerge="1">
                  <a:txBody>
                    <a:bodyPr/>
                    <a:lstStyle/>
                    <a:p>
                      <a:endParaRPr lang="id-ID"/>
                    </a:p>
                  </a:txBody>
                  <a:tcPr/>
                </a:tc>
                <a:tc>
                  <a:txBody>
                    <a:bodyPr/>
                    <a:lstStyle/>
                    <a:p>
                      <a:pPr algn="ctr" fontAlgn="ctr"/>
                      <a:r>
                        <a:rPr lang="id-ID" sz="1600" b="1" u="none" strike="noStrike">
                          <a:effectLst/>
                          <a:latin typeface="+mj-lt"/>
                        </a:rPr>
                        <a:t>1200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Project meetings (w Steering Cie, RS)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$5.360</a:t>
                      </a:r>
                      <a:endParaRPr lang="id-ID" sz="1600" b="1" i="0" u="none" strike="noStrike">
                        <a:effectLst/>
                        <a:latin typeface="+mj-lt"/>
                      </a:endParaRPr>
                    </a:p>
                  </a:txBody>
                  <a:tcPr marL="0" marR="0" marT="0" marB="0" anchor="b"/>
                </a:tc>
                <a:extLst>
                  <a:ext uri="{0D108BD9-81ED-4DB2-BD59-A6C34878D82A}">
                    <a16:rowId xmlns:a16="http://schemas.microsoft.com/office/drawing/2014/main" val="3983839885"/>
                  </a:ext>
                </a:extLst>
              </a:tr>
              <a:tr h="247868">
                <a:tc rowSpan="5">
                  <a:txBody>
                    <a:bodyPr/>
                    <a:lstStyle/>
                    <a:p>
                      <a:pPr algn="ctr" fontAlgn="ctr"/>
                      <a:r>
                        <a:rPr lang="id-ID" sz="1600" b="1" u="none" strike="noStrike">
                          <a:effectLst/>
                          <a:latin typeface="+mj-lt"/>
                        </a:rPr>
                        <a:t>2000 - Implementation</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2100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desk top review </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578251079"/>
                  </a:ext>
                </a:extLst>
              </a:tr>
              <a:tr h="247868">
                <a:tc vMerge="1">
                  <a:txBody>
                    <a:bodyPr/>
                    <a:lstStyle/>
                    <a:p>
                      <a:endParaRPr lang="id-ID"/>
                    </a:p>
                  </a:txBody>
                  <a:tcPr/>
                </a:tc>
                <a:tc>
                  <a:txBody>
                    <a:bodyPr/>
                    <a:lstStyle/>
                    <a:p>
                      <a:pPr algn="ctr" fontAlgn="ctr"/>
                      <a:r>
                        <a:rPr lang="id-ID" sz="1600" b="1" u="none" strike="noStrike">
                          <a:effectLst/>
                          <a:latin typeface="+mj-lt"/>
                        </a:rPr>
                        <a:t>2200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inception report</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$9.000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820325646"/>
                  </a:ext>
                </a:extLst>
              </a:tr>
              <a:tr h="743605">
                <a:tc vMerge="1">
                  <a:txBody>
                    <a:bodyPr/>
                    <a:lstStyle/>
                    <a:p>
                      <a:endParaRPr lang="id-ID"/>
                    </a:p>
                  </a:txBody>
                  <a:tcPr/>
                </a:tc>
                <a:tc>
                  <a:txBody>
                    <a:bodyPr/>
                    <a:lstStyle/>
                    <a:p>
                      <a:pPr algn="ctr" fontAlgn="ctr"/>
                      <a:r>
                        <a:rPr lang="id-ID" sz="1600" b="1" u="none" strike="noStrike">
                          <a:effectLst/>
                          <a:latin typeface="+mj-lt"/>
                        </a:rPr>
                        <a:t>2300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consultation (incl. 2 large &amp; 4 small workshops)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$31.500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$114.040</a:t>
                      </a:r>
                      <a:endParaRPr lang="id-ID" sz="1600" b="1" i="0" u="none" strike="noStrike">
                        <a:effectLst/>
                        <a:latin typeface="+mj-lt"/>
                      </a:endParaRPr>
                    </a:p>
                  </a:txBody>
                  <a:tcPr marL="0" marR="0" marT="0" marB="0" anchor="b"/>
                </a:tc>
                <a:extLst>
                  <a:ext uri="{0D108BD9-81ED-4DB2-BD59-A6C34878D82A}">
                    <a16:rowId xmlns:a16="http://schemas.microsoft.com/office/drawing/2014/main" val="2401355918"/>
                  </a:ext>
                </a:extLst>
              </a:tr>
              <a:tr h="495736">
                <a:tc vMerge="1">
                  <a:txBody>
                    <a:bodyPr/>
                    <a:lstStyle/>
                    <a:p>
                      <a:endParaRPr lang="id-ID"/>
                    </a:p>
                  </a:txBody>
                  <a:tcPr/>
                </a:tc>
                <a:tc>
                  <a:txBody>
                    <a:bodyPr/>
                    <a:lstStyle/>
                    <a:p>
                      <a:pPr algn="ctr" fontAlgn="ctr"/>
                      <a:r>
                        <a:rPr lang="id-ID" sz="1600" b="1" u="none" strike="noStrike">
                          <a:effectLst/>
                          <a:latin typeface="+mj-lt"/>
                        </a:rPr>
                        <a:t>2400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creation of draft and communications plan</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$15.000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291219023"/>
                  </a:ext>
                </a:extLst>
              </a:tr>
              <a:tr h="466575">
                <a:tc vMerge="1">
                  <a:txBody>
                    <a:bodyPr/>
                    <a:lstStyle/>
                    <a:p>
                      <a:endParaRPr lang="id-ID"/>
                    </a:p>
                  </a:txBody>
                  <a:tcPr/>
                </a:tc>
                <a:tc>
                  <a:txBody>
                    <a:bodyPr/>
                    <a:lstStyle/>
                    <a:p>
                      <a:pPr algn="ctr" fontAlgn="ctr"/>
                      <a:r>
                        <a:rPr lang="id-ID" sz="1600" b="1" u="none" strike="noStrike">
                          <a:effectLst/>
                          <a:latin typeface="+mj-lt"/>
                        </a:rPr>
                        <a:t>2500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revision and creation of final</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$7.500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832042846"/>
                  </a:ext>
                </a:extLst>
              </a:tr>
              <a:tr h="247868">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Sub-Total</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$75.000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$119.400</a:t>
                      </a:r>
                      <a:endParaRPr lang="id-ID" sz="1600" b="1" i="0" u="none" strike="noStrike">
                        <a:effectLst/>
                        <a:latin typeface="+mj-lt"/>
                      </a:endParaRPr>
                    </a:p>
                  </a:txBody>
                  <a:tcPr marL="0" marR="0" marT="0" marB="0" anchor="b"/>
                </a:tc>
                <a:extLst>
                  <a:ext uri="{0D108BD9-81ED-4DB2-BD59-A6C34878D82A}">
                    <a16:rowId xmlns:a16="http://schemas.microsoft.com/office/drawing/2014/main" val="2075606739"/>
                  </a:ext>
                </a:extLst>
              </a:tr>
              <a:tr h="277029">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Annual Total</a:t>
                      </a:r>
                      <a:endParaRPr lang="id-ID" sz="1600" b="1" i="0" u="none" strike="noStrike">
                        <a:effectLst/>
                        <a:latin typeface="+mj-lt"/>
                      </a:endParaRPr>
                    </a:p>
                  </a:txBody>
                  <a:tcPr marL="0" marR="0" marT="0" marB="0" anchor="b"/>
                </a:tc>
                <a:tc gridSpan="2">
                  <a:txBody>
                    <a:bodyPr/>
                    <a:lstStyle/>
                    <a:p>
                      <a:pPr algn="ctr" fontAlgn="b"/>
                      <a:r>
                        <a:rPr lang="id-ID" sz="1600" b="1" u="none" strike="noStrike" dirty="0">
                          <a:effectLst/>
                          <a:latin typeface="+mj-lt"/>
                        </a:rPr>
                        <a:t>$194.400</a:t>
                      </a:r>
                      <a:endParaRPr lang="id-ID" sz="1600" b="1" i="0" u="none" strike="noStrike" dirty="0">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3529528954"/>
                  </a:ext>
                </a:extLst>
              </a:tr>
            </a:tbl>
          </a:graphicData>
        </a:graphic>
      </p:graphicFrame>
    </p:spTree>
    <p:extLst>
      <p:ext uri="{BB962C8B-B14F-4D97-AF65-F5344CB8AC3E}">
        <p14:creationId xmlns:p14="http://schemas.microsoft.com/office/powerpoint/2010/main" val="24814329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6E76EF-D44C-4AB2-84C1-8AB608860BE1}"/>
              </a:ext>
            </a:extLst>
          </p:cNvPr>
          <p:cNvGraphicFramePr>
            <a:graphicFrameLocks noGrp="1"/>
          </p:cNvGraphicFramePr>
          <p:nvPr>
            <p:extLst/>
          </p:nvPr>
        </p:nvGraphicFramePr>
        <p:xfrm>
          <a:off x="384314" y="278296"/>
          <a:ext cx="11383615" cy="6255024"/>
        </p:xfrm>
        <a:graphic>
          <a:graphicData uri="http://schemas.openxmlformats.org/drawingml/2006/table">
            <a:tbl>
              <a:tblPr>
                <a:tableStyleId>{5C22544A-7EE6-4342-B048-85BDC9FD1C3A}</a:tableStyleId>
              </a:tblPr>
              <a:tblGrid>
                <a:gridCol w="2054086">
                  <a:extLst>
                    <a:ext uri="{9D8B030D-6E8A-4147-A177-3AD203B41FA5}">
                      <a16:colId xmlns:a16="http://schemas.microsoft.com/office/drawing/2014/main" val="1627163554"/>
                    </a:ext>
                  </a:extLst>
                </a:gridCol>
                <a:gridCol w="1775791">
                  <a:extLst>
                    <a:ext uri="{9D8B030D-6E8A-4147-A177-3AD203B41FA5}">
                      <a16:colId xmlns:a16="http://schemas.microsoft.com/office/drawing/2014/main" val="2425976882"/>
                    </a:ext>
                  </a:extLst>
                </a:gridCol>
                <a:gridCol w="4260116">
                  <a:extLst>
                    <a:ext uri="{9D8B030D-6E8A-4147-A177-3AD203B41FA5}">
                      <a16:colId xmlns:a16="http://schemas.microsoft.com/office/drawing/2014/main" val="3428238774"/>
                    </a:ext>
                  </a:extLst>
                </a:gridCol>
                <a:gridCol w="1649635">
                  <a:extLst>
                    <a:ext uri="{9D8B030D-6E8A-4147-A177-3AD203B41FA5}">
                      <a16:colId xmlns:a16="http://schemas.microsoft.com/office/drawing/2014/main" val="1105029043"/>
                    </a:ext>
                  </a:extLst>
                </a:gridCol>
                <a:gridCol w="1643987">
                  <a:extLst>
                    <a:ext uri="{9D8B030D-6E8A-4147-A177-3AD203B41FA5}">
                      <a16:colId xmlns:a16="http://schemas.microsoft.com/office/drawing/2014/main" val="2555839239"/>
                    </a:ext>
                  </a:extLst>
                </a:gridCol>
              </a:tblGrid>
              <a:tr h="1138658">
                <a:tc gridSpan="5">
                  <a:txBody>
                    <a:bodyPr/>
                    <a:lstStyle/>
                    <a:p>
                      <a:pPr algn="l" fontAlgn="t"/>
                      <a:r>
                        <a:rPr lang="en-US" sz="2400" b="1" u="none" strike="noStrike" dirty="0">
                          <a:solidFill>
                            <a:srgbClr val="33CC33"/>
                          </a:solidFill>
                          <a:effectLst/>
                          <a:latin typeface="+mj-lt"/>
                        </a:rPr>
                        <a:t>Budget Summary Option 4: 2 large workshops (inception, synthesis) - NO airfares covered for participant (own travel) and 4 small workshops</a:t>
                      </a:r>
                      <a:endParaRPr lang="en-US" sz="2400" b="1" i="0" u="none" strike="noStrike" dirty="0">
                        <a:solidFill>
                          <a:srgbClr val="33CC33"/>
                        </a:solidFill>
                        <a:effectLst/>
                        <a:latin typeface="+mj-lt"/>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4045963418"/>
                  </a:ext>
                </a:extLst>
              </a:tr>
              <a:tr h="258095">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extLst>
                  <a:ext uri="{0D108BD9-81ED-4DB2-BD59-A6C34878D82A}">
                    <a16:rowId xmlns:a16="http://schemas.microsoft.com/office/drawing/2014/main" val="306841427"/>
                  </a:ext>
                </a:extLst>
              </a:tr>
              <a:tr h="258095">
                <a:tc rowSpan="2">
                  <a:txBody>
                    <a:bodyPr/>
                    <a:lstStyle/>
                    <a:p>
                      <a:pPr algn="l" fontAlgn="ctr"/>
                      <a:r>
                        <a:rPr lang="id-ID" sz="1600" b="1" u="none" strike="noStrike">
                          <a:effectLst/>
                          <a:latin typeface="+mj-lt"/>
                        </a:rPr>
                        <a:t>Component</a:t>
                      </a:r>
                      <a:endParaRPr lang="id-ID" sz="1600" b="1" i="0" u="none" strike="noStrike">
                        <a:effectLst/>
                        <a:latin typeface="+mj-lt"/>
                      </a:endParaRPr>
                    </a:p>
                  </a:txBody>
                  <a:tcPr marL="0" marR="0" marT="0" marB="0" anchor="ctr"/>
                </a:tc>
                <a:tc rowSpan="2">
                  <a:txBody>
                    <a:bodyPr/>
                    <a:lstStyle/>
                    <a:p>
                      <a:pPr algn="ctr" fontAlgn="ctr"/>
                      <a:r>
                        <a:rPr lang="id-ID" sz="1600" b="1" u="none" strike="noStrike">
                          <a:effectLst/>
                          <a:latin typeface="+mj-lt"/>
                        </a:rPr>
                        <a:t>Task #</a:t>
                      </a:r>
                      <a:endParaRPr lang="id-ID" sz="1600" b="1" i="0" u="none" strike="noStrike">
                        <a:effectLst/>
                        <a:latin typeface="+mj-lt"/>
                      </a:endParaRPr>
                    </a:p>
                  </a:txBody>
                  <a:tcPr marL="0" marR="0" marT="0" marB="0" anchor="ctr"/>
                </a:tc>
                <a:tc rowSpan="2">
                  <a:txBody>
                    <a:bodyPr/>
                    <a:lstStyle/>
                    <a:p>
                      <a:pPr algn="l" fontAlgn="ctr"/>
                      <a:r>
                        <a:rPr lang="id-ID" sz="1600" b="1" u="none" strike="noStrike" dirty="0">
                          <a:effectLst/>
                          <a:latin typeface="+mj-lt"/>
                        </a:rPr>
                        <a:t>Task Description</a:t>
                      </a:r>
                      <a:endParaRPr lang="id-ID" sz="1600" b="1" i="0" u="none" strike="noStrike" dirty="0">
                        <a:effectLst/>
                        <a:latin typeface="+mj-lt"/>
                      </a:endParaRPr>
                    </a:p>
                  </a:txBody>
                  <a:tcPr marL="0" marR="0" marT="0" marB="0" anchor="ctr"/>
                </a:tc>
                <a:tc gridSpan="2">
                  <a:txBody>
                    <a:bodyPr/>
                    <a:lstStyle/>
                    <a:p>
                      <a:pPr algn="ctr" fontAlgn="b"/>
                      <a:r>
                        <a:rPr lang="id-ID" sz="1600" b="1" u="none" strike="noStrike">
                          <a:effectLst/>
                          <a:latin typeface="+mj-lt"/>
                        </a:rPr>
                        <a:t>Total</a:t>
                      </a:r>
                      <a:endParaRPr lang="id-ID" sz="1600" b="1" i="0" u="none" strike="noStrike">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119088856"/>
                  </a:ext>
                </a:extLst>
              </a:tr>
              <a:tr h="516192">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fontAlgn="ctr"/>
                      <a:r>
                        <a:rPr lang="id-ID" sz="1600" b="1" u="none" strike="noStrike">
                          <a:effectLst/>
                          <a:latin typeface="+mj-lt"/>
                        </a:rPr>
                        <a:t>Professional Fees</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Disbursement</a:t>
                      </a:r>
                      <a:endParaRPr lang="id-ID" sz="1600" b="1" i="0" u="none" strike="noStrike" dirty="0">
                        <a:effectLst/>
                        <a:latin typeface="+mj-lt"/>
                      </a:endParaRPr>
                    </a:p>
                  </a:txBody>
                  <a:tcPr marL="0" marR="0" marT="0" marB="0" anchor="ctr"/>
                </a:tc>
                <a:extLst>
                  <a:ext uri="{0D108BD9-81ED-4DB2-BD59-A6C34878D82A}">
                    <a16:rowId xmlns:a16="http://schemas.microsoft.com/office/drawing/2014/main" val="3127103700"/>
                  </a:ext>
                </a:extLst>
              </a:tr>
              <a:tr h="728741">
                <a:tc rowSpan="2">
                  <a:txBody>
                    <a:bodyPr/>
                    <a:lstStyle/>
                    <a:p>
                      <a:pPr algn="ctr" fontAlgn="ctr"/>
                      <a:r>
                        <a:rPr lang="id-ID" sz="1600" b="1" u="none" strike="noStrike">
                          <a:effectLst/>
                          <a:latin typeface="+mj-lt"/>
                        </a:rPr>
                        <a:t>1000 - Management Activities</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1100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Project Management (reporting, administration)</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$3.000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481347526"/>
                  </a:ext>
                </a:extLst>
              </a:tr>
              <a:tr h="516192">
                <a:tc vMerge="1">
                  <a:txBody>
                    <a:bodyPr/>
                    <a:lstStyle/>
                    <a:p>
                      <a:endParaRPr lang="id-ID"/>
                    </a:p>
                  </a:txBody>
                  <a:tcPr/>
                </a:tc>
                <a:tc>
                  <a:txBody>
                    <a:bodyPr/>
                    <a:lstStyle/>
                    <a:p>
                      <a:pPr algn="ctr" fontAlgn="ctr"/>
                      <a:r>
                        <a:rPr lang="id-ID" sz="1600" b="1" u="none" strike="noStrike">
                          <a:effectLst/>
                          <a:latin typeface="+mj-lt"/>
                        </a:rPr>
                        <a:t>1200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Project meetings (w Steering Cie, RS)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$5.360</a:t>
                      </a:r>
                      <a:endParaRPr lang="id-ID" sz="1600" b="1" i="0" u="none" strike="noStrike">
                        <a:effectLst/>
                        <a:latin typeface="+mj-lt"/>
                      </a:endParaRPr>
                    </a:p>
                  </a:txBody>
                  <a:tcPr marL="0" marR="0" marT="0" marB="0" anchor="b"/>
                </a:tc>
                <a:extLst>
                  <a:ext uri="{0D108BD9-81ED-4DB2-BD59-A6C34878D82A}">
                    <a16:rowId xmlns:a16="http://schemas.microsoft.com/office/drawing/2014/main" val="3553483696"/>
                  </a:ext>
                </a:extLst>
              </a:tr>
              <a:tr h="258095">
                <a:tc rowSpan="5">
                  <a:txBody>
                    <a:bodyPr/>
                    <a:lstStyle/>
                    <a:p>
                      <a:pPr algn="ctr" fontAlgn="ctr"/>
                      <a:r>
                        <a:rPr lang="id-ID" sz="1600" b="1" u="none" strike="noStrike">
                          <a:effectLst/>
                          <a:latin typeface="+mj-lt"/>
                        </a:rPr>
                        <a:t>2000 - Implementation</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2100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desk top review </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288037062"/>
                  </a:ext>
                </a:extLst>
              </a:tr>
              <a:tr h="258095">
                <a:tc vMerge="1">
                  <a:txBody>
                    <a:bodyPr/>
                    <a:lstStyle/>
                    <a:p>
                      <a:endParaRPr lang="id-ID"/>
                    </a:p>
                  </a:txBody>
                  <a:tcPr/>
                </a:tc>
                <a:tc>
                  <a:txBody>
                    <a:bodyPr/>
                    <a:lstStyle/>
                    <a:p>
                      <a:pPr algn="ctr" fontAlgn="ctr"/>
                      <a:r>
                        <a:rPr lang="id-ID" sz="1600" b="1" u="none" strike="noStrike">
                          <a:effectLst/>
                          <a:latin typeface="+mj-lt"/>
                        </a:rPr>
                        <a:t>2200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inception report</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$9.000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027962234"/>
                  </a:ext>
                </a:extLst>
              </a:tr>
              <a:tr h="774287">
                <a:tc vMerge="1">
                  <a:txBody>
                    <a:bodyPr/>
                    <a:lstStyle/>
                    <a:p>
                      <a:endParaRPr lang="id-ID"/>
                    </a:p>
                  </a:txBody>
                  <a:tcPr/>
                </a:tc>
                <a:tc>
                  <a:txBody>
                    <a:bodyPr/>
                    <a:lstStyle/>
                    <a:p>
                      <a:pPr algn="ctr" fontAlgn="ctr"/>
                      <a:r>
                        <a:rPr lang="id-ID" sz="1600" b="1" u="none" strike="noStrike">
                          <a:effectLst/>
                          <a:latin typeface="+mj-lt"/>
                        </a:rPr>
                        <a:t>2300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consultation (incl. 2 large &amp; 4 small workshops) excl participant airfares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$31.500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$78.040</a:t>
                      </a:r>
                      <a:endParaRPr lang="id-ID" sz="1600" b="1" i="0" u="none" strike="noStrike">
                        <a:effectLst/>
                        <a:latin typeface="+mj-lt"/>
                      </a:endParaRPr>
                    </a:p>
                  </a:txBody>
                  <a:tcPr marL="0" marR="0" marT="0" marB="0" anchor="b"/>
                </a:tc>
                <a:extLst>
                  <a:ext uri="{0D108BD9-81ED-4DB2-BD59-A6C34878D82A}">
                    <a16:rowId xmlns:a16="http://schemas.microsoft.com/office/drawing/2014/main" val="1997709499"/>
                  </a:ext>
                </a:extLst>
              </a:tr>
              <a:tr h="516192">
                <a:tc vMerge="1">
                  <a:txBody>
                    <a:bodyPr/>
                    <a:lstStyle/>
                    <a:p>
                      <a:endParaRPr lang="id-ID"/>
                    </a:p>
                  </a:txBody>
                  <a:tcPr/>
                </a:tc>
                <a:tc>
                  <a:txBody>
                    <a:bodyPr/>
                    <a:lstStyle/>
                    <a:p>
                      <a:pPr algn="ctr" fontAlgn="ctr"/>
                      <a:r>
                        <a:rPr lang="id-ID" sz="1600" b="1" u="none" strike="noStrike">
                          <a:effectLst/>
                          <a:latin typeface="+mj-lt"/>
                        </a:rPr>
                        <a:t>2400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creation of draft and communications plan</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$15.000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970896830"/>
                  </a:ext>
                </a:extLst>
              </a:tr>
              <a:tr h="485827">
                <a:tc vMerge="1">
                  <a:txBody>
                    <a:bodyPr/>
                    <a:lstStyle/>
                    <a:p>
                      <a:endParaRPr lang="id-ID"/>
                    </a:p>
                  </a:txBody>
                  <a:tcPr/>
                </a:tc>
                <a:tc>
                  <a:txBody>
                    <a:bodyPr/>
                    <a:lstStyle/>
                    <a:p>
                      <a:pPr algn="ctr" fontAlgn="ctr"/>
                      <a:r>
                        <a:rPr lang="id-ID" sz="1600" b="1" u="none" strike="noStrike">
                          <a:effectLst/>
                          <a:latin typeface="+mj-lt"/>
                        </a:rPr>
                        <a:t>2500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revision and creation of final</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$7.500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937512213"/>
                  </a:ext>
                </a:extLst>
              </a:tr>
              <a:tr h="258095">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Sub-Total</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$75.000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$83.400</a:t>
                      </a:r>
                      <a:endParaRPr lang="id-ID" sz="1600" b="1" i="0" u="none" strike="noStrike">
                        <a:effectLst/>
                        <a:latin typeface="+mj-lt"/>
                      </a:endParaRPr>
                    </a:p>
                  </a:txBody>
                  <a:tcPr marL="0" marR="0" marT="0" marB="0" anchor="b"/>
                </a:tc>
                <a:extLst>
                  <a:ext uri="{0D108BD9-81ED-4DB2-BD59-A6C34878D82A}">
                    <a16:rowId xmlns:a16="http://schemas.microsoft.com/office/drawing/2014/main" val="2078611211"/>
                  </a:ext>
                </a:extLst>
              </a:tr>
              <a:tr h="288460">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Annual Total</a:t>
                      </a:r>
                      <a:endParaRPr lang="id-ID" sz="1600" b="1" i="0" u="none" strike="noStrike">
                        <a:effectLst/>
                        <a:latin typeface="+mj-lt"/>
                      </a:endParaRPr>
                    </a:p>
                  </a:txBody>
                  <a:tcPr marL="0" marR="0" marT="0" marB="0" anchor="b"/>
                </a:tc>
                <a:tc gridSpan="2">
                  <a:txBody>
                    <a:bodyPr/>
                    <a:lstStyle/>
                    <a:p>
                      <a:pPr algn="ctr" fontAlgn="b"/>
                      <a:r>
                        <a:rPr lang="id-ID" sz="1600" b="1" u="none" strike="noStrike" dirty="0">
                          <a:effectLst/>
                          <a:latin typeface="+mj-lt"/>
                        </a:rPr>
                        <a:t>$158.400</a:t>
                      </a:r>
                      <a:endParaRPr lang="id-ID" sz="1600" b="1" i="0" u="none" strike="noStrike" dirty="0">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3053405713"/>
                  </a:ext>
                </a:extLst>
              </a:tr>
            </a:tbl>
          </a:graphicData>
        </a:graphic>
      </p:graphicFrame>
    </p:spTree>
    <p:extLst>
      <p:ext uri="{BB962C8B-B14F-4D97-AF65-F5344CB8AC3E}">
        <p14:creationId xmlns:p14="http://schemas.microsoft.com/office/powerpoint/2010/main" val="1820283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46E76EF-D44C-4AB2-84C1-8AB608860BE1}"/>
              </a:ext>
            </a:extLst>
          </p:cNvPr>
          <p:cNvGraphicFramePr>
            <a:graphicFrameLocks noGrp="1"/>
          </p:cNvGraphicFramePr>
          <p:nvPr>
            <p:extLst/>
          </p:nvPr>
        </p:nvGraphicFramePr>
        <p:xfrm>
          <a:off x="384314" y="278296"/>
          <a:ext cx="11383615" cy="6255024"/>
        </p:xfrm>
        <a:graphic>
          <a:graphicData uri="http://schemas.openxmlformats.org/drawingml/2006/table">
            <a:tbl>
              <a:tblPr>
                <a:tableStyleId>{5C22544A-7EE6-4342-B048-85BDC9FD1C3A}</a:tableStyleId>
              </a:tblPr>
              <a:tblGrid>
                <a:gridCol w="2054086">
                  <a:extLst>
                    <a:ext uri="{9D8B030D-6E8A-4147-A177-3AD203B41FA5}">
                      <a16:colId xmlns:a16="http://schemas.microsoft.com/office/drawing/2014/main" val="1627163554"/>
                    </a:ext>
                  </a:extLst>
                </a:gridCol>
                <a:gridCol w="1775791">
                  <a:extLst>
                    <a:ext uri="{9D8B030D-6E8A-4147-A177-3AD203B41FA5}">
                      <a16:colId xmlns:a16="http://schemas.microsoft.com/office/drawing/2014/main" val="2425976882"/>
                    </a:ext>
                  </a:extLst>
                </a:gridCol>
                <a:gridCol w="4260116">
                  <a:extLst>
                    <a:ext uri="{9D8B030D-6E8A-4147-A177-3AD203B41FA5}">
                      <a16:colId xmlns:a16="http://schemas.microsoft.com/office/drawing/2014/main" val="3428238774"/>
                    </a:ext>
                  </a:extLst>
                </a:gridCol>
                <a:gridCol w="1649635">
                  <a:extLst>
                    <a:ext uri="{9D8B030D-6E8A-4147-A177-3AD203B41FA5}">
                      <a16:colId xmlns:a16="http://schemas.microsoft.com/office/drawing/2014/main" val="1105029043"/>
                    </a:ext>
                  </a:extLst>
                </a:gridCol>
                <a:gridCol w="1643987">
                  <a:extLst>
                    <a:ext uri="{9D8B030D-6E8A-4147-A177-3AD203B41FA5}">
                      <a16:colId xmlns:a16="http://schemas.microsoft.com/office/drawing/2014/main" val="2555839239"/>
                    </a:ext>
                  </a:extLst>
                </a:gridCol>
              </a:tblGrid>
              <a:tr h="1138658">
                <a:tc gridSpan="5">
                  <a:txBody>
                    <a:bodyPr/>
                    <a:lstStyle/>
                    <a:p>
                      <a:pPr algn="l" fontAlgn="t"/>
                      <a:r>
                        <a:rPr lang="en-US" sz="2400" b="1" u="none" strike="noStrike" dirty="0">
                          <a:solidFill>
                            <a:srgbClr val="33CC33"/>
                          </a:solidFill>
                          <a:effectLst/>
                          <a:latin typeface="+mj-lt"/>
                        </a:rPr>
                        <a:t>Budget Summary Option 4: 2 large workshops (inception, synthesis) - NO airfares covered for participant (own travel) and 4 small workshops</a:t>
                      </a:r>
                      <a:endParaRPr lang="en-US" sz="2400" b="1" i="0" u="none" strike="noStrike" dirty="0">
                        <a:solidFill>
                          <a:srgbClr val="33CC33"/>
                        </a:solidFill>
                        <a:effectLst/>
                        <a:latin typeface="+mj-lt"/>
                      </a:endParaRPr>
                    </a:p>
                  </a:txBody>
                  <a:tcPr marL="0" marR="0" marT="0" marB="0"/>
                </a:tc>
                <a:tc hMerge="1">
                  <a:txBody>
                    <a:bodyPr/>
                    <a:lstStyle/>
                    <a:p>
                      <a:endParaRPr lang="id-ID"/>
                    </a:p>
                  </a:txBody>
                  <a:tcPr/>
                </a:tc>
                <a:tc hMerge="1">
                  <a:txBody>
                    <a:bodyPr/>
                    <a:lstStyle/>
                    <a:p>
                      <a:endParaRPr lang="id-ID"/>
                    </a:p>
                  </a:txBody>
                  <a:tcPr/>
                </a:tc>
                <a:tc hMerge="1">
                  <a:txBody>
                    <a:bodyPr/>
                    <a:lstStyle/>
                    <a:p>
                      <a:endParaRPr lang="id-ID"/>
                    </a:p>
                  </a:txBody>
                  <a:tcPr/>
                </a:tc>
                <a:tc hMerge="1">
                  <a:txBody>
                    <a:bodyPr/>
                    <a:lstStyle/>
                    <a:p>
                      <a:endParaRPr lang="id-ID"/>
                    </a:p>
                  </a:txBody>
                  <a:tcPr/>
                </a:tc>
                <a:extLst>
                  <a:ext uri="{0D108BD9-81ED-4DB2-BD59-A6C34878D82A}">
                    <a16:rowId xmlns:a16="http://schemas.microsoft.com/office/drawing/2014/main" val="4045963418"/>
                  </a:ext>
                </a:extLst>
              </a:tr>
              <a:tr h="258095">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dirty="0">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tc>
                  <a:txBody>
                    <a:bodyPr/>
                    <a:lstStyle/>
                    <a:p>
                      <a:pPr algn="l" fontAlgn="b"/>
                      <a:endParaRPr lang="id-ID" sz="1600" b="1" i="0" u="none" strike="noStrike">
                        <a:effectLst/>
                        <a:latin typeface="+mj-lt"/>
                      </a:endParaRPr>
                    </a:p>
                  </a:txBody>
                  <a:tcPr marL="0" marR="0" marT="0" marB="0" anchor="b"/>
                </a:tc>
                <a:extLst>
                  <a:ext uri="{0D108BD9-81ED-4DB2-BD59-A6C34878D82A}">
                    <a16:rowId xmlns:a16="http://schemas.microsoft.com/office/drawing/2014/main" val="306841427"/>
                  </a:ext>
                </a:extLst>
              </a:tr>
              <a:tr h="258095">
                <a:tc rowSpan="2">
                  <a:txBody>
                    <a:bodyPr/>
                    <a:lstStyle/>
                    <a:p>
                      <a:pPr algn="l" fontAlgn="ctr"/>
                      <a:r>
                        <a:rPr lang="id-ID" sz="1600" b="1" u="none" strike="noStrike">
                          <a:effectLst/>
                          <a:latin typeface="+mj-lt"/>
                        </a:rPr>
                        <a:t>Component</a:t>
                      </a:r>
                      <a:endParaRPr lang="id-ID" sz="1600" b="1" i="0" u="none" strike="noStrike">
                        <a:effectLst/>
                        <a:latin typeface="+mj-lt"/>
                      </a:endParaRPr>
                    </a:p>
                  </a:txBody>
                  <a:tcPr marL="0" marR="0" marT="0" marB="0" anchor="ctr"/>
                </a:tc>
                <a:tc rowSpan="2">
                  <a:txBody>
                    <a:bodyPr/>
                    <a:lstStyle/>
                    <a:p>
                      <a:pPr algn="ctr" fontAlgn="ctr"/>
                      <a:r>
                        <a:rPr lang="id-ID" sz="1600" b="1" u="none" strike="noStrike">
                          <a:effectLst/>
                          <a:latin typeface="+mj-lt"/>
                        </a:rPr>
                        <a:t>Task #</a:t>
                      </a:r>
                      <a:endParaRPr lang="id-ID" sz="1600" b="1" i="0" u="none" strike="noStrike">
                        <a:effectLst/>
                        <a:latin typeface="+mj-lt"/>
                      </a:endParaRPr>
                    </a:p>
                  </a:txBody>
                  <a:tcPr marL="0" marR="0" marT="0" marB="0" anchor="ctr"/>
                </a:tc>
                <a:tc rowSpan="2">
                  <a:txBody>
                    <a:bodyPr/>
                    <a:lstStyle/>
                    <a:p>
                      <a:pPr algn="l" fontAlgn="ctr"/>
                      <a:r>
                        <a:rPr lang="id-ID" sz="1600" b="1" u="none" strike="noStrike" dirty="0">
                          <a:effectLst/>
                          <a:latin typeface="+mj-lt"/>
                        </a:rPr>
                        <a:t>Task Description</a:t>
                      </a:r>
                      <a:endParaRPr lang="id-ID" sz="1600" b="1" i="0" u="none" strike="noStrike" dirty="0">
                        <a:effectLst/>
                        <a:latin typeface="+mj-lt"/>
                      </a:endParaRPr>
                    </a:p>
                  </a:txBody>
                  <a:tcPr marL="0" marR="0" marT="0" marB="0" anchor="ctr"/>
                </a:tc>
                <a:tc gridSpan="2">
                  <a:txBody>
                    <a:bodyPr/>
                    <a:lstStyle/>
                    <a:p>
                      <a:pPr algn="ctr" fontAlgn="b"/>
                      <a:r>
                        <a:rPr lang="id-ID" sz="1600" b="1" u="none" strike="noStrike">
                          <a:effectLst/>
                          <a:latin typeface="+mj-lt"/>
                        </a:rPr>
                        <a:t>Total</a:t>
                      </a:r>
                      <a:endParaRPr lang="id-ID" sz="1600" b="1" i="0" u="none" strike="noStrike">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119088856"/>
                  </a:ext>
                </a:extLst>
              </a:tr>
              <a:tr h="516192">
                <a:tc vMerge="1">
                  <a:txBody>
                    <a:bodyPr/>
                    <a:lstStyle/>
                    <a:p>
                      <a:endParaRPr lang="id-ID"/>
                    </a:p>
                  </a:txBody>
                  <a:tcPr/>
                </a:tc>
                <a:tc vMerge="1">
                  <a:txBody>
                    <a:bodyPr/>
                    <a:lstStyle/>
                    <a:p>
                      <a:endParaRPr lang="id-ID"/>
                    </a:p>
                  </a:txBody>
                  <a:tcPr/>
                </a:tc>
                <a:tc vMerge="1">
                  <a:txBody>
                    <a:bodyPr/>
                    <a:lstStyle/>
                    <a:p>
                      <a:endParaRPr lang="id-ID"/>
                    </a:p>
                  </a:txBody>
                  <a:tcPr/>
                </a:tc>
                <a:tc>
                  <a:txBody>
                    <a:bodyPr/>
                    <a:lstStyle/>
                    <a:p>
                      <a:pPr algn="ctr" fontAlgn="ctr"/>
                      <a:r>
                        <a:rPr lang="id-ID" sz="1600" b="1" u="none" strike="noStrike">
                          <a:effectLst/>
                          <a:latin typeface="+mj-lt"/>
                        </a:rPr>
                        <a:t>Professional Fees</a:t>
                      </a:r>
                      <a:endParaRPr lang="id-ID" sz="1600" b="1" i="0" u="none" strike="noStrike">
                        <a:effectLst/>
                        <a:latin typeface="+mj-lt"/>
                      </a:endParaRPr>
                    </a:p>
                  </a:txBody>
                  <a:tcPr marL="0" marR="0" marT="0" marB="0" anchor="ctr"/>
                </a:tc>
                <a:tc>
                  <a:txBody>
                    <a:bodyPr/>
                    <a:lstStyle/>
                    <a:p>
                      <a:pPr algn="ctr" fontAlgn="ctr"/>
                      <a:r>
                        <a:rPr lang="id-ID" sz="1600" b="1" u="none" strike="noStrike" dirty="0">
                          <a:effectLst/>
                          <a:latin typeface="+mj-lt"/>
                        </a:rPr>
                        <a:t>Disbursement</a:t>
                      </a:r>
                      <a:endParaRPr lang="id-ID" sz="1600" b="1" i="0" u="none" strike="noStrike" dirty="0">
                        <a:effectLst/>
                        <a:latin typeface="+mj-lt"/>
                      </a:endParaRPr>
                    </a:p>
                  </a:txBody>
                  <a:tcPr marL="0" marR="0" marT="0" marB="0" anchor="ctr"/>
                </a:tc>
                <a:extLst>
                  <a:ext uri="{0D108BD9-81ED-4DB2-BD59-A6C34878D82A}">
                    <a16:rowId xmlns:a16="http://schemas.microsoft.com/office/drawing/2014/main" val="3127103700"/>
                  </a:ext>
                </a:extLst>
              </a:tr>
              <a:tr h="728741">
                <a:tc rowSpan="2">
                  <a:txBody>
                    <a:bodyPr/>
                    <a:lstStyle/>
                    <a:p>
                      <a:pPr algn="ctr" fontAlgn="ctr"/>
                      <a:r>
                        <a:rPr lang="id-ID" sz="1600" b="1" u="none" strike="noStrike">
                          <a:effectLst/>
                          <a:latin typeface="+mj-lt"/>
                        </a:rPr>
                        <a:t>1000 - Management Activities</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1100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Project Management (reporting, administration)</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$3.000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481347526"/>
                  </a:ext>
                </a:extLst>
              </a:tr>
              <a:tr h="516192">
                <a:tc vMerge="1">
                  <a:txBody>
                    <a:bodyPr/>
                    <a:lstStyle/>
                    <a:p>
                      <a:endParaRPr lang="id-ID"/>
                    </a:p>
                  </a:txBody>
                  <a:tcPr/>
                </a:tc>
                <a:tc>
                  <a:txBody>
                    <a:bodyPr/>
                    <a:lstStyle/>
                    <a:p>
                      <a:pPr algn="ctr" fontAlgn="ctr"/>
                      <a:r>
                        <a:rPr lang="id-ID" sz="1600" b="1" u="none" strike="noStrike">
                          <a:effectLst/>
                          <a:latin typeface="+mj-lt"/>
                        </a:rPr>
                        <a:t>1200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Project meetings (w Steering Cie, RS)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$5.360</a:t>
                      </a:r>
                      <a:endParaRPr lang="id-ID" sz="1600" b="1" i="0" u="none" strike="noStrike">
                        <a:effectLst/>
                        <a:latin typeface="+mj-lt"/>
                      </a:endParaRPr>
                    </a:p>
                  </a:txBody>
                  <a:tcPr marL="0" marR="0" marT="0" marB="0" anchor="b"/>
                </a:tc>
                <a:extLst>
                  <a:ext uri="{0D108BD9-81ED-4DB2-BD59-A6C34878D82A}">
                    <a16:rowId xmlns:a16="http://schemas.microsoft.com/office/drawing/2014/main" val="3553483696"/>
                  </a:ext>
                </a:extLst>
              </a:tr>
              <a:tr h="258095">
                <a:tc rowSpan="5">
                  <a:txBody>
                    <a:bodyPr/>
                    <a:lstStyle/>
                    <a:p>
                      <a:pPr algn="ctr" fontAlgn="ctr"/>
                      <a:r>
                        <a:rPr lang="id-ID" sz="1600" b="1" u="none" strike="noStrike">
                          <a:effectLst/>
                          <a:latin typeface="+mj-lt"/>
                        </a:rPr>
                        <a:t>2000 - Implementation</a:t>
                      </a:r>
                      <a:endParaRPr lang="id-ID" sz="1600" b="1" i="0" u="none" strike="noStrike">
                        <a:effectLst/>
                        <a:latin typeface="+mj-lt"/>
                      </a:endParaRPr>
                    </a:p>
                  </a:txBody>
                  <a:tcPr marL="0" marR="0" marT="0" marB="0" anchor="ctr"/>
                </a:tc>
                <a:tc>
                  <a:txBody>
                    <a:bodyPr/>
                    <a:lstStyle/>
                    <a:p>
                      <a:pPr algn="ctr" fontAlgn="ctr"/>
                      <a:r>
                        <a:rPr lang="id-ID" sz="1600" b="1" u="none" strike="noStrike">
                          <a:effectLst/>
                          <a:latin typeface="+mj-lt"/>
                        </a:rPr>
                        <a:t>2100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desk top review </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$4.500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288037062"/>
                  </a:ext>
                </a:extLst>
              </a:tr>
              <a:tr h="258095">
                <a:tc vMerge="1">
                  <a:txBody>
                    <a:bodyPr/>
                    <a:lstStyle/>
                    <a:p>
                      <a:endParaRPr lang="id-ID"/>
                    </a:p>
                  </a:txBody>
                  <a:tcPr/>
                </a:tc>
                <a:tc>
                  <a:txBody>
                    <a:bodyPr/>
                    <a:lstStyle/>
                    <a:p>
                      <a:pPr algn="ctr" fontAlgn="ctr"/>
                      <a:r>
                        <a:rPr lang="id-ID" sz="1600" b="1" u="none" strike="noStrike">
                          <a:effectLst/>
                          <a:latin typeface="+mj-lt"/>
                        </a:rPr>
                        <a:t>2200</a:t>
                      </a:r>
                      <a:endParaRPr lang="id-ID" sz="1600" b="1" i="0" u="none" strike="noStrike">
                        <a:effectLst/>
                        <a:latin typeface="+mj-lt"/>
                      </a:endParaRPr>
                    </a:p>
                  </a:txBody>
                  <a:tcPr marL="0" marR="0" marT="0" marB="0" anchor="ctr"/>
                </a:tc>
                <a:tc>
                  <a:txBody>
                    <a:bodyPr/>
                    <a:lstStyle/>
                    <a:p>
                      <a:pPr algn="l" fontAlgn="ctr"/>
                      <a:r>
                        <a:rPr lang="id-ID" sz="1600" b="1" u="none" strike="noStrike">
                          <a:effectLst/>
                          <a:latin typeface="+mj-lt"/>
                        </a:rPr>
                        <a:t>inception report</a:t>
                      </a:r>
                      <a:endParaRPr lang="id-ID" sz="1600" b="1" i="0" u="none" strike="noStrike">
                        <a:effectLst/>
                        <a:latin typeface="+mj-lt"/>
                      </a:endParaRPr>
                    </a:p>
                  </a:txBody>
                  <a:tcPr marL="0" marR="0" marT="0" marB="0" anchor="ctr"/>
                </a:tc>
                <a:tc>
                  <a:txBody>
                    <a:bodyPr/>
                    <a:lstStyle/>
                    <a:p>
                      <a:pPr algn="ctr" fontAlgn="b"/>
                      <a:r>
                        <a:rPr lang="id-ID" sz="1600" b="1" u="none" strike="noStrike">
                          <a:effectLst/>
                          <a:latin typeface="+mj-lt"/>
                        </a:rPr>
                        <a:t>$9.000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3027962234"/>
                  </a:ext>
                </a:extLst>
              </a:tr>
              <a:tr h="774287">
                <a:tc vMerge="1">
                  <a:txBody>
                    <a:bodyPr/>
                    <a:lstStyle/>
                    <a:p>
                      <a:endParaRPr lang="id-ID"/>
                    </a:p>
                  </a:txBody>
                  <a:tcPr/>
                </a:tc>
                <a:tc>
                  <a:txBody>
                    <a:bodyPr/>
                    <a:lstStyle/>
                    <a:p>
                      <a:pPr algn="ctr" fontAlgn="ctr"/>
                      <a:r>
                        <a:rPr lang="id-ID" sz="1600" b="1" u="none" strike="noStrike">
                          <a:effectLst/>
                          <a:latin typeface="+mj-lt"/>
                        </a:rPr>
                        <a:t>2300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consultation (incl. 2 large &amp; 4 small workshops) excl participant airfares</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$31.500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$78.040</a:t>
                      </a:r>
                      <a:endParaRPr lang="id-ID" sz="1600" b="1" i="0" u="none" strike="noStrike">
                        <a:effectLst/>
                        <a:latin typeface="+mj-lt"/>
                      </a:endParaRPr>
                    </a:p>
                  </a:txBody>
                  <a:tcPr marL="0" marR="0" marT="0" marB="0" anchor="b"/>
                </a:tc>
                <a:extLst>
                  <a:ext uri="{0D108BD9-81ED-4DB2-BD59-A6C34878D82A}">
                    <a16:rowId xmlns:a16="http://schemas.microsoft.com/office/drawing/2014/main" val="1997709499"/>
                  </a:ext>
                </a:extLst>
              </a:tr>
              <a:tr h="516192">
                <a:tc vMerge="1">
                  <a:txBody>
                    <a:bodyPr/>
                    <a:lstStyle/>
                    <a:p>
                      <a:endParaRPr lang="id-ID"/>
                    </a:p>
                  </a:txBody>
                  <a:tcPr/>
                </a:tc>
                <a:tc>
                  <a:txBody>
                    <a:bodyPr/>
                    <a:lstStyle/>
                    <a:p>
                      <a:pPr algn="ctr" fontAlgn="ctr"/>
                      <a:r>
                        <a:rPr lang="id-ID" sz="1600" b="1" u="none" strike="noStrike">
                          <a:effectLst/>
                          <a:latin typeface="+mj-lt"/>
                        </a:rPr>
                        <a:t>2400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creation of draft and communications plan</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$15.000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2970896830"/>
                  </a:ext>
                </a:extLst>
              </a:tr>
              <a:tr h="485827">
                <a:tc vMerge="1">
                  <a:txBody>
                    <a:bodyPr/>
                    <a:lstStyle/>
                    <a:p>
                      <a:endParaRPr lang="id-ID"/>
                    </a:p>
                  </a:txBody>
                  <a:tcPr/>
                </a:tc>
                <a:tc>
                  <a:txBody>
                    <a:bodyPr/>
                    <a:lstStyle/>
                    <a:p>
                      <a:pPr algn="ctr" fontAlgn="ctr"/>
                      <a:r>
                        <a:rPr lang="id-ID" sz="1600" b="1" u="none" strike="noStrike">
                          <a:effectLst/>
                          <a:latin typeface="+mj-lt"/>
                        </a:rPr>
                        <a:t>2500</a:t>
                      </a:r>
                      <a:endParaRPr lang="id-ID" sz="1600" b="1" i="0" u="none" strike="noStrike">
                        <a:effectLst/>
                        <a:latin typeface="+mj-lt"/>
                      </a:endParaRPr>
                    </a:p>
                  </a:txBody>
                  <a:tcPr marL="0" marR="0" marT="0" marB="0" anchor="ctr"/>
                </a:tc>
                <a:tc>
                  <a:txBody>
                    <a:bodyPr/>
                    <a:lstStyle/>
                    <a:p>
                      <a:pPr algn="l" fontAlgn="ctr"/>
                      <a:r>
                        <a:rPr lang="en-US" sz="1600" b="1" u="none" strike="noStrike">
                          <a:effectLst/>
                          <a:latin typeface="+mj-lt"/>
                        </a:rPr>
                        <a:t>revision and creation of final</a:t>
                      </a:r>
                      <a:endParaRPr lang="en-US" sz="1600" b="1" i="0" u="none" strike="noStrike">
                        <a:effectLst/>
                        <a:latin typeface="+mj-lt"/>
                      </a:endParaRPr>
                    </a:p>
                  </a:txBody>
                  <a:tcPr marL="0" marR="0" marT="0" marB="0" anchor="ctr"/>
                </a:tc>
                <a:tc>
                  <a:txBody>
                    <a:bodyPr/>
                    <a:lstStyle/>
                    <a:p>
                      <a:pPr algn="ctr" fontAlgn="b"/>
                      <a:r>
                        <a:rPr lang="id-ID" sz="1600" b="1" u="none" strike="noStrike">
                          <a:effectLst/>
                          <a:latin typeface="+mj-lt"/>
                        </a:rPr>
                        <a:t>$7.500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$0</a:t>
                      </a:r>
                      <a:endParaRPr lang="id-ID" sz="1600" b="1" i="0" u="none" strike="noStrike">
                        <a:effectLst/>
                        <a:latin typeface="+mj-lt"/>
                      </a:endParaRPr>
                    </a:p>
                  </a:txBody>
                  <a:tcPr marL="0" marR="0" marT="0" marB="0" anchor="b"/>
                </a:tc>
                <a:extLst>
                  <a:ext uri="{0D108BD9-81ED-4DB2-BD59-A6C34878D82A}">
                    <a16:rowId xmlns:a16="http://schemas.microsoft.com/office/drawing/2014/main" val="1937512213"/>
                  </a:ext>
                </a:extLst>
              </a:tr>
              <a:tr h="258095">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Sub-Total</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$75.000</a:t>
                      </a:r>
                      <a:endParaRPr lang="id-ID" sz="1600" b="1" i="0" u="none" strike="noStrike">
                        <a:effectLst/>
                        <a:latin typeface="+mj-lt"/>
                      </a:endParaRPr>
                    </a:p>
                  </a:txBody>
                  <a:tcPr marL="0" marR="0" marT="0" marB="0" anchor="b"/>
                </a:tc>
                <a:tc>
                  <a:txBody>
                    <a:bodyPr/>
                    <a:lstStyle/>
                    <a:p>
                      <a:pPr algn="ctr" fontAlgn="b"/>
                      <a:r>
                        <a:rPr lang="id-ID" sz="1600" b="1" u="none" strike="noStrike">
                          <a:effectLst/>
                          <a:latin typeface="+mj-lt"/>
                        </a:rPr>
                        <a:t>$83.400</a:t>
                      </a:r>
                      <a:endParaRPr lang="id-ID" sz="1600" b="1" i="0" u="none" strike="noStrike">
                        <a:effectLst/>
                        <a:latin typeface="+mj-lt"/>
                      </a:endParaRPr>
                    </a:p>
                  </a:txBody>
                  <a:tcPr marL="0" marR="0" marT="0" marB="0" anchor="b"/>
                </a:tc>
                <a:extLst>
                  <a:ext uri="{0D108BD9-81ED-4DB2-BD59-A6C34878D82A}">
                    <a16:rowId xmlns:a16="http://schemas.microsoft.com/office/drawing/2014/main" val="2078611211"/>
                  </a:ext>
                </a:extLst>
              </a:tr>
              <a:tr h="288460">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 </a:t>
                      </a:r>
                      <a:endParaRPr lang="id-ID" sz="1600" b="1" i="0" u="none" strike="noStrike">
                        <a:effectLst/>
                        <a:latin typeface="+mj-lt"/>
                      </a:endParaRPr>
                    </a:p>
                  </a:txBody>
                  <a:tcPr marL="0" marR="0" marT="0" marB="0" anchor="b"/>
                </a:tc>
                <a:tc>
                  <a:txBody>
                    <a:bodyPr/>
                    <a:lstStyle/>
                    <a:p>
                      <a:pPr algn="l" fontAlgn="b"/>
                      <a:r>
                        <a:rPr lang="id-ID" sz="1600" b="1" u="none" strike="noStrike">
                          <a:effectLst/>
                          <a:latin typeface="+mj-lt"/>
                        </a:rPr>
                        <a:t>Annual Total</a:t>
                      </a:r>
                      <a:endParaRPr lang="id-ID" sz="1600" b="1" i="0" u="none" strike="noStrike">
                        <a:effectLst/>
                        <a:latin typeface="+mj-lt"/>
                      </a:endParaRPr>
                    </a:p>
                  </a:txBody>
                  <a:tcPr marL="0" marR="0" marT="0" marB="0" anchor="b"/>
                </a:tc>
                <a:tc gridSpan="2">
                  <a:txBody>
                    <a:bodyPr/>
                    <a:lstStyle/>
                    <a:p>
                      <a:pPr algn="ctr" fontAlgn="b"/>
                      <a:r>
                        <a:rPr lang="id-ID" sz="1600" b="1" u="none" strike="noStrike" dirty="0">
                          <a:effectLst/>
                          <a:latin typeface="+mj-lt"/>
                        </a:rPr>
                        <a:t>$158.400</a:t>
                      </a:r>
                      <a:endParaRPr lang="id-ID" sz="1600" b="1" i="0" u="none" strike="noStrike" dirty="0">
                        <a:effectLst/>
                        <a:latin typeface="+mj-lt"/>
                      </a:endParaRPr>
                    </a:p>
                  </a:txBody>
                  <a:tcPr marL="0" marR="0" marT="0" marB="0" anchor="b"/>
                </a:tc>
                <a:tc hMerge="1">
                  <a:txBody>
                    <a:bodyPr/>
                    <a:lstStyle/>
                    <a:p>
                      <a:endParaRPr lang="id-ID"/>
                    </a:p>
                  </a:txBody>
                  <a:tcPr/>
                </a:tc>
                <a:extLst>
                  <a:ext uri="{0D108BD9-81ED-4DB2-BD59-A6C34878D82A}">
                    <a16:rowId xmlns:a16="http://schemas.microsoft.com/office/drawing/2014/main" val="3053405713"/>
                  </a:ext>
                </a:extLst>
              </a:tr>
            </a:tbl>
          </a:graphicData>
        </a:graphic>
      </p:graphicFrame>
    </p:spTree>
    <p:extLst>
      <p:ext uri="{BB962C8B-B14F-4D97-AF65-F5344CB8AC3E}">
        <p14:creationId xmlns:p14="http://schemas.microsoft.com/office/powerpoint/2010/main" val="13948967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A43F-2F20-42F6-8CA0-333386103786}"/>
              </a:ext>
            </a:extLst>
          </p:cNvPr>
          <p:cNvSpPr>
            <a:spLocks noGrp="1"/>
          </p:cNvSpPr>
          <p:nvPr>
            <p:ph type="title"/>
          </p:nvPr>
        </p:nvSpPr>
        <p:spPr/>
        <p:txBody>
          <a:bodyPr/>
          <a:lstStyle/>
          <a:p>
            <a:r>
              <a:rPr lang="en-MY" dirty="0"/>
              <a:t>Session 6.1: Q&amp;A</a:t>
            </a:r>
            <a:endParaRPr lang="en-US" dirty="0"/>
          </a:p>
        </p:txBody>
      </p:sp>
      <p:sp>
        <p:nvSpPr>
          <p:cNvPr id="3" name="Text Placeholder 2">
            <a:extLst>
              <a:ext uri="{FF2B5EF4-FFF2-40B4-BE49-F238E27FC236}">
                <a16:creationId xmlns:a16="http://schemas.microsoft.com/office/drawing/2014/main" id="{F0C521C3-005B-4820-BD14-2D3F052C126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910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27F6F6-9CE0-486D-90C5-2FCFA33D0E60}"/>
              </a:ext>
            </a:extLst>
          </p:cNvPr>
          <p:cNvSpPr txBox="1">
            <a:spLocks/>
          </p:cNvSpPr>
          <p:nvPr/>
        </p:nvSpPr>
        <p:spPr>
          <a:xfrm>
            <a:off x="831850" y="1709738"/>
            <a:ext cx="105156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Session</a:t>
            </a:r>
            <a:br>
              <a:rPr lang="en-US"/>
            </a:br>
            <a:r>
              <a:rPr lang="en-US"/>
              <a:t>Objective</a:t>
            </a:r>
            <a:endParaRPr lang="en-US" dirty="0"/>
          </a:p>
        </p:txBody>
      </p:sp>
      <p:sp>
        <p:nvSpPr>
          <p:cNvPr id="4" name="TextBox 3">
            <a:extLst>
              <a:ext uri="{FF2B5EF4-FFF2-40B4-BE49-F238E27FC236}">
                <a16:creationId xmlns:a16="http://schemas.microsoft.com/office/drawing/2014/main" id="{C5A6349F-2379-4FB4-BAD6-1A2C0B01FD57}"/>
              </a:ext>
            </a:extLst>
          </p:cNvPr>
          <p:cNvSpPr txBox="1"/>
          <p:nvPr/>
        </p:nvSpPr>
        <p:spPr>
          <a:xfrm>
            <a:off x="4402667" y="1043374"/>
            <a:ext cx="6417733" cy="4832092"/>
          </a:xfrm>
          <a:prstGeom prst="rect">
            <a:avLst/>
          </a:prstGeom>
          <a:noFill/>
        </p:spPr>
        <p:txBody>
          <a:bodyPr wrap="square" rtlCol="0">
            <a:spAutoFit/>
          </a:bodyPr>
          <a:lstStyle/>
          <a:p>
            <a:endParaRPr lang="en-US" sz="2200" dirty="0"/>
          </a:p>
          <a:p>
            <a:r>
              <a:rPr lang="en-US" sz="2200" b="1" dirty="0"/>
              <a:t>To refresh understanding of main findings from the Review of RPOA activity as relevant to development of RPOA 2.0</a:t>
            </a:r>
          </a:p>
          <a:p>
            <a:endParaRPr lang="en-US" sz="2200" dirty="0"/>
          </a:p>
          <a:p>
            <a:r>
              <a:rPr lang="en-US" sz="2200" dirty="0"/>
              <a:t>14.00 – 14.20 :</a:t>
            </a:r>
          </a:p>
          <a:p>
            <a:r>
              <a:rPr lang="en-US" sz="2200" dirty="0"/>
              <a:t>Summary of RPOA Review findings and -feedback</a:t>
            </a:r>
          </a:p>
          <a:p>
            <a:endParaRPr lang="en-US" sz="2200" dirty="0"/>
          </a:p>
          <a:p>
            <a:r>
              <a:rPr lang="en-US" sz="2200" dirty="0"/>
              <a:t>14.20 – 14.40 :</a:t>
            </a:r>
          </a:p>
          <a:p>
            <a:r>
              <a:rPr lang="en-US" sz="2200" dirty="0"/>
              <a:t>Summary of Draft </a:t>
            </a:r>
            <a:r>
              <a:rPr lang="en-US" sz="2200" dirty="0" err="1"/>
              <a:t>ToR</a:t>
            </a:r>
            <a:r>
              <a:rPr lang="en-US" sz="2200" dirty="0"/>
              <a:t> for RPOA 2.0</a:t>
            </a:r>
          </a:p>
          <a:p>
            <a:endParaRPr lang="en-US" sz="2200" dirty="0"/>
          </a:p>
          <a:p>
            <a:r>
              <a:rPr lang="en-US" sz="2200" dirty="0"/>
              <a:t>14.40 – 15.00</a:t>
            </a:r>
          </a:p>
          <a:p>
            <a:r>
              <a:rPr lang="en-US" sz="2200" dirty="0"/>
              <a:t>Q&amp;A for clarification</a:t>
            </a:r>
            <a:endParaRPr lang="en-PH" sz="2200" dirty="0"/>
          </a:p>
        </p:txBody>
      </p:sp>
    </p:spTree>
    <p:extLst>
      <p:ext uri="{BB962C8B-B14F-4D97-AF65-F5344CB8AC3E}">
        <p14:creationId xmlns:p14="http://schemas.microsoft.com/office/powerpoint/2010/main" val="984410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ADB-EDA0-43E3-9C76-2822FDD66397}"/>
              </a:ext>
            </a:extLst>
          </p:cNvPr>
          <p:cNvSpPr>
            <a:spLocks noGrp="1"/>
          </p:cNvSpPr>
          <p:nvPr>
            <p:ph type="title"/>
          </p:nvPr>
        </p:nvSpPr>
        <p:spPr/>
        <p:txBody>
          <a:bodyPr>
            <a:normAutofit/>
          </a:bodyPr>
          <a:lstStyle/>
          <a:p>
            <a:r>
              <a:rPr lang="en-MY" sz="5000" dirty="0"/>
              <a:t>Session 6.2</a:t>
            </a:r>
            <a:endParaRPr lang="en-US" sz="5000" dirty="0"/>
          </a:p>
        </p:txBody>
      </p:sp>
      <p:sp>
        <p:nvSpPr>
          <p:cNvPr id="3" name="Text Placeholder 2">
            <a:extLst>
              <a:ext uri="{FF2B5EF4-FFF2-40B4-BE49-F238E27FC236}">
                <a16:creationId xmlns:a16="http://schemas.microsoft.com/office/drawing/2014/main" id="{6B69924B-E607-441D-A526-F7D5B11F7247}"/>
              </a:ext>
            </a:extLst>
          </p:cNvPr>
          <p:cNvSpPr>
            <a:spLocks noGrp="1"/>
          </p:cNvSpPr>
          <p:nvPr>
            <p:ph type="body" idx="1"/>
          </p:nvPr>
        </p:nvSpPr>
        <p:spPr/>
        <p:txBody>
          <a:bodyPr>
            <a:normAutofit/>
          </a:bodyPr>
          <a:lstStyle/>
          <a:p>
            <a:r>
              <a:rPr lang="en-MY" sz="4000" b="1" dirty="0"/>
              <a:t>Reflections on the RPOA Review from Development Partners</a:t>
            </a:r>
            <a:endParaRPr lang="en-US" sz="4000" b="1" dirty="0"/>
          </a:p>
        </p:txBody>
      </p:sp>
    </p:spTree>
    <p:extLst>
      <p:ext uri="{BB962C8B-B14F-4D97-AF65-F5344CB8AC3E}">
        <p14:creationId xmlns:p14="http://schemas.microsoft.com/office/powerpoint/2010/main" val="3597799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089A6FE-30E2-4676-8B01-42866E9406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90" t="26818" r="19927" b="19583"/>
          <a:stretch/>
        </p:blipFill>
        <p:spPr>
          <a:xfrm>
            <a:off x="1" y="-41901"/>
            <a:ext cx="12215004" cy="5467995"/>
          </a:xfrm>
          <a:prstGeom prst="rect">
            <a:avLst/>
          </a:prstGeom>
        </p:spPr>
      </p:pic>
      <p:sp>
        <p:nvSpPr>
          <p:cNvPr id="9" name="TextBox 8"/>
          <p:cNvSpPr txBox="1"/>
          <p:nvPr/>
        </p:nvSpPr>
        <p:spPr>
          <a:xfrm>
            <a:off x="318621" y="400176"/>
            <a:ext cx="2643672" cy="861774"/>
          </a:xfrm>
          <a:prstGeom prst="rect">
            <a:avLst/>
          </a:prstGeom>
          <a:noFill/>
        </p:spPr>
        <p:txBody>
          <a:bodyPr wrap="none" rtlCol="0">
            <a:spAutoFit/>
          </a:bodyPr>
          <a:lstStyle/>
          <a:p>
            <a:r>
              <a:rPr lang="en-PH" sz="5000" dirty="0">
                <a:solidFill>
                  <a:schemeClr val="bg1"/>
                </a:solidFill>
                <a:effectLst>
                  <a:outerShdw blurRad="38100" dist="38100" dir="2700000" algn="tl">
                    <a:srgbClr val="000000">
                      <a:alpha val="43137"/>
                    </a:srgbClr>
                  </a:outerShdw>
                </a:effectLst>
                <a:latin typeface="Arial Black" panose="020B0A04020102020204" pitchFamily="34" charset="0"/>
              </a:rPr>
              <a:t>SOM14</a:t>
            </a:r>
          </a:p>
        </p:txBody>
      </p:sp>
      <p:sp>
        <p:nvSpPr>
          <p:cNvPr id="6" name="TextBox 5"/>
          <p:cNvSpPr txBox="1"/>
          <p:nvPr/>
        </p:nvSpPr>
        <p:spPr>
          <a:xfrm>
            <a:off x="353550" y="1114039"/>
            <a:ext cx="3599062" cy="923330"/>
          </a:xfrm>
          <a:prstGeom prst="rect">
            <a:avLst/>
          </a:prstGeom>
          <a:noFill/>
        </p:spPr>
        <p:txBody>
          <a:bodyPr wrap="none" rtlCol="0">
            <a:spAutoFit/>
          </a:bodyPr>
          <a:lstStyle/>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14</a:t>
            </a:r>
            <a:r>
              <a:rPr lang="en-PH" b="1" baseline="30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th</a:t>
            </a:r>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 Senior Officials’ Meeting</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12 - 13 December 2018</a:t>
            </a:r>
          </a:p>
          <a:p>
            <a:r>
              <a:rPr lang="en-PH"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rPr>
              <a:t>Manila, Philippines</a:t>
            </a:r>
          </a:p>
        </p:txBody>
      </p:sp>
      <p:sp>
        <p:nvSpPr>
          <p:cNvPr id="4" name="Title 1"/>
          <p:cNvSpPr txBox="1">
            <a:spLocks/>
          </p:cNvSpPr>
          <p:nvPr/>
        </p:nvSpPr>
        <p:spPr>
          <a:xfrm>
            <a:off x="11503" y="2275609"/>
            <a:ext cx="12191999" cy="1303585"/>
          </a:xfrm>
          <a:prstGeom prst="rect">
            <a:avLst/>
          </a:prstGeom>
          <a:solidFill>
            <a:srgbClr val="90C42F">
              <a:alpha val="60000"/>
            </a:srgbClr>
          </a:solidFill>
          <a:ln>
            <a:noFill/>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PH" sz="4300" u="sng" dirty="0">
                <a:solidFill>
                  <a:schemeClr val="bg1"/>
                </a:solidFill>
                <a:effectLst>
                  <a:outerShdw blurRad="38100" dist="38100" dir="2700000" algn="tl">
                    <a:srgbClr val="000000">
                      <a:alpha val="43137"/>
                    </a:srgbClr>
                  </a:outerShdw>
                </a:effectLst>
                <a:latin typeface="Arial Black" panose="020B0A04020102020204" pitchFamily="34" charset="0"/>
              </a:rPr>
              <a:t>Development Partners </a:t>
            </a:r>
            <a:endParaRPr lang="en-US" sz="4300" u="sng" dirty="0">
              <a:solidFill>
                <a:schemeClr val="bg1"/>
              </a:solidFill>
              <a:effectLst>
                <a:outerShdw blurRad="38100" dist="38100" dir="2700000" algn="tl">
                  <a:srgbClr val="000000">
                    <a:alpha val="43137"/>
                  </a:srgbClr>
                </a:outerShdw>
              </a:effectLst>
              <a:latin typeface="Arial Black" panose="020B0A04020102020204" pitchFamily="34" charset="0"/>
            </a:endParaRPr>
          </a:p>
          <a:p>
            <a:r>
              <a:rPr lang="en-US" sz="4300" b="1" dirty="0">
                <a:solidFill>
                  <a:schemeClr val="bg1"/>
                </a:solidFill>
                <a:effectLst>
                  <a:outerShdw blurRad="38100" dist="38100" dir="2700000" algn="tl">
                    <a:srgbClr val="000000">
                      <a:alpha val="43137"/>
                    </a:srgbClr>
                  </a:outerShdw>
                </a:effectLst>
                <a:latin typeface="Arial Black" panose="020B0A04020102020204" pitchFamily="34" charset="0"/>
              </a:rPr>
              <a:t>Focused on </a:t>
            </a:r>
            <a:r>
              <a:rPr lang="en-PH" sz="4300" b="1" dirty="0">
                <a:solidFill>
                  <a:schemeClr val="bg1"/>
                </a:solidFill>
                <a:effectLst>
                  <a:outerShdw blurRad="38100" dist="38100" dir="2700000" algn="tl">
                    <a:srgbClr val="000000">
                      <a:alpha val="43137"/>
                    </a:srgbClr>
                  </a:outerShdw>
                </a:effectLst>
                <a:latin typeface="Arial Black" panose="020B0A04020102020204" pitchFamily="34" charset="0"/>
              </a:rPr>
              <a:t>Reform</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8053" y="5471923"/>
            <a:ext cx="2601779" cy="1102426"/>
          </a:xfrm>
          <a:prstGeom prst="rect">
            <a:avLst/>
          </a:prstGeom>
        </p:spPr>
      </p:pic>
      <p:pic>
        <p:nvPicPr>
          <p:cNvPr id="18" name="Picture 17" descr="A close up of a sign&#10;&#10;Description automatically generated">
            <a:extLst>
              <a:ext uri="{FF2B5EF4-FFF2-40B4-BE49-F238E27FC236}">
                <a16:creationId xmlns:a16="http://schemas.microsoft.com/office/drawing/2014/main" id="{A73824A2-69A7-4DFE-9A65-5F9EED9A935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401" y="5577175"/>
            <a:ext cx="2844315" cy="928985"/>
          </a:xfrm>
          <a:prstGeom prst="rect">
            <a:avLst/>
          </a:prstGeom>
        </p:spPr>
      </p:pic>
      <p:sp>
        <p:nvSpPr>
          <p:cNvPr id="12" name="Subtitle 2">
            <a:extLst>
              <a:ext uri="{FF2B5EF4-FFF2-40B4-BE49-F238E27FC236}">
                <a16:creationId xmlns:a16="http://schemas.microsoft.com/office/drawing/2014/main" id="{EA54EE3B-3FA6-42E3-83FA-5A635BA249AA}"/>
              </a:ext>
            </a:extLst>
          </p:cNvPr>
          <p:cNvSpPr txBox="1">
            <a:spLocks/>
          </p:cNvSpPr>
          <p:nvPr/>
        </p:nvSpPr>
        <p:spPr>
          <a:xfrm>
            <a:off x="353549" y="3814169"/>
            <a:ext cx="7490135" cy="7167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4" name="Subtitle 2">
            <a:extLst>
              <a:ext uri="{FF2B5EF4-FFF2-40B4-BE49-F238E27FC236}">
                <a16:creationId xmlns:a16="http://schemas.microsoft.com/office/drawing/2014/main" id="{80AF4C3F-EA2D-41BB-A6FB-1EFFDD80F466}"/>
              </a:ext>
            </a:extLst>
          </p:cNvPr>
          <p:cNvSpPr txBox="1">
            <a:spLocks/>
          </p:cNvSpPr>
          <p:nvPr/>
        </p:nvSpPr>
        <p:spPr>
          <a:xfrm>
            <a:off x="353549" y="3812726"/>
            <a:ext cx="10430408" cy="7167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PH" sz="3000" b="1" dirty="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extLst>
      <p:ext uri="{BB962C8B-B14F-4D97-AF65-F5344CB8AC3E}">
        <p14:creationId xmlns:p14="http://schemas.microsoft.com/office/powerpoint/2010/main" val="660952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32C48-C51A-4363-B0FD-043DBBC3AEFC}"/>
              </a:ext>
            </a:extLst>
          </p:cNvPr>
          <p:cNvSpPr>
            <a:spLocks noGrp="1"/>
          </p:cNvSpPr>
          <p:nvPr>
            <p:ph type="title"/>
          </p:nvPr>
        </p:nvSpPr>
        <p:spPr>
          <a:xfrm>
            <a:off x="914400" y="789667"/>
            <a:ext cx="10515600" cy="1325563"/>
          </a:xfrm>
        </p:spPr>
        <p:txBody>
          <a:bodyPr/>
          <a:lstStyle/>
          <a:p>
            <a:r>
              <a:rPr lang="en-US" dirty="0"/>
              <a:t>Now is the time to revitalize </a:t>
            </a:r>
            <a:br>
              <a:rPr lang="en-US" dirty="0"/>
            </a:br>
            <a:r>
              <a:rPr lang="en-US" dirty="0"/>
              <a:t>and return to relevance</a:t>
            </a:r>
          </a:p>
        </p:txBody>
      </p:sp>
      <p:sp>
        <p:nvSpPr>
          <p:cNvPr id="3" name="Content Placeholder 2">
            <a:extLst>
              <a:ext uri="{FF2B5EF4-FFF2-40B4-BE49-F238E27FC236}">
                <a16:creationId xmlns:a16="http://schemas.microsoft.com/office/drawing/2014/main" id="{B707C5D5-9368-4505-B94C-09586A473F20}"/>
              </a:ext>
            </a:extLst>
          </p:cNvPr>
          <p:cNvSpPr>
            <a:spLocks noGrp="1"/>
          </p:cNvSpPr>
          <p:nvPr>
            <p:ph sz="half" idx="1"/>
          </p:nvPr>
        </p:nvSpPr>
        <p:spPr>
          <a:xfrm>
            <a:off x="838200" y="2351313"/>
            <a:ext cx="10045576" cy="3825649"/>
          </a:xfrm>
        </p:spPr>
        <p:txBody>
          <a:bodyPr>
            <a:normAutofit/>
          </a:bodyPr>
          <a:lstStyle/>
          <a:p>
            <a:pPr lvl="0"/>
            <a:r>
              <a:rPr lang="en-AU" dirty="0"/>
              <a:t>CTI-CFF has achieved a great deal – rapid start-up and growth for a multilateral.  </a:t>
            </a:r>
          </a:p>
          <a:p>
            <a:pPr lvl="0"/>
            <a:r>
              <a:rPr lang="en-AU" dirty="0"/>
              <a:t>SOM-14 is an opportunity to show that CTI-CFF has learned from recent experience and can evolve into a stronger, more effective, dynamic and relevant institution.</a:t>
            </a:r>
          </a:p>
          <a:p>
            <a:pPr lvl="0"/>
            <a:r>
              <a:rPr lang="en-AU" dirty="0"/>
              <a:t>Completed RPOA Review Report details the need to reform CTI-CFF as an institution and to revise the CTI-CFF agenda so it is relevant to the current day.  </a:t>
            </a:r>
          </a:p>
          <a:p>
            <a:endParaRPr lang="en-US" dirty="0"/>
          </a:p>
        </p:txBody>
      </p:sp>
    </p:spTree>
    <p:extLst>
      <p:ext uri="{BB962C8B-B14F-4D97-AF65-F5344CB8AC3E}">
        <p14:creationId xmlns:p14="http://schemas.microsoft.com/office/powerpoint/2010/main" val="202066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RELEVANCE</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pPr lvl="0"/>
            <a:r>
              <a:rPr lang="en-AU" dirty="0"/>
              <a:t>CTI-CFF has a narrow base of supporters that must broaden if it is to survive.  </a:t>
            </a:r>
          </a:p>
          <a:p>
            <a:pPr lvl="0"/>
            <a:r>
              <a:rPr lang="en-AU" dirty="0"/>
              <a:t>CTI-CFF: Coral Triangle Initiative for Coral Reefs, </a:t>
            </a:r>
            <a:r>
              <a:rPr lang="en-AU" b="1" u="sng" dirty="0"/>
              <a:t>Fisheries, and Food Security</a:t>
            </a:r>
            <a:r>
              <a:rPr lang="en-AU" dirty="0"/>
              <a:t>. </a:t>
            </a:r>
          </a:p>
          <a:p>
            <a:pPr lvl="0"/>
            <a:r>
              <a:rPr lang="en-AU" dirty="0"/>
              <a:t>Look outward.  Align with other agendas, such as SDGs. </a:t>
            </a:r>
          </a:p>
          <a:p>
            <a:pPr lvl="0"/>
            <a:endParaRPr lang="en-US" dirty="0"/>
          </a:p>
        </p:txBody>
      </p:sp>
    </p:spTree>
    <p:extLst>
      <p:ext uri="{BB962C8B-B14F-4D97-AF65-F5344CB8AC3E}">
        <p14:creationId xmlns:p14="http://schemas.microsoft.com/office/powerpoint/2010/main" val="2227239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FOCUS</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pPr lvl="0"/>
            <a:r>
              <a:rPr lang="en-AU" dirty="0"/>
              <a:t>There are many worthy issues for CTI-CFF attention.</a:t>
            </a:r>
          </a:p>
          <a:p>
            <a:pPr lvl="0"/>
            <a:r>
              <a:rPr lang="en-AU" dirty="0"/>
              <a:t>BUT! staff, stakeholders, decision makers, and donors need a sharper, clearer focus.</a:t>
            </a:r>
          </a:p>
          <a:p>
            <a:pPr lvl="0"/>
            <a:r>
              <a:rPr lang="en-AU" dirty="0"/>
              <a:t>Pay attention to RESULTS, not PROCESS.  </a:t>
            </a:r>
          </a:p>
          <a:p>
            <a:pPr marL="0" lvl="0" indent="0">
              <a:buNone/>
            </a:pPr>
            <a:endParaRPr lang="en-US" dirty="0"/>
          </a:p>
        </p:txBody>
      </p:sp>
    </p:spTree>
    <p:extLst>
      <p:ext uri="{BB962C8B-B14F-4D97-AF65-F5344CB8AC3E}">
        <p14:creationId xmlns:p14="http://schemas.microsoft.com/office/powerpoint/2010/main" val="394817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AGILITY</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pPr lvl="0"/>
            <a:r>
              <a:rPr lang="en-AU" dirty="0"/>
              <a:t>The world moves quickly.  There are many competing platforms. </a:t>
            </a:r>
          </a:p>
          <a:p>
            <a:pPr lvl="0"/>
            <a:r>
              <a:rPr lang="en-AU" dirty="0"/>
              <a:t>CTI-CFF must respond in real-time to needs and opportunities.  </a:t>
            </a:r>
          </a:p>
          <a:p>
            <a:pPr marL="0" lvl="0" indent="0">
              <a:buNone/>
            </a:pPr>
            <a:endParaRPr lang="en-AU" dirty="0">
              <a:solidFill>
                <a:srgbClr val="00B050"/>
              </a:solidFill>
            </a:endParaRPr>
          </a:p>
        </p:txBody>
      </p:sp>
    </p:spTree>
    <p:extLst>
      <p:ext uri="{BB962C8B-B14F-4D97-AF65-F5344CB8AC3E}">
        <p14:creationId xmlns:p14="http://schemas.microsoft.com/office/powerpoint/2010/main" val="2898486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LEADERSHIP</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pPr lvl="0"/>
            <a:r>
              <a:rPr lang="en-AU" dirty="0"/>
              <a:t>New ED must inspire, communicate clearly, and compete effectively for funds – must have “people skills” for internal and external management. </a:t>
            </a:r>
          </a:p>
          <a:p>
            <a:r>
              <a:rPr lang="en-AU" dirty="0"/>
              <a:t>New ED needs to understand the private sector and harness the power of business to build a blue economy that sustains livelihoods &amp; provides food security over the long-term. </a:t>
            </a:r>
          </a:p>
          <a:p>
            <a:r>
              <a:rPr lang="en-AU" dirty="0"/>
              <a:t>New ED must focus on RESULTS, not PROCESS.  </a:t>
            </a:r>
          </a:p>
        </p:txBody>
      </p:sp>
    </p:spTree>
    <p:extLst>
      <p:ext uri="{BB962C8B-B14F-4D97-AF65-F5344CB8AC3E}">
        <p14:creationId xmlns:p14="http://schemas.microsoft.com/office/powerpoint/2010/main" val="40483560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CONFIDENCE / TRUST</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pPr lvl="0"/>
            <a:r>
              <a:rPr lang="en-AU" dirty="0"/>
              <a:t>Sustained support of CTI-CFF needs ongoing demonstration that contributed funds and effort are appropriately used and efficiently directed to drive outcomes, and that it does so more effectively than bilateral investments.</a:t>
            </a:r>
          </a:p>
        </p:txBody>
      </p:sp>
    </p:spTree>
    <p:extLst>
      <p:ext uri="{BB962C8B-B14F-4D97-AF65-F5344CB8AC3E}">
        <p14:creationId xmlns:p14="http://schemas.microsoft.com/office/powerpoint/2010/main" val="3580238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FINANCIAL SUSTAINABILITY</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r>
              <a:rPr lang="en-AU" dirty="0"/>
              <a:t>Opportunities for funding have been missed, others still exist, but time is running out; reform will help convince donors to commit.  </a:t>
            </a:r>
          </a:p>
          <a:p>
            <a:r>
              <a:rPr lang="en-AU" dirty="0"/>
              <a:t>Beyond fund-raising, need also to develop sustainable finance mechanism.   </a:t>
            </a:r>
            <a:endParaRPr lang="en-US" dirty="0"/>
          </a:p>
        </p:txBody>
      </p:sp>
    </p:spTree>
    <p:extLst>
      <p:ext uri="{BB962C8B-B14F-4D97-AF65-F5344CB8AC3E}">
        <p14:creationId xmlns:p14="http://schemas.microsoft.com/office/powerpoint/2010/main" val="1675170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FAA6-7186-4C46-AF26-483A62C92A1C}"/>
              </a:ext>
            </a:extLst>
          </p:cNvPr>
          <p:cNvSpPr>
            <a:spLocks noGrp="1"/>
          </p:cNvSpPr>
          <p:nvPr>
            <p:ph type="title"/>
          </p:nvPr>
        </p:nvSpPr>
        <p:spPr/>
        <p:txBody>
          <a:bodyPr/>
          <a:lstStyle/>
          <a:p>
            <a:r>
              <a:rPr lang="en-US" dirty="0"/>
              <a:t>This Meeting Is Critical</a:t>
            </a:r>
          </a:p>
        </p:txBody>
      </p:sp>
      <p:sp>
        <p:nvSpPr>
          <p:cNvPr id="3" name="Content Placeholder 2">
            <a:extLst>
              <a:ext uri="{FF2B5EF4-FFF2-40B4-BE49-F238E27FC236}">
                <a16:creationId xmlns:a16="http://schemas.microsoft.com/office/drawing/2014/main" id="{28AA3315-0CE8-4868-83A4-1D7FF2701989}"/>
              </a:ext>
            </a:extLst>
          </p:cNvPr>
          <p:cNvSpPr>
            <a:spLocks noGrp="1"/>
          </p:cNvSpPr>
          <p:nvPr>
            <p:ph idx="1"/>
          </p:nvPr>
        </p:nvSpPr>
        <p:spPr/>
        <p:txBody>
          <a:bodyPr>
            <a:normAutofit/>
          </a:bodyPr>
          <a:lstStyle/>
          <a:p>
            <a:r>
              <a:rPr lang="en-AU" dirty="0"/>
              <a:t>To retain relevance, CTI-CFF must change.  It must reform.  </a:t>
            </a:r>
          </a:p>
          <a:p>
            <a:pPr lvl="0"/>
            <a:r>
              <a:rPr lang="en-AU" dirty="0"/>
              <a:t>The RPOA Review Report gives a vision of how to shake off the bureaucracy, make RPOA 2.0 relevant and agile.  </a:t>
            </a:r>
          </a:p>
          <a:p>
            <a:pPr lvl="0"/>
            <a:r>
              <a:rPr lang="en-AU" dirty="0"/>
              <a:t>We are all part of something special, of unique relevance: protecting food security, fisheries, and coral reefs at the </a:t>
            </a:r>
            <a:r>
              <a:rPr lang="en-AU" dirty="0" err="1"/>
              <a:t>epicenter</a:t>
            </a:r>
            <a:r>
              <a:rPr lang="en-AU" dirty="0"/>
              <a:t> of the world’s marine biodiversity.</a:t>
            </a:r>
          </a:p>
          <a:p>
            <a:pPr lvl="0"/>
            <a:r>
              <a:rPr lang="en-AU" dirty="0"/>
              <a:t>We now need the foresight and the courage to adapt to changing times.  </a:t>
            </a:r>
          </a:p>
          <a:p>
            <a:pPr marL="0" lvl="0" indent="0">
              <a:buNone/>
            </a:pPr>
            <a:endParaRPr lang="en-US" dirty="0"/>
          </a:p>
        </p:txBody>
      </p:sp>
    </p:spTree>
    <p:extLst>
      <p:ext uri="{BB962C8B-B14F-4D97-AF65-F5344CB8AC3E}">
        <p14:creationId xmlns:p14="http://schemas.microsoft.com/office/powerpoint/2010/main" val="194607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407EE-87D4-4BFB-8416-EA2D89EC5F4A}"/>
              </a:ext>
            </a:extLst>
          </p:cNvPr>
          <p:cNvSpPr txBox="1">
            <a:spLocks/>
          </p:cNvSpPr>
          <p:nvPr/>
        </p:nvSpPr>
        <p:spPr>
          <a:xfrm>
            <a:off x="831851" y="2338189"/>
            <a:ext cx="3486150" cy="1913356"/>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RPOA </a:t>
            </a:r>
            <a:br>
              <a:rPr lang="en-US" dirty="0"/>
            </a:br>
            <a:r>
              <a:rPr lang="en-US" dirty="0"/>
              <a:t>Review</a:t>
            </a:r>
            <a:br>
              <a:rPr lang="en-US" dirty="0"/>
            </a:br>
            <a:r>
              <a:rPr lang="en-US" dirty="0"/>
              <a:t>Purpose</a:t>
            </a:r>
          </a:p>
        </p:txBody>
      </p:sp>
      <p:sp>
        <p:nvSpPr>
          <p:cNvPr id="3" name="TextBox 2">
            <a:extLst>
              <a:ext uri="{FF2B5EF4-FFF2-40B4-BE49-F238E27FC236}">
                <a16:creationId xmlns:a16="http://schemas.microsoft.com/office/drawing/2014/main" id="{49934FC3-2C19-4EDF-9EC3-D9D4CEABC3F3}"/>
              </a:ext>
            </a:extLst>
          </p:cNvPr>
          <p:cNvSpPr txBox="1"/>
          <p:nvPr/>
        </p:nvSpPr>
        <p:spPr>
          <a:xfrm>
            <a:off x="4022725" y="17046"/>
            <a:ext cx="7992534" cy="6555641"/>
          </a:xfrm>
          <a:prstGeom prst="rect">
            <a:avLst/>
          </a:prstGeom>
          <a:solidFill>
            <a:schemeClr val="bg1"/>
          </a:solidFill>
        </p:spPr>
        <p:txBody>
          <a:bodyPr wrap="square" rtlCol="0">
            <a:spAutoFit/>
          </a:bodyPr>
          <a:lstStyle/>
          <a:p>
            <a:pPr algn="just"/>
            <a:endParaRPr lang="en-US" sz="2000" dirty="0"/>
          </a:p>
          <a:p>
            <a:pPr marL="342900" indent="-342900" algn="just">
              <a:buFont typeface="+mj-lt"/>
              <a:buAutoNum type="arabicPeriod"/>
            </a:pPr>
            <a:r>
              <a:rPr lang="en-US" sz="2000" dirty="0"/>
              <a:t>Provide an </a:t>
            </a:r>
            <a:r>
              <a:rPr lang="en-US" sz="2000" b="1" dirty="0">
                <a:solidFill>
                  <a:srgbClr val="33CC33"/>
                </a:solidFill>
              </a:rPr>
              <a:t>evidence-based assessment of the influence and effectiveness of the RPOA as the guiding framework </a:t>
            </a:r>
            <a:r>
              <a:rPr lang="en-US" sz="2000" dirty="0"/>
              <a:t>for the CTI-CFF and its current utility as a framework for meeting the priorities and needs of the member governments, development partners and local stakeholders at the regional, sub-regional and national levels; </a:t>
            </a:r>
          </a:p>
          <a:p>
            <a:pPr marL="342900" indent="-342900" algn="just">
              <a:buFont typeface="+mj-lt"/>
              <a:buAutoNum type="arabicPeriod"/>
            </a:pPr>
            <a:endParaRPr lang="en-US" sz="2000" dirty="0"/>
          </a:p>
          <a:p>
            <a:pPr marL="342900" indent="-342900" algn="just">
              <a:buFont typeface="+mj-lt"/>
              <a:buAutoNum type="arabicPeriod"/>
            </a:pPr>
            <a:r>
              <a:rPr lang="en-US" sz="2000" b="1" dirty="0">
                <a:solidFill>
                  <a:srgbClr val="33CC33"/>
                </a:solidFill>
              </a:rPr>
              <a:t>Promote institutional and operational improvements, learning and knowledge sharing and improved communication and partnerships </a:t>
            </a:r>
            <a:r>
              <a:rPr lang="en-US" sz="2000" dirty="0"/>
              <a:t>between the six member countries (CT6), development partners, collaborators and other key stakeholders; and </a:t>
            </a:r>
          </a:p>
          <a:p>
            <a:pPr marL="342900" indent="-342900" algn="just">
              <a:buFont typeface="+mj-lt"/>
              <a:buAutoNum type="arabicPeriod"/>
            </a:pPr>
            <a:endParaRPr lang="en-US" sz="2000" dirty="0"/>
          </a:p>
          <a:p>
            <a:pPr marL="342900" indent="-342900" algn="just">
              <a:buFont typeface="+mj-lt"/>
              <a:buAutoNum type="arabicPeriod"/>
            </a:pPr>
            <a:r>
              <a:rPr lang="en-US" sz="2000" b="1" dirty="0">
                <a:solidFill>
                  <a:srgbClr val="33CC33"/>
                </a:solidFill>
              </a:rPr>
              <a:t>Provide the CTI-CFF members and stakeholders with guidance on how the RPOA might be reshaped or revised for 2020</a:t>
            </a:r>
            <a:r>
              <a:rPr lang="en-US" sz="2000" b="1" dirty="0"/>
              <a:t> </a:t>
            </a:r>
            <a:r>
              <a:rPr lang="en-US" sz="2000" dirty="0"/>
              <a:t>to build on the accomplishments of the past nine years and to take strategic advantage of any new regional and global drivers that have emerged or are emerging and which might generate a positive influence and impact on the future achievement of CTI-CFF goals.</a:t>
            </a:r>
            <a:endParaRPr lang="en-PH" sz="2000" dirty="0"/>
          </a:p>
        </p:txBody>
      </p:sp>
    </p:spTree>
    <p:extLst>
      <p:ext uri="{BB962C8B-B14F-4D97-AF65-F5344CB8AC3E}">
        <p14:creationId xmlns:p14="http://schemas.microsoft.com/office/powerpoint/2010/main" val="42190788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944-DDA5-4874-98B4-09B5F9E2E2D5}"/>
              </a:ext>
            </a:extLst>
          </p:cNvPr>
          <p:cNvSpPr>
            <a:spLocks noGrp="1"/>
          </p:cNvSpPr>
          <p:nvPr>
            <p:ph type="title"/>
          </p:nvPr>
        </p:nvSpPr>
        <p:spPr/>
        <p:txBody>
          <a:bodyPr/>
          <a:lstStyle/>
          <a:p>
            <a:r>
              <a:rPr lang="en-MY" dirty="0"/>
              <a:t>SOM-14 Recommendations</a:t>
            </a:r>
            <a:endParaRPr lang="en-US" dirty="0"/>
          </a:p>
        </p:txBody>
      </p:sp>
      <p:sp>
        <p:nvSpPr>
          <p:cNvPr id="3" name="Content Placeholder 2">
            <a:extLst>
              <a:ext uri="{FF2B5EF4-FFF2-40B4-BE49-F238E27FC236}">
                <a16:creationId xmlns:a16="http://schemas.microsoft.com/office/drawing/2014/main" id="{8F05783B-C270-4202-98F8-B0EBE929165A}"/>
              </a:ext>
            </a:extLst>
          </p:cNvPr>
          <p:cNvSpPr>
            <a:spLocks noGrp="1"/>
          </p:cNvSpPr>
          <p:nvPr>
            <p:ph idx="1"/>
          </p:nvPr>
        </p:nvSpPr>
        <p:spPr>
          <a:xfrm>
            <a:off x="838200" y="1611176"/>
            <a:ext cx="10214113" cy="4351338"/>
          </a:xfrm>
        </p:spPr>
        <p:txBody>
          <a:bodyPr>
            <a:noAutofit/>
          </a:bodyPr>
          <a:lstStyle/>
          <a:p>
            <a:pPr marL="514350" indent="-514350" algn="just">
              <a:lnSpc>
                <a:spcPct val="100000"/>
              </a:lnSpc>
              <a:spcAft>
                <a:spcPts val="400"/>
              </a:spcAft>
              <a:buFont typeface="+mj-lt"/>
              <a:buAutoNum type="arabicPeriod"/>
            </a:pPr>
            <a:r>
              <a:rPr lang="en-US" sz="2200" dirty="0"/>
              <a:t>MEWG has recommended endorsement of the results of RPOA Review Report.  </a:t>
            </a:r>
          </a:p>
          <a:p>
            <a:pPr marL="971550" lvl="1" indent="-514350" algn="just">
              <a:lnSpc>
                <a:spcPct val="100000"/>
              </a:lnSpc>
              <a:spcAft>
                <a:spcPts val="400"/>
              </a:spcAft>
              <a:buFont typeface="+mj-lt"/>
              <a:buAutoNum type="romanLcPeriod"/>
            </a:pPr>
            <a:r>
              <a:rPr lang="en-US" sz="2200" dirty="0"/>
              <a:t>Now empower RS to begin implementing RPOA Review Report recommendations.  </a:t>
            </a:r>
          </a:p>
          <a:p>
            <a:pPr marL="514350" indent="-514350" algn="just">
              <a:lnSpc>
                <a:spcPct val="100000"/>
              </a:lnSpc>
              <a:spcAft>
                <a:spcPts val="400"/>
              </a:spcAft>
              <a:buFont typeface="+mj-lt"/>
              <a:buAutoNum type="arabicPeriod"/>
            </a:pPr>
            <a:r>
              <a:rPr lang="en-US" sz="2200" dirty="0"/>
              <a:t>MEWG has recommended endorsement of a </a:t>
            </a:r>
            <a:r>
              <a:rPr lang="en-GB" sz="2200" dirty="0"/>
              <a:t>draft Terms of Reference (TOR) for the development of RPOA 2.0.  </a:t>
            </a:r>
          </a:p>
          <a:p>
            <a:pPr marL="971550" lvl="1" indent="-514350" algn="just">
              <a:lnSpc>
                <a:spcPct val="100000"/>
              </a:lnSpc>
              <a:spcAft>
                <a:spcPts val="400"/>
              </a:spcAft>
              <a:buFont typeface="+mj-lt"/>
              <a:buAutoNum type="romanLcPeriod"/>
            </a:pPr>
            <a:r>
              <a:rPr lang="en-US" sz="2200" dirty="0"/>
              <a:t>Now endorse a process for revision, renewal, and revitalization of the Regional Plan of Action that is full, comprehensive, and widely consultative, and acknowledge ownership of RPOA 2.0 by funding this process with CTI-CFF funds.  </a:t>
            </a:r>
          </a:p>
          <a:p>
            <a:pPr marL="514350" lvl="1" indent="-514350" algn="just">
              <a:lnSpc>
                <a:spcPct val="100000"/>
              </a:lnSpc>
              <a:spcBef>
                <a:spcPts val="1000"/>
              </a:spcBef>
              <a:spcAft>
                <a:spcPts val="400"/>
              </a:spcAft>
              <a:buFont typeface="+mj-lt"/>
              <a:buAutoNum type="arabicPeriod" startAt="3"/>
            </a:pPr>
            <a:r>
              <a:rPr lang="en-US" sz="2200" dirty="0"/>
              <a:t>Acknowledge the need to complete RPOA 2.0 by SOM-15 (i.e., in review by NCCs and other stakeholders by July 2019).  </a:t>
            </a:r>
          </a:p>
          <a:p>
            <a:pPr marL="971550" lvl="1" indent="-514350" algn="just">
              <a:lnSpc>
                <a:spcPct val="100000"/>
              </a:lnSpc>
              <a:spcAft>
                <a:spcPts val="400"/>
              </a:spcAft>
              <a:buFont typeface="+mj-lt"/>
              <a:buAutoNum type="romanLcPeriod"/>
            </a:pPr>
            <a:endParaRPr lang="en-US" sz="2200" dirty="0"/>
          </a:p>
          <a:p>
            <a:pPr marL="514350" lvl="0" indent="-514350" algn="just">
              <a:lnSpc>
                <a:spcPct val="100000"/>
              </a:lnSpc>
              <a:spcAft>
                <a:spcPts val="400"/>
              </a:spcAft>
              <a:buFont typeface="+mj-lt"/>
              <a:buAutoNum type="arabicPeriod"/>
            </a:pPr>
            <a:endParaRPr lang="en-US" sz="2200" dirty="0"/>
          </a:p>
        </p:txBody>
      </p:sp>
    </p:spTree>
    <p:extLst>
      <p:ext uri="{BB962C8B-B14F-4D97-AF65-F5344CB8AC3E}">
        <p14:creationId xmlns:p14="http://schemas.microsoft.com/office/powerpoint/2010/main" val="134772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A2ADB-EDA0-43E3-9C76-2822FDD66397}"/>
              </a:ext>
            </a:extLst>
          </p:cNvPr>
          <p:cNvSpPr>
            <a:spLocks noGrp="1"/>
          </p:cNvSpPr>
          <p:nvPr>
            <p:ph type="title"/>
          </p:nvPr>
        </p:nvSpPr>
        <p:spPr/>
        <p:txBody>
          <a:bodyPr>
            <a:normAutofit/>
          </a:bodyPr>
          <a:lstStyle/>
          <a:p>
            <a:r>
              <a:rPr lang="en-MY" sz="5000" dirty="0"/>
              <a:t>Session 6.3</a:t>
            </a:r>
            <a:endParaRPr lang="en-US" sz="5000" dirty="0"/>
          </a:p>
        </p:txBody>
      </p:sp>
      <p:sp>
        <p:nvSpPr>
          <p:cNvPr id="3" name="Text Placeholder 2">
            <a:extLst>
              <a:ext uri="{FF2B5EF4-FFF2-40B4-BE49-F238E27FC236}">
                <a16:creationId xmlns:a16="http://schemas.microsoft.com/office/drawing/2014/main" id="{6B69924B-E607-441D-A526-F7D5B11F7247}"/>
              </a:ext>
            </a:extLst>
          </p:cNvPr>
          <p:cNvSpPr>
            <a:spLocks noGrp="1"/>
          </p:cNvSpPr>
          <p:nvPr>
            <p:ph type="body" idx="1"/>
          </p:nvPr>
        </p:nvSpPr>
        <p:spPr/>
        <p:txBody>
          <a:bodyPr>
            <a:normAutofit fontScale="92500" lnSpcReduction="10000"/>
          </a:bodyPr>
          <a:lstStyle/>
          <a:p>
            <a:r>
              <a:rPr lang="en-MY" sz="4000" b="1" dirty="0"/>
              <a:t>Discussion session between CTI and Development Partners on the CTI present and future</a:t>
            </a:r>
            <a:endParaRPr lang="en-US" sz="4000" b="1" dirty="0"/>
          </a:p>
        </p:txBody>
      </p:sp>
    </p:spTree>
    <p:extLst>
      <p:ext uri="{BB962C8B-B14F-4D97-AF65-F5344CB8AC3E}">
        <p14:creationId xmlns:p14="http://schemas.microsoft.com/office/powerpoint/2010/main" val="6788783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944-DDA5-4874-98B4-09B5F9E2E2D5}"/>
              </a:ext>
            </a:extLst>
          </p:cNvPr>
          <p:cNvSpPr>
            <a:spLocks noGrp="1"/>
          </p:cNvSpPr>
          <p:nvPr>
            <p:ph type="title"/>
          </p:nvPr>
        </p:nvSpPr>
        <p:spPr/>
        <p:txBody>
          <a:bodyPr/>
          <a:lstStyle/>
          <a:p>
            <a:r>
              <a:rPr lang="en-MY" dirty="0"/>
              <a:t>SOM-14 Recommendations</a:t>
            </a:r>
            <a:endParaRPr lang="en-US" dirty="0"/>
          </a:p>
        </p:txBody>
      </p:sp>
      <p:sp>
        <p:nvSpPr>
          <p:cNvPr id="3" name="Content Placeholder 2">
            <a:extLst>
              <a:ext uri="{FF2B5EF4-FFF2-40B4-BE49-F238E27FC236}">
                <a16:creationId xmlns:a16="http://schemas.microsoft.com/office/drawing/2014/main" id="{8F05783B-C270-4202-98F8-B0EBE929165A}"/>
              </a:ext>
            </a:extLst>
          </p:cNvPr>
          <p:cNvSpPr>
            <a:spLocks noGrp="1"/>
          </p:cNvSpPr>
          <p:nvPr>
            <p:ph idx="1"/>
          </p:nvPr>
        </p:nvSpPr>
        <p:spPr>
          <a:xfrm>
            <a:off x="838200" y="1611176"/>
            <a:ext cx="10214113" cy="4351338"/>
          </a:xfrm>
        </p:spPr>
        <p:txBody>
          <a:bodyPr>
            <a:noAutofit/>
          </a:bodyPr>
          <a:lstStyle/>
          <a:p>
            <a:pPr marL="457200" lvl="0" indent="-457200">
              <a:spcAft>
                <a:spcPts val="800"/>
              </a:spcAft>
              <a:buFont typeface="+mj-lt"/>
              <a:buAutoNum type="arabicPeriod"/>
            </a:pPr>
            <a:r>
              <a:rPr lang="en-GB" sz="2400" b="1" dirty="0"/>
              <a:t>Accept the following for Committee of Senior Officials’ (CTI CSO) approval at the 14</a:t>
            </a:r>
            <a:r>
              <a:rPr lang="en-GB" sz="2400" b="1" baseline="30000" dirty="0"/>
              <a:t>th</a:t>
            </a:r>
            <a:r>
              <a:rPr lang="en-GB" sz="2400" b="1" dirty="0"/>
              <a:t> Senior Officials’ Meeting (SOM-14):</a:t>
            </a:r>
            <a:endParaRPr lang="en-US" sz="2400" dirty="0"/>
          </a:p>
          <a:p>
            <a:pPr marL="914400" lvl="1" indent="-457200">
              <a:buFont typeface="+mj-lt"/>
              <a:buAutoNum type="alphaLcPeriod"/>
            </a:pPr>
            <a:r>
              <a:rPr lang="en-PH" dirty="0"/>
              <a:t>Accept the RPOA Review Report;</a:t>
            </a:r>
            <a:endParaRPr lang="en-US" dirty="0"/>
          </a:p>
          <a:p>
            <a:pPr marL="914400" lvl="1" indent="-457200">
              <a:buFont typeface="+mj-lt"/>
              <a:buAutoNum type="alphaLcPeriod"/>
            </a:pPr>
            <a:r>
              <a:rPr lang="en-PH" dirty="0"/>
              <a:t>Endorse the renewal Governance Framework and the TOR for the renewal of the Coral Triangle Initiative Regional Plan of Action, with the following revision to item no I (Governance Framework) as shown below (c):</a:t>
            </a:r>
            <a:endParaRPr lang="en-US" dirty="0"/>
          </a:p>
          <a:p>
            <a:pPr marL="914400" lvl="1" indent="-457200">
              <a:buFont typeface="+mj-lt"/>
              <a:buAutoNum type="alphaLcPeriod"/>
            </a:pPr>
            <a:r>
              <a:rPr lang="en-US" dirty="0"/>
              <a:t>Agree to establish a Task Group, including at least one senior staff of the RS, at least one development partner and </a:t>
            </a:r>
            <a:r>
              <a:rPr lang="en-US">
                <a:solidFill>
                  <a:srgbClr val="FF0000"/>
                </a:solidFill>
                <a:highlight>
                  <a:srgbClr val="FFFF00"/>
                </a:highlight>
              </a:rPr>
              <a:t>have </a:t>
            </a:r>
            <a:r>
              <a:rPr lang="en-US"/>
              <a:t>one </a:t>
            </a:r>
            <a:r>
              <a:rPr lang="en-US" dirty="0"/>
              <a:t>representative of each CT6 to meet no later than </a:t>
            </a:r>
            <a:r>
              <a:rPr lang="en-US" dirty="0">
                <a:highlight>
                  <a:srgbClr val="FFFF00"/>
                </a:highlight>
              </a:rPr>
              <a:t>December 20, 2018. </a:t>
            </a:r>
            <a:r>
              <a:rPr lang="en-US" dirty="0"/>
              <a:t>(Chair of the Task Group to be from MEWG) </a:t>
            </a:r>
          </a:p>
          <a:p>
            <a:pPr marL="514350" lvl="0" indent="-514350" algn="just">
              <a:spcAft>
                <a:spcPts val="800"/>
              </a:spcAft>
              <a:buFont typeface="+mj-lt"/>
              <a:buAutoNum type="arabicPeriod"/>
            </a:pPr>
            <a:endParaRPr lang="en-US" sz="2400" dirty="0"/>
          </a:p>
        </p:txBody>
      </p:sp>
    </p:spTree>
    <p:extLst>
      <p:ext uri="{BB962C8B-B14F-4D97-AF65-F5344CB8AC3E}">
        <p14:creationId xmlns:p14="http://schemas.microsoft.com/office/powerpoint/2010/main" val="1190824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944-DDA5-4874-98B4-09B5F9E2E2D5}"/>
              </a:ext>
            </a:extLst>
          </p:cNvPr>
          <p:cNvSpPr>
            <a:spLocks noGrp="1"/>
          </p:cNvSpPr>
          <p:nvPr>
            <p:ph type="title"/>
          </p:nvPr>
        </p:nvSpPr>
        <p:spPr/>
        <p:txBody>
          <a:bodyPr/>
          <a:lstStyle/>
          <a:p>
            <a:r>
              <a:rPr lang="en-MY" dirty="0"/>
              <a:t>SOM-14 Recommendations (2)</a:t>
            </a:r>
            <a:endParaRPr lang="en-US" dirty="0"/>
          </a:p>
        </p:txBody>
      </p:sp>
      <p:sp>
        <p:nvSpPr>
          <p:cNvPr id="3" name="Content Placeholder 2">
            <a:extLst>
              <a:ext uri="{FF2B5EF4-FFF2-40B4-BE49-F238E27FC236}">
                <a16:creationId xmlns:a16="http://schemas.microsoft.com/office/drawing/2014/main" id="{8F05783B-C270-4202-98F8-B0EBE929165A}"/>
              </a:ext>
            </a:extLst>
          </p:cNvPr>
          <p:cNvSpPr>
            <a:spLocks noGrp="1"/>
          </p:cNvSpPr>
          <p:nvPr>
            <p:ph idx="1"/>
          </p:nvPr>
        </p:nvSpPr>
        <p:spPr>
          <a:xfrm>
            <a:off x="838200" y="1617890"/>
            <a:ext cx="10214113" cy="4351338"/>
          </a:xfrm>
        </p:spPr>
        <p:txBody>
          <a:bodyPr>
            <a:noAutofit/>
          </a:bodyPr>
          <a:lstStyle/>
          <a:p>
            <a:pPr marL="457200" lvl="0" indent="-457200" algn="just">
              <a:buFont typeface="+mj-lt"/>
              <a:buAutoNum type="alphaLcPeriod" startAt="4"/>
            </a:pPr>
            <a:r>
              <a:rPr lang="en-PH" sz="2400" dirty="0"/>
              <a:t>Task the Regional Secretariat to support a face-to-face meeting of the RPOA 2.0 Task Group, if the Group deems necessary, </a:t>
            </a:r>
            <a:r>
              <a:rPr lang="en-PH" sz="2400" dirty="0">
                <a:highlight>
                  <a:srgbClr val="FFFF00"/>
                </a:highlight>
              </a:rPr>
              <a:t>before February 28</a:t>
            </a:r>
            <a:r>
              <a:rPr lang="en-PH" sz="2400" baseline="30000" dirty="0">
                <a:highlight>
                  <a:srgbClr val="FFFF00"/>
                </a:highlight>
              </a:rPr>
              <a:t>,</a:t>
            </a:r>
            <a:r>
              <a:rPr lang="en-PH" sz="2400" dirty="0">
                <a:highlight>
                  <a:srgbClr val="FFFF00"/>
                </a:highlight>
              </a:rPr>
              <a:t> </a:t>
            </a:r>
            <a:r>
              <a:rPr lang="en-PH" sz="2400" dirty="0"/>
              <a:t>2019, including support of travel costs and logistics support, if required. </a:t>
            </a:r>
          </a:p>
          <a:p>
            <a:pPr marL="457200" lvl="0" indent="-457200" algn="just">
              <a:buFont typeface="+mj-lt"/>
              <a:buAutoNum type="alphaLcPeriod" startAt="4"/>
            </a:pPr>
            <a:r>
              <a:rPr lang="en-PH" sz="2400" dirty="0"/>
              <a:t>Agree to the draft TOR for the RPOA 2.0 to be refined and approved by MEWG Chair, as necessary, under the RPOA Governance Framework;</a:t>
            </a:r>
            <a:endParaRPr lang="en-US" sz="2400" dirty="0"/>
          </a:p>
          <a:p>
            <a:pPr marL="457200" lvl="0" indent="-457200" algn="just">
              <a:buFont typeface="+mj-lt"/>
              <a:buAutoNum type="alphaLcPeriod" startAt="4"/>
            </a:pPr>
            <a:r>
              <a:rPr lang="en-PH" sz="2400" dirty="0"/>
              <a:t>Acknowledge the cost of the development of an RPOA 2.0 is likely to range between $160,000 and $270,000 USD, depending on the amount of travel and consultation, and consider what existing CTI resources will be applied to this cost in 2019;</a:t>
            </a:r>
            <a:endParaRPr lang="en-US" sz="2400" dirty="0"/>
          </a:p>
        </p:txBody>
      </p:sp>
    </p:spTree>
    <p:extLst>
      <p:ext uri="{BB962C8B-B14F-4D97-AF65-F5344CB8AC3E}">
        <p14:creationId xmlns:p14="http://schemas.microsoft.com/office/powerpoint/2010/main" val="23629015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3F944-DDA5-4874-98B4-09B5F9E2E2D5}"/>
              </a:ext>
            </a:extLst>
          </p:cNvPr>
          <p:cNvSpPr>
            <a:spLocks noGrp="1"/>
          </p:cNvSpPr>
          <p:nvPr>
            <p:ph type="title"/>
          </p:nvPr>
        </p:nvSpPr>
        <p:spPr/>
        <p:txBody>
          <a:bodyPr/>
          <a:lstStyle/>
          <a:p>
            <a:r>
              <a:rPr lang="en-MY" dirty="0"/>
              <a:t>SOM-14 Recommendations (3)</a:t>
            </a:r>
            <a:endParaRPr lang="en-US" dirty="0"/>
          </a:p>
        </p:txBody>
      </p:sp>
      <p:sp>
        <p:nvSpPr>
          <p:cNvPr id="3" name="Content Placeholder 2">
            <a:extLst>
              <a:ext uri="{FF2B5EF4-FFF2-40B4-BE49-F238E27FC236}">
                <a16:creationId xmlns:a16="http://schemas.microsoft.com/office/drawing/2014/main" id="{8F05783B-C270-4202-98F8-B0EBE929165A}"/>
              </a:ext>
            </a:extLst>
          </p:cNvPr>
          <p:cNvSpPr>
            <a:spLocks noGrp="1"/>
          </p:cNvSpPr>
          <p:nvPr>
            <p:ph idx="1"/>
          </p:nvPr>
        </p:nvSpPr>
        <p:spPr>
          <a:xfrm>
            <a:off x="838200" y="1611176"/>
            <a:ext cx="10214113" cy="4351338"/>
          </a:xfrm>
        </p:spPr>
        <p:txBody>
          <a:bodyPr>
            <a:noAutofit/>
          </a:bodyPr>
          <a:lstStyle/>
          <a:p>
            <a:pPr marL="514350" indent="-514350">
              <a:lnSpc>
                <a:spcPct val="100000"/>
              </a:lnSpc>
              <a:spcAft>
                <a:spcPts val="600"/>
              </a:spcAft>
              <a:buFont typeface="+mj-lt"/>
              <a:buAutoNum type="alphaLcPeriod" startAt="7"/>
            </a:pPr>
            <a:r>
              <a:rPr lang="en-GB" sz="2400" dirty="0"/>
              <a:t>Agree for the Regional Secretariat to facilitate the development of RPOA 2.0 with Partners and collaborators;</a:t>
            </a:r>
            <a:endParaRPr lang="en-US" sz="2400" dirty="0"/>
          </a:p>
          <a:p>
            <a:pPr marL="514350" lvl="0" indent="-514350">
              <a:lnSpc>
                <a:spcPct val="100000"/>
              </a:lnSpc>
              <a:spcAft>
                <a:spcPts val="600"/>
              </a:spcAft>
              <a:buFont typeface="+mj-lt"/>
              <a:buAutoNum type="alphaLcPeriod" startAt="7"/>
            </a:pPr>
            <a:r>
              <a:rPr lang="en-MY" sz="2400" dirty="0"/>
              <a:t>Agree to Invite </a:t>
            </a:r>
            <a:r>
              <a:rPr lang="en-GB" sz="2400" dirty="0"/>
              <a:t>Partners and collaborators to support the development of the RPOA 2.0;</a:t>
            </a:r>
            <a:endParaRPr lang="en-US" sz="2400" dirty="0"/>
          </a:p>
          <a:p>
            <a:pPr marL="514350" lvl="0" indent="-514350">
              <a:lnSpc>
                <a:spcPct val="100000"/>
              </a:lnSpc>
              <a:spcAft>
                <a:spcPts val="600"/>
              </a:spcAft>
              <a:buFont typeface="+mj-lt"/>
              <a:buAutoNum type="alphaLcPeriod" startAt="7"/>
            </a:pPr>
            <a:r>
              <a:rPr lang="en-GB" sz="2400" dirty="0"/>
              <a:t>Encourage National Coordinating Committees of CT6 to mobilize and ready to facilitate national inputs and proposed inputs during the development of RPOA 2.0 process; and</a:t>
            </a:r>
          </a:p>
          <a:p>
            <a:pPr marL="514350" lvl="0" indent="-514350">
              <a:lnSpc>
                <a:spcPct val="100000"/>
              </a:lnSpc>
              <a:spcAft>
                <a:spcPts val="600"/>
              </a:spcAft>
              <a:buFont typeface="+mj-lt"/>
              <a:buAutoNum type="alphaLcPeriod" startAt="7"/>
            </a:pPr>
            <a:r>
              <a:rPr lang="en-US" sz="2400" dirty="0"/>
              <a:t>Acknowledge the need to complete RPOA 2.0 by SOM-15 (i.e., in review by NCCs and other stakeholders by July 2019).  </a:t>
            </a:r>
          </a:p>
          <a:p>
            <a:pPr marL="971550" lvl="1" indent="-514350" algn="just">
              <a:lnSpc>
                <a:spcPct val="100000"/>
              </a:lnSpc>
              <a:spcAft>
                <a:spcPts val="400"/>
              </a:spcAft>
              <a:buFont typeface="+mj-lt"/>
              <a:buAutoNum type="romanLcPeriod"/>
            </a:pPr>
            <a:endParaRPr lang="en-US" sz="2200" dirty="0"/>
          </a:p>
          <a:p>
            <a:pPr marL="514350" lvl="0" indent="-514350">
              <a:lnSpc>
                <a:spcPct val="100000"/>
              </a:lnSpc>
              <a:spcAft>
                <a:spcPts val="600"/>
              </a:spcAft>
              <a:buFont typeface="+mj-lt"/>
              <a:buAutoNum type="alphaLcPeriod" startAt="7"/>
            </a:pPr>
            <a:endParaRPr lang="en-US" sz="2400" dirty="0"/>
          </a:p>
        </p:txBody>
      </p:sp>
    </p:spTree>
    <p:extLst>
      <p:ext uri="{BB962C8B-B14F-4D97-AF65-F5344CB8AC3E}">
        <p14:creationId xmlns:p14="http://schemas.microsoft.com/office/powerpoint/2010/main" val="3512076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Content Placeholder 20"/>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9628" t="8505" b="15428"/>
          <a:stretch/>
        </p:blipFill>
        <p:spPr>
          <a:xfrm>
            <a:off x="-32658" y="-16329"/>
            <a:ext cx="12224657" cy="6858000"/>
          </a:xfrm>
        </p:spPr>
      </p:pic>
      <p:grpSp>
        <p:nvGrpSpPr>
          <p:cNvPr id="28" name="Group 27"/>
          <p:cNvGrpSpPr/>
          <p:nvPr/>
        </p:nvGrpSpPr>
        <p:grpSpPr>
          <a:xfrm>
            <a:off x="2070914" y="2655776"/>
            <a:ext cx="7805149" cy="4383657"/>
            <a:chOff x="2070914" y="2655776"/>
            <a:chExt cx="7805149" cy="4383657"/>
          </a:xfrm>
        </p:grpSpPr>
        <p:sp>
          <p:nvSpPr>
            <p:cNvPr id="26" name="Rectangle 25"/>
            <p:cNvSpPr/>
            <p:nvPr/>
          </p:nvSpPr>
          <p:spPr>
            <a:xfrm>
              <a:off x="2070914" y="2655776"/>
              <a:ext cx="7805149" cy="42312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4" name="Rectangle 23"/>
            <p:cNvSpPr/>
            <p:nvPr/>
          </p:nvSpPr>
          <p:spPr>
            <a:xfrm>
              <a:off x="2188029" y="2792186"/>
              <a:ext cx="7527471" cy="4094847"/>
            </a:xfrm>
            <a:prstGeom prst="rect">
              <a:avLst/>
            </a:prstGeom>
            <a:solidFill>
              <a:srgbClr val="33CC33"/>
            </a:solid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7" name="Rectangle 26"/>
            <p:cNvSpPr/>
            <p:nvPr/>
          </p:nvSpPr>
          <p:spPr>
            <a:xfrm>
              <a:off x="2351314" y="2922814"/>
              <a:ext cx="7200900" cy="41166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dirty="0"/>
            </a:p>
          </p:txBody>
        </p:sp>
        <p:sp>
          <p:nvSpPr>
            <p:cNvPr id="5" name="Marcador de texto 3">
              <a:extLst>
                <a:ext uri="{FF2B5EF4-FFF2-40B4-BE49-F238E27FC236}">
                  <a16:creationId xmlns:a16="http://schemas.microsoft.com/office/drawing/2014/main" id="{004C226F-34B3-464F-A049-9BFE43705FB1}"/>
                </a:ext>
              </a:extLst>
            </p:cNvPr>
            <p:cNvSpPr txBox="1">
              <a:spLocks/>
            </p:cNvSpPr>
            <p:nvPr/>
          </p:nvSpPr>
          <p:spPr>
            <a:xfrm>
              <a:off x="2445844" y="3254865"/>
              <a:ext cx="7106370" cy="1726258"/>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_tradnl" sz="2000" b="1" cap="all" dirty="0" err="1">
                  <a:solidFill>
                    <a:srgbClr val="474443"/>
                  </a:solidFill>
                  <a:latin typeface="Arial Black" panose="020B0A04020102020204" pitchFamily="34" charset="0"/>
                  <a:ea typeface="Roboto" panose="02000000000000000000" pitchFamily="2" charset="0"/>
                </a:rPr>
                <a:t>Terima</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Kasih</a:t>
              </a:r>
              <a:r>
                <a:rPr lang="es-ES_tradnl" sz="2000" b="1" cap="all" dirty="0">
                  <a:solidFill>
                    <a:srgbClr val="474443"/>
                  </a:solidFill>
                  <a:latin typeface="Arial Black" panose="020B0A04020102020204" pitchFamily="34" charset="0"/>
                  <a:ea typeface="Roboto" panose="02000000000000000000" pitchFamily="2" charset="0"/>
                </a:rPr>
                <a:t> -  </a:t>
              </a:r>
              <a:r>
                <a:rPr lang="es-ES_tradnl" sz="2000" b="1" cap="all" dirty="0" err="1">
                  <a:solidFill>
                    <a:srgbClr val="474443"/>
                  </a:solidFill>
                  <a:latin typeface="Arial Black" panose="020B0A04020102020204" pitchFamily="34" charset="0"/>
                  <a:ea typeface="Roboto" panose="02000000000000000000" pitchFamily="2" charset="0"/>
                </a:rPr>
                <a:t>Maraming</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Salamat</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Tank</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Iu</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Obrigado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Tagio</a:t>
              </a:r>
              <a:r>
                <a:rPr lang="es-ES_tradnl" sz="2000" b="1" cap="all" dirty="0">
                  <a:solidFill>
                    <a:srgbClr val="474443"/>
                  </a:solidFill>
                  <a:latin typeface="Arial Black" panose="020B0A04020102020204" pitchFamily="34" charset="0"/>
                  <a:ea typeface="Roboto" panose="02000000000000000000" pitchFamily="2" charset="0"/>
                </a:rPr>
                <a:t> </a:t>
              </a:r>
              <a:r>
                <a:rPr lang="es-ES_tradnl" sz="2000" b="1" cap="all" dirty="0" err="1">
                  <a:solidFill>
                    <a:srgbClr val="474443"/>
                  </a:solidFill>
                  <a:latin typeface="Arial Black" panose="020B0A04020102020204" pitchFamily="34" charset="0"/>
                  <a:ea typeface="Roboto" panose="02000000000000000000" pitchFamily="2" charset="0"/>
                </a:rPr>
                <a:t>Tumas</a:t>
              </a:r>
              <a:endParaRPr lang="es-ES_tradnl" sz="2000" b="1" cap="all" dirty="0">
                <a:solidFill>
                  <a:srgbClr val="474443"/>
                </a:solidFill>
                <a:latin typeface="Arial Black" panose="020B0A04020102020204" pitchFamily="34" charset="0"/>
                <a:ea typeface="Roboto" panose="02000000000000000000" pitchFamily="2" charset="0"/>
              </a:endParaRPr>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07539" y="5313174"/>
            <a:ext cx="1690042" cy="75259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4346" y="5351237"/>
            <a:ext cx="1605080" cy="67647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72227" y="5356689"/>
            <a:ext cx="671018" cy="671018"/>
          </a:xfrm>
          <a:prstGeom prst="rect">
            <a:avLst/>
          </a:prstGeom>
        </p:spPr>
      </p:pic>
      <p:sp>
        <p:nvSpPr>
          <p:cNvPr id="2" name="TextBox 1"/>
          <p:cNvSpPr txBox="1"/>
          <p:nvPr/>
        </p:nvSpPr>
        <p:spPr>
          <a:xfrm>
            <a:off x="2445843" y="6465009"/>
            <a:ext cx="8588188" cy="246221"/>
          </a:xfrm>
          <a:prstGeom prst="rect">
            <a:avLst/>
          </a:prstGeom>
          <a:noFill/>
        </p:spPr>
        <p:txBody>
          <a:bodyPr wrap="square" rtlCol="0">
            <a:spAutoFit/>
          </a:bodyPr>
          <a:lstStyle/>
          <a:p>
            <a:r>
              <a:rPr lang="en-PH" sz="1000" i="1" dirty="0">
                <a:latin typeface="Open Sans" panose="020B0606030504020204" pitchFamily="34" charset="0"/>
                <a:ea typeface="Open Sans" panose="020B0606030504020204" pitchFamily="34" charset="0"/>
                <a:cs typeface="Open Sans" panose="020B0606030504020204" pitchFamily="34" charset="0"/>
              </a:rPr>
              <a:t>Photo credits: </a:t>
            </a:r>
            <a:r>
              <a:rPr lang="en-PH" sz="1000" i="1" dirty="0" err="1">
                <a:latin typeface="Open Sans" panose="020B0606030504020204" pitchFamily="34" charset="0"/>
                <a:ea typeface="Open Sans" panose="020B0606030504020204" pitchFamily="34" charset="0"/>
                <a:cs typeface="Open Sans" panose="020B0606030504020204" pitchFamily="34" charset="0"/>
              </a:rPr>
              <a:t>Pixabay</a:t>
            </a:r>
            <a:r>
              <a:rPr lang="en-PH" sz="1000" i="1" dirty="0">
                <a:latin typeface="Open Sans" panose="020B0606030504020204" pitchFamily="34" charset="0"/>
                <a:ea typeface="Open Sans" panose="020B0606030504020204" pitchFamily="34" charset="0"/>
                <a:cs typeface="Open Sans" panose="020B0606030504020204" pitchFamily="34" charset="0"/>
              </a:rPr>
              <a:t> &amp; IYOR Bank/</a:t>
            </a:r>
            <a:r>
              <a:rPr lang="en-PH" sz="1000" i="1" dirty="0" err="1">
                <a:latin typeface="Open Sans" panose="020B0606030504020204" pitchFamily="34" charset="0"/>
                <a:ea typeface="Open Sans" panose="020B0606030504020204" pitchFamily="34" charset="0"/>
                <a:cs typeface="Open Sans" panose="020B0606030504020204" pitchFamily="34" charset="0"/>
              </a:rPr>
              <a:t>JayneJenkins</a:t>
            </a:r>
            <a:r>
              <a:rPr lang="en-PH" sz="1000" i="1" dirty="0">
                <a:latin typeface="Open Sans" panose="020B0606030504020204" pitchFamily="34" charset="0"/>
                <a:ea typeface="Open Sans" panose="020B0606030504020204" pitchFamily="34" charset="0"/>
                <a:cs typeface="Open Sans" panose="020B0606030504020204" pitchFamily="34" charset="0"/>
              </a:rPr>
              <a:t>/</a:t>
            </a:r>
            <a:r>
              <a:rPr lang="en-PH" sz="1000" i="1" dirty="0" err="1">
                <a:latin typeface="Open Sans" panose="020B0606030504020204" pitchFamily="34" charset="0"/>
                <a:ea typeface="Open Sans" panose="020B0606030504020204" pitchFamily="34" charset="0"/>
                <a:cs typeface="Open Sans" panose="020B0606030504020204" pitchFamily="34" charset="0"/>
              </a:rPr>
              <a:t>FabriceDudenhofer</a:t>
            </a:r>
            <a:r>
              <a:rPr lang="en-PH" sz="1000" i="1" dirty="0">
                <a:latin typeface="Open Sans" panose="020B0606030504020204" pitchFamily="34" charset="0"/>
                <a:ea typeface="Open Sans" panose="020B0606030504020204" pitchFamily="34" charset="0"/>
                <a:cs typeface="Open Sans" panose="020B0606030504020204" pitchFamily="34" charset="0"/>
              </a:rPr>
              <a:t>/Yen-</a:t>
            </a:r>
            <a:r>
              <a:rPr lang="en-PH" sz="1000" i="1" dirty="0" err="1">
                <a:latin typeface="Open Sans" panose="020B0606030504020204" pitchFamily="34" charset="0"/>
                <a:ea typeface="Open Sans" panose="020B0606030504020204" pitchFamily="34" charset="0"/>
                <a:cs typeface="Open Sans" panose="020B0606030504020204" pitchFamily="34" charset="0"/>
              </a:rPr>
              <a:t>YiLee</a:t>
            </a:r>
            <a:endParaRPr lang="en-PH" sz="1000" i="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921107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92FC-1681-463E-A85B-10E2276C1DAE}"/>
              </a:ext>
            </a:extLst>
          </p:cNvPr>
          <p:cNvSpPr txBox="1">
            <a:spLocks/>
          </p:cNvSpPr>
          <p:nvPr/>
        </p:nvSpPr>
        <p:spPr>
          <a:xfrm>
            <a:off x="831850" y="1709739"/>
            <a:ext cx="4180097" cy="26897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t>Method and Approach</a:t>
            </a:r>
            <a:endParaRPr lang="en-US" dirty="0"/>
          </a:p>
        </p:txBody>
      </p:sp>
      <p:sp>
        <p:nvSpPr>
          <p:cNvPr id="3" name="TextBox 2">
            <a:extLst>
              <a:ext uri="{FF2B5EF4-FFF2-40B4-BE49-F238E27FC236}">
                <a16:creationId xmlns:a16="http://schemas.microsoft.com/office/drawing/2014/main" id="{96641EF9-BB97-4BE9-B7D5-4A3C66A4A561}"/>
              </a:ext>
            </a:extLst>
          </p:cNvPr>
          <p:cNvSpPr txBox="1"/>
          <p:nvPr/>
        </p:nvSpPr>
        <p:spPr>
          <a:xfrm>
            <a:off x="4872038" y="382012"/>
            <a:ext cx="6763474" cy="6093976"/>
          </a:xfrm>
          <a:prstGeom prst="rect">
            <a:avLst/>
          </a:prstGeom>
          <a:solidFill>
            <a:srgbClr val="FFFFFF"/>
          </a:solidFill>
        </p:spPr>
        <p:txBody>
          <a:bodyPr wrap="square" rtlCol="0">
            <a:spAutoFit/>
          </a:bodyPr>
          <a:lstStyle/>
          <a:p>
            <a:pPr marL="285750" indent="-285750">
              <a:spcAft>
                <a:spcPts val="600"/>
              </a:spcAft>
              <a:buFont typeface="Courier New" panose="02070309020205020404" pitchFamily="49" charset="0"/>
              <a:buChar char="o"/>
            </a:pPr>
            <a:endParaRPr lang="en-US" sz="2000" dirty="0"/>
          </a:p>
          <a:p>
            <a:pPr marL="285750" indent="-285750">
              <a:spcAft>
                <a:spcPts val="600"/>
              </a:spcAft>
              <a:buFont typeface="Arial" panose="020B0604020202020204" pitchFamily="34" charset="0"/>
              <a:buChar char="•"/>
            </a:pPr>
            <a:r>
              <a:rPr lang="en-US" sz="2000" b="1" dirty="0"/>
              <a:t>Inception Report</a:t>
            </a:r>
            <a:r>
              <a:rPr lang="en-US" sz="2000" dirty="0"/>
              <a:t>, Team leader and 9 associate experts</a:t>
            </a:r>
          </a:p>
          <a:p>
            <a:pPr marL="285750" indent="-285750">
              <a:spcAft>
                <a:spcPts val="600"/>
              </a:spcAft>
              <a:buFont typeface="Arial" panose="020B0604020202020204" pitchFamily="34" charset="0"/>
              <a:buChar char="•"/>
            </a:pPr>
            <a:r>
              <a:rPr lang="en-US" sz="2000" dirty="0"/>
              <a:t>Desk-top review, Stand alone interview (74), In-depth consultations (80), Small group consults, Expert consultations</a:t>
            </a:r>
          </a:p>
          <a:p>
            <a:pPr marL="285750" indent="-285750">
              <a:spcAft>
                <a:spcPts val="600"/>
              </a:spcAft>
              <a:buFont typeface="Arial" panose="020B0604020202020204" pitchFamily="34" charset="0"/>
              <a:buChar char="•"/>
            </a:pPr>
            <a:r>
              <a:rPr lang="en-US" sz="2000" dirty="0"/>
              <a:t>Framework for analysis, Categorization of responses, Analysis and cross-checking</a:t>
            </a:r>
          </a:p>
          <a:p>
            <a:pPr marL="285750" indent="-285750">
              <a:spcAft>
                <a:spcPts val="600"/>
              </a:spcAft>
              <a:buFont typeface="Arial" panose="020B0604020202020204" pitchFamily="34" charset="0"/>
              <a:buChar char="•"/>
            </a:pPr>
            <a:r>
              <a:rPr lang="en-US" sz="2000" dirty="0"/>
              <a:t>Comparison with other initiatives</a:t>
            </a:r>
          </a:p>
          <a:p>
            <a:pPr marL="285750" indent="-285750">
              <a:spcAft>
                <a:spcPts val="600"/>
              </a:spcAft>
              <a:buFont typeface="Arial" panose="020B0604020202020204" pitchFamily="34" charset="0"/>
              <a:buChar char="•"/>
            </a:pPr>
            <a:r>
              <a:rPr lang="en-US" sz="2000" dirty="0"/>
              <a:t>NCC road tour for feedback (95)</a:t>
            </a:r>
          </a:p>
          <a:p>
            <a:pPr marL="285750" indent="-285750">
              <a:spcAft>
                <a:spcPts val="600"/>
              </a:spcAft>
              <a:buFont typeface="Arial" panose="020B0604020202020204" pitchFamily="34" charset="0"/>
              <a:buChar char="•"/>
            </a:pPr>
            <a:r>
              <a:rPr lang="en-US" sz="2000" b="1" dirty="0"/>
              <a:t>Supporting documents, </a:t>
            </a:r>
            <a:r>
              <a:rPr lang="en-US" sz="2000" dirty="0"/>
              <a:t>associate experts</a:t>
            </a:r>
            <a:r>
              <a:rPr lang="en-US" sz="2000" b="1" dirty="0"/>
              <a:t> </a:t>
            </a:r>
          </a:p>
          <a:p>
            <a:pPr marL="742950" lvl="1" indent="-285750">
              <a:spcAft>
                <a:spcPts val="600"/>
              </a:spcAft>
              <a:buFont typeface="Wingdings" panose="05000000000000000000" pitchFamily="2" charset="2"/>
              <a:buChar char="ü"/>
            </a:pPr>
            <a:r>
              <a:rPr lang="en-US" sz="2000" dirty="0"/>
              <a:t>Regional context to the CTI – geopolitical and communications</a:t>
            </a:r>
          </a:p>
          <a:p>
            <a:pPr marL="742950" lvl="1" indent="-285750">
              <a:spcAft>
                <a:spcPts val="600"/>
              </a:spcAft>
              <a:buFont typeface="Wingdings" panose="05000000000000000000" pitchFamily="2" charset="2"/>
              <a:buChar char="ü"/>
            </a:pPr>
            <a:r>
              <a:rPr lang="en-US" sz="2000" dirty="0"/>
              <a:t>Pacific and Indonesian specific context relevant to CTI</a:t>
            </a:r>
          </a:p>
          <a:p>
            <a:pPr marL="742950" lvl="1" indent="-285750">
              <a:spcAft>
                <a:spcPts val="600"/>
              </a:spcAft>
              <a:buFont typeface="Wingdings" panose="05000000000000000000" pitchFamily="2" charset="2"/>
              <a:buChar char="ü"/>
            </a:pPr>
            <a:r>
              <a:rPr lang="en-US" sz="2000" dirty="0"/>
              <a:t>Lessons from other regional initiatives</a:t>
            </a:r>
          </a:p>
          <a:p>
            <a:pPr marL="285750" indent="-285750">
              <a:spcAft>
                <a:spcPts val="600"/>
              </a:spcAft>
              <a:buFont typeface="Arial" panose="020B0604020202020204" pitchFamily="34" charset="0"/>
              <a:buChar char="•"/>
            </a:pPr>
            <a:r>
              <a:rPr lang="en-US" sz="2000" dirty="0"/>
              <a:t>Presentation at Jakarta meeting 9-11 October 2018.</a:t>
            </a:r>
            <a:endParaRPr lang="id-ID" sz="2000" dirty="0"/>
          </a:p>
        </p:txBody>
      </p:sp>
    </p:spTree>
    <p:extLst>
      <p:ext uri="{BB962C8B-B14F-4D97-AF65-F5344CB8AC3E}">
        <p14:creationId xmlns:p14="http://schemas.microsoft.com/office/powerpoint/2010/main" val="3481649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A841-8564-4837-950C-7AF49AD7760A}"/>
              </a:ext>
            </a:extLst>
          </p:cNvPr>
          <p:cNvSpPr txBox="1">
            <a:spLocks/>
          </p:cNvSpPr>
          <p:nvPr/>
        </p:nvSpPr>
        <p:spPr>
          <a:xfrm>
            <a:off x="-1853669" y="1070590"/>
            <a:ext cx="5042739"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Main </a:t>
            </a:r>
          </a:p>
          <a:p>
            <a:pPr algn="r"/>
            <a:r>
              <a:rPr lang="en-US" dirty="0"/>
              <a:t>findings</a:t>
            </a:r>
          </a:p>
        </p:txBody>
      </p:sp>
      <p:sp>
        <p:nvSpPr>
          <p:cNvPr id="3" name="TextBox 2">
            <a:extLst>
              <a:ext uri="{FF2B5EF4-FFF2-40B4-BE49-F238E27FC236}">
                <a16:creationId xmlns:a16="http://schemas.microsoft.com/office/drawing/2014/main" id="{4269971D-EC78-4FD3-A018-60DEEEAA23E5}"/>
              </a:ext>
            </a:extLst>
          </p:cNvPr>
          <p:cNvSpPr txBox="1"/>
          <p:nvPr/>
        </p:nvSpPr>
        <p:spPr>
          <a:xfrm>
            <a:off x="3429000" y="405095"/>
            <a:ext cx="8350029" cy="6047809"/>
          </a:xfrm>
          <a:prstGeom prst="rect">
            <a:avLst/>
          </a:prstGeom>
          <a:solidFill>
            <a:srgbClr val="FFFFFF"/>
          </a:solidFill>
        </p:spPr>
        <p:txBody>
          <a:bodyPr wrap="square" rtlCol="0">
            <a:spAutoFit/>
          </a:bodyPr>
          <a:lstStyle/>
          <a:p>
            <a:pPr marL="285750" indent="-285750" algn="just">
              <a:spcAft>
                <a:spcPts val="1800"/>
              </a:spcAft>
              <a:buFont typeface="Courier New" panose="02070309020205020404" pitchFamily="49" charset="0"/>
              <a:buChar char="o"/>
            </a:pPr>
            <a:r>
              <a:rPr lang="en-US" sz="2100" dirty="0"/>
              <a:t>Significant progress in countries. Active NCCs, improving national partnerships. Growing public awareness on relevant issues. Valuable REX and Tools. Unique grouping of countries and themes. Thought leadership Blue economy/growth. Solid working relations. High quality in-region expertise. Special groupings of stakeholders e.g. WLF and LGN and CTFF and UP and RBF.</a:t>
            </a:r>
          </a:p>
          <a:p>
            <a:pPr marL="285750" indent="-285750" algn="just">
              <a:spcAft>
                <a:spcPts val="1800"/>
              </a:spcAft>
              <a:buFont typeface="Courier New" panose="02070309020205020404" pitchFamily="49" charset="0"/>
              <a:buChar char="o"/>
            </a:pPr>
            <a:r>
              <a:rPr lang="en-US" sz="2100" dirty="0"/>
              <a:t>Lack of clarity about regional impacts, relevance and value-add. Concerns over work-load related to multiple meetings and overlapping themes and priorities. Confusion over goals versus strategy versus themes versus targets. Trust issues over financial management and other matters related to RS operations. </a:t>
            </a:r>
          </a:p>
          <a:p>
            <a:pPr marL="285750" indent="-285750" algn="just">
              <a:spcAft>
                <a:spcPts val="1800"/>
              </a:spcAft>
              <a:buFont typeface="Courier New" panose="02070309020205020404" pitchFamily="49" charset="0"/>
              <a:buChar char="o"/>
            </a:pPr>
            <a:r>
              <a:rPr lang="en-US" sz="2100" dirty="0"/>
              <a:t>Opportunities still exist to grow partnerships and funding support but need to communicate relevance of CTICFF better. For that, relevance of CTI RPOA 2.0 and effectiveness of CTI must be updated and increased. Also, financial sustainability needs more attention as well as strategic communication. CT Atlas can be useful.</a:t>
            </a:r>
            <a:endParaRPr lang="en-PH" sz="2100" dirty="0"/>
          </a:p>
        </p:txBody>
      </p:sp>
    </p:spTree>
    <p:extLst>
      <p:ext uri="{BB962C8B-B14F-4D97-AF65-F5344CB8AC3E}">
        <p14:creationId xmlns:p14="http://schemas.microsoft.com/office/powerpoint/2010/main" val="3358900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A841-8564-4837-950C-7AF49AD7760A}"/>
              </a:ext>
            </a:extLst>
          </p:cNvPr>
          <p:cNvSpPr txBox="1">
            <a:spLocks/>
          </p:cNvSpPr>
          <p:nvPr/>
        </p:nvSpPr>
        <p:spPr>
          <a:xfrm>
            <a:off x="418161" y="1927840"/>
            <a:ext cx="3830927" cy="241556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Review</a:t>
            </a:r>
            <a:br>
              <a:rPr lang="en-US" dirty="0"/>
            </a:br>
            <a:r>
              <a:rPr lang="en-US" dirty="0"/>
              <a:t>Conclusion</a:t>
            </a:r>
          </a:p>
        </p:txBody>
      </p:sp>
      <p:sp>
        <p:nvSpPr>
          <p:cNvPr id="3" name="TextBox 2">
            <a:extLst>
              <a:ext uri="{FF2B5EF4-FFF2-40B4-BE49-F238E27FC236}">
                <a16:creationId xmlns:a16="http://schemas.microsoft.com/office/drawing/2014/main" id="{4269971D-EC78-4FD3-A018-60DEEEAA23E5}"/>
              </a:ext>
            </a:extLst>
          </p:cNvPr>
          <p:cNvSpPr txBox="1"/>
          <p:nvPr/>
        </p:nvSpPr>
        <p:spPr>
          <a:xfrm>
            <a:off x="4523438" y="443567"/>
            <a:ext cx="7250401" cy="5970865"/>
          </a:xfrm>
          <a:prstGeom prst="rect">
            <a:avLst/>
          </a:prstGeom>
          <a:solidFill>
            <a:srgbClr val="FFFFFF"/>
          </a:solidFill>
        </p:spPr>
        <p:txBody>
          <a:bodyPr wrap="square" rtlCol="0">
            <a:spAutoFit/>
          </a:bodyPr>
          <a:lstStyle/>
          <a:p>
            <a:pPr marL="285750" indent="-285750" algn="just">
              <a:spcAft>
                <a:spcPts val="1800"/>
              </a:spcAft>
              <a:buFont typeface="Courier New" panose="02070309020205020404" pitchFamily="49" charset="0"/>
              <a:buChar char="o"/>
            </a:pPr>
            <a:r>
              <a:rPr lang="en-US" sz="2200" dirty="0"/>
              <a:t>The institutional structure of the CTI-CFF is considered suitable but several components must be improved for effectiveness. Also, the RPOA 2.0 must become more focused. Such reforms should include the duration and regional priorities of the RPOA 2.0, mechanisms to support effective and adaptive management and concerted effort to mobilize sustainable funding, etc. </a:t>
            </a:r>
          </a:p>
          <a:p>
            <a:pPr marL="285750" indent="-285750" algn="just">
              <a:spcAft>
                <a:spcPts val="1800"/>
              </a:spcAft>
              <a:buFont typeface="Courier New" panose="02070309020205020404" pitchFamily="49" charset="0"/>
              <a:buChar char="o"/>
            </a:pPr>
            <a:r>
              <a:rPr lang="en-US" sz="2200" dirty="0"/>
              <a:t>Following development of a Terms of Reference, the SOM would call for the RS to facilitate development of RPOA 2.0 through a Task-Group and with a Steering Committee. </a:t>
            </a:r>
          </a:p>
          <a:p>
            <a:pPr marL="285750" indent="-285750" algn="just">
              <a:spcAft>
                <a:spcPts val="1800"/>
              </a:spcAft>
              <a:buFont typeface="Courier New" panose="02070309020205020404" pitchFamily="49" charset="0"/>
              <a:buChar char="o"/>
            </a:pPr>
            <a:r>
              <a:rPr lang="en-US" sz="2200" dirty="0"/>
              <a:t>Once the operational ability of the RS can be secured, even in an interim set-up, recommendations could lead to reform, re-activate the sustainable finance strategy and support the launch of the RPOA 2.0. </a:t>
            </a:r>
            <a:endParaRPr lang="en-PH" sz="2200" dirty="0"/>
          </a:p>
        </p:txBody>
      </p:sp>
    </p:spTree>
    <p:extLst>
      <p:ext uri="{BB962C8B-B14F-4D97-AF65-F5344CB8AC3E}">
        <p14:creationId xmlns:p14="http://schemas.microsoft.com/office/powerpoint/2010/main" val="1772957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8241-62CD-459A-B40B-48B1C531809B}"/>
              </a:ext>
            </a:extLst>
          </p:cNvPr>
          <p:cNvSpPr txBox="1">
            <a:spLocks/>
          </p:cNvSpPr>
          <p:nvPr/>
        </p:nvSpPr>
        <p:spPr>
          <a:xfrm>
            <a:off x="-1225550" y="678882"/>
            <a:ext cx="5042739"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Review Feedback</a:t>
            </a:r>
            <a:br>
              <a:rPr lang="en-US" dirty="0"/>
            </a:br>
            <a:r>
              <a:rPr lang="en-US" dirty="0"/>
              <a:t>1 - 4</a:t>
            </a:r>
          </a:p>
        </p:txBody>
      </p:sp>
      <p:sp>
        <p:nvSpPr>
          <p:cNvPr id="3" name="Text Placeholder 2">
            <a:extLst>
              <a:ext uri="{FF2B5EF4-FFF2-40B4-BE49-F238E27FC236}">
                <a16:creationId xmlns:a16="http://schemas.microsoft.com/office/drawing/2014/main" id="{4EBBCB6A-389A-4C34-9288-97626A7B4FE1}"/>
              </a:ext>
            </a:extLst>
          </p:cNvPr>
          <p:cNvSpPr txBox="1">
            <a:spLocks/>
          </p:cNvSpPr>
          <p:nvPr/>
        </p:nvSpPr>
        <p:spPr>
          <a:xfrm>
            <a:off x="-625326" y="2655234"/>
            <a:ext cx="4442515" cy="51057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MY" sz="2200" b="1" dirty="0">
                <a:solidFill>
                  <a:srgbClr val="087F95"/>
                </a:solidFill>
              </a:rPr>
              <a:t>Review Committee, NCCs, Development Partners</a:t>
            </a:r>
            <a:endParaRPr lang="en-US" sz="2200" dirty="0">
              <a:solidFill>
                <a:srgbClr val="087F95"/>
              </a:solidFill>
            </a:endParaRPr>
          </a:p>
        </p:txBody>
      </p:sp>
      <p:sp>
        <p:nvSpPr>
          <p:cNvPr id="4" name="TextBox 3">
            <a:extLst>
              <a:ext uri="{FF2B5EF4-FFF2-40B4-BE49-F238E27FC236}">
                <a16:creationId xmlns:a16="http://schemas.microsoft.com/office/drawing/2014/main" id="{5F1867AE-C923-43B8-9FDC-57BD78CA244D}"/>
              </a:ext>
            </a:extLst>
          </p:cNvPr>
          <p:cNvSpPr txBox="1"/>
          <p:nvPr/>
        </p:nvSpPr>
        <p:spPr>
          <a:xfrm>
            <a:off x="4072520" y="474345"/>
            <a:ext cx="7583985" cy="6017032"/>
          </a:xfrm>
          <a:prstGeom prst="rect">
            <a:avLst/>
          </a:prstGeom>
          <a:solidFill>
            <a:srgbClr val="FFFFFF"/>
          </a:solidFill>
        </p:spPr>
        <p:txBody>
          <a:bodyPr wrap="square" rtlCol="0">
            <a:spAutoFit/>
          </a:bodyPr>
          <a:lstStyle/>
          <a:p>
            <a:pPr lvl="0" algn="just">
              <a:spcAft>
                <a:spcPts val="600"/>
              </a:spcAft>
            </a:pPr>
            <a:r>
              <a:rPr lang="en-PH" sz="2000" b="1" dirty="0"/>
              <a:t>Relevance:</a:t>
            </a:r>
          </a:p>
          <a:p>
            <a:pPr marL="285750" lvl="0" indent="-285750" algn="just">
              <a:buFont typeface="Arial" panose="020B0604020202020204" pitchFamily="34" charset="0"/>
              <a:buChar char="•"/>
            </a:pPr>
            <a:r>
              <a:rPr lang="en-PH" dirty="0"/>
              <a:t>The CTI is viewed as a stand-alone project with limited linkages or ability to anchor on socio-economic development (e.g., Rio+20, SDGs). </a:t>
            </a:r>
          </a:p>
          <a:p>
            <a:pPr marL="285750" lvl="0" indent="-285750" algn="just">
              <a:buFont typeface="Arial" panose="020B0604020202020204" pitchFamily="34" charset="0"/>
              <a:buChar char="•"/>
            </a:pPr>
            <a:r>
              <a:rPr lang="en-PH" dirty="0"/>
              <a:t>There is need for closer integration of the program into the activities of the lead government agencies of the program as well as other government agencies and its inclusion in the budget of the Ministries or agencies where the CTI is lodged so that it is viewed as part and parcel of the mandate of these agencies.</a:t>
            </a:r>
          </a:p>
          <a:p>
            <a:pPr marL="285750" indent="-285750" algn="just">
              <a:buFont typeface="Arial" panose="020B0604020202020204" pitchFamily="34" charset="0"/>
              <a:buChar char="•"/>
            </a:pPr>
            <a:r>
              <a:rPr lang="en-PH" dirty="0"/>
              <a:t>There is need to bring back discussions for RPOA 2.0 on substantive areas, such as the original intent of the CTI. Messaging of the benefits of the CTI need to be clearly articulated beyond a conservation and resource management to food security, higher incomes, improved health and well-being, contribution to sustainable development, etc.</a:t>
            </a:r>
          </a:p>
          <a:p>
            <a:pPr marL="285750" indent="-285750" algn="just">
              <a:buFont typeface="Arial" panose="020B0604020202020204" pitchFamily="34" charset="0"/>
              <a:buChar char="•"/>
            </a:pPr>
            <a:r>
              <a:rPr lang="en-PH" dirty="0"/>
              <a:t>There is need to recognize the country context within the CTI, the different capacities of the CT6 in marine and fisheries development and that country priorities and strategic direction as captured in the NPOA usually take precedence over regional collaboration. The NPOA revision should feed into the RPOA revision by looking for common issues and concerns where collaboration on a bilateral or sub-regional or regional level provides clear added benefits. </a:t>
            </a:r>
          </a:p>
        </p:txBody>
      </p:sp>
    </p:spTree>
    <p:extLst>
      <p:ext uri="{BB962C8B-B14F-4D97-AF65-F5344CB8AC3E}">
        <p14:creationId xmlns:p14="http://schemas.microsoft.com/office/powerpoint/2010/main" val="1362129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8241-62CD-459A-B40B-48B1C531809B}"/>
              </a:ext>
            </a:extLst>
          </p:cNvPr>
          <p:cNvSpPr txBox="1">
            <a:spLocks/>
          </p:cNvSpPr>
          <p:nvPr/>
        </p:nvSpPr>
        <p:spPr>
          <a:xfrm>
            <a:off x="-1554163" y="909639"/>
            <a:ext cx="5042739" cy="275011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Review Feedback</a:t>
            </a:r>
            <a:br>
              <a:rPr lang="en-US" dirty="0"/>
            </a:br>
            <a:r>
              <a:rPr lang="en-US" dirty="0"/>
              <a:t>2 - 4</a:t>
            </a:r>
          </a:p>
        </p:txBody>
      </p:sp>
      <p:sp>
        <p:nvSpPr>
          <p:cNvPr id="3" name="Text Placeholder 2">
            <a:extLst>
              <a:ext uri="{FF2B5EF4-FFF2-40B4-BE49-F238E27FC236}">
                <a16:creationId xmlns:a16="http://schemas.microsoft.com/office/drawing/2014/main" id="{4EBBCB6A-389A-4C34-9288-97626A7B4FE1}"/>
              </a:ext>
            </a:extLst>
          </p:cNvPr>
          <p:cNvSpPr txBox="1">
            <a:spLocks/>
          </p:cNvSpPr>
          <p:nvPr/>
        </p:nvSpPr>
        <p:spPr>
          <a:xfrm>
            <a:off x="-953939" y="2918429"/>
            <a:ext cx="4442515" cy="510571"/>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MY" b="1" dirty="0">
                <a:solidFill>
                  <a:srgbClr val="087F95"/>
                </a:solidFill>
              </a:rPr>
              <a:t>Review Committee, NCCs, Development Partners</a:t>
            </a:r>
            <a:endParaRPr lang="en-US" sz="2000" dirty="0">
              <a:solidFill>
                <a:srgbClr val="087F95"/>
              </a:solidFill>
            </a:endParaRPr>
          </a:p>
        </p:txBody>
      </p:sp>
      <p:sp>
        <p:nvSpPr>
          <p:cNvPr id="4" name="TextBox 3">
            <a:extLst>
              <a:ext uri="{FF2B5EF4-FFF2-40B4-BE49-F238E27FC236}">
                <a16:creationId xmlns:a16="http://schemas.microsoft.com/office/drawing/2014/main" id="{5F1867AE-C923-43B8-9FDC-57BD78CA244D}"/>
              </a:ext>
            </a:extLst>
          </p:cNvPr>
          <p:cNvSpPr txBox="1"/>
          <p:nvPr/>
        </p:nvSpPr>
        <p:spPr>
          <a:xfrm>
            <a:off x="3643313" y="10501"/>
            <a:ext cx="8548687" cy="6571030"/>
          </a:xfrm>
          <a:prstGeom prst="rect">
            <a:avLst/>
          </a:prstGeom>
          <a:solidFill>
            <a:srgbClr val="FFFFFF"/>
          </a:solidFill>
        </p:spPr>
        <p:txBody>
          <a:bodyPr wrap="square" rtlCol="0">
            <a:spAutoFit/>
          </a:bodyPr>
          <a:lstStyle/>
          <a:p>
            <a:pPr algn="just">
              <a:spcAft>
                <a:spcPts val="600"/>
              </a:spcAft>
            </a:pPr>
            <a:r>
              <a:rPr lang="en-PH" sz="1600" b="1" dirty="0"/>
              <a:t>Efficiency:  </a:t>
            </a:r>
          </a:p>
          <a:p>
            <a:pPr marL="285750" lvl="0" indent="-285750" algn="just">
              <a:buFont typeface="Arial" panose="020B0604020202020204" pitchFamily="34" charset="0"/>
              <a:buChar char="•"/>
            </a:pPr>
            <a:r>
              <a:rPr lang="en-PH" sz="1600" dirty="0"/>
              <a:t>The CTI should avoid duplicating work that is already done by other regional organizations and focus on its core competencies or comparative advantage. Moreover, the CTI should work towards complementation by aligning more strategically with other organizations. </a:t>
            </a:r>
          </a:p>
          <a:p>
            <a:pPr marL="285750" lvl="0" indent="-285750" algn="just">
              <a:buFont typeface="Arial" panose="020B0604020202020204" pitchFamily="34" charset="0"/>
              <a:buChar char="•"/>
            </a:pPr>
            <a:r>
              <a:rPr lang="en-PH" sz="1600" dirty="0"/>
              <a:t>The current RPOA is very ambitious and focuses on capacity building. The next should spell out what can be realistically achieved and should include a resource mobilization strategy focusing the achievement of targets and goals specifically. </a:t>
            </a:r>
          </a:p>
          <a:p>
            <a:pPr marL="285750" indent="-285750" algn="just">
              <a:buFont typeface="Arial" panose="020B0604020202020204" pitchFamily="34" charset="0"/>
              <a:buChar char="•"/>
            </a:pPr>
            <a:r>
              <a:rPr lang="en-PH" sz="1600" dirty="0"/>
              <a:t>In addition, the revision of the RPOA will benefit from prioritization activities similar to what was done in 2013. In fact, the priorities that were identified during the 2013 prioritization activity could serve as a take off point for discussion. </a:t>
            </a:r>
          </a:p>
          <a:p>
            <a:pPr marL="285750" indent="-285750" algn="just">
              <a:buFont typeface="Arial" panose="020B0604020202020204" pitchFamily="34" charset="0"/>
              <a:buChar char="•"/>
            </a:pPr>
            <a:r>
              <a:rPr lang="en-PH" sz="1600" dirty="0"/>
              <a:t>The role of development partners can be more structurally incorporated in the CTI also to support better coordination of projects in countries.</a:t>
            </a:r>
          </a:p>
          <a:p>
            <a:pPr marL="285750" indent="-285750" algn="just">
              <a:buFont typeface="Arial" panose="020B0604020202020204" pitchFamily="34" charset="0"/>
              <a:buChar char="•"/>
            </a:pPr>
            <a:r>
              <a:rPr lang="en-PH" sz="1600" dirty="0"/>
              <a:t>The RS is too big for a small organization. The main concern here is that around 70% of country contributions are spent on the RS. Member countries are hard pressed to come up with their annual contribution. Strong justification on the quantitative benefits of the program will be required to warrant the continuation of government’s funding support to the program. The same for partners. </a:t>
            </a:r>
          </a:p>
          <a:p>
            <a:pPr marL="285750" indent="-285750" algn="just">
              <a:buFont typeface="Arial" panose="020B0604020202020204" pitchFamily="34" charset="0"/>
              <a:buChar char="•"/>
            </a:pPr>
            <a:r>
              <a:rPr lang="en-PH" sz="1600" dirty="0"/>
              <a:t>For Solomon Islands for example, its contribution to the CTI is the largest amount paid to any of its multilateral agreements. Since country contributions are supporting the salaries of the RS personnel, there is high expectation from member countries that the RS will deliver well on their tasks. Implementation of the CTI in Malaysia covers only Sabah unlike other member countries which cover the entire country. </a:t>
            </a:r>
          </a:p>
          <a:p>
            <a:pPr marL="285750" indent="-285750" algn="just">
              <a:buFont typeface="Arial" panose="020B0604020202020204" pitchFamily="34" charset="0"/>
              <a:buChar char="•"/>
            </a:pPr>
            <a:r>
              <a:rPr lang="en-PH" sz="1600" dirty="0"/>
              <a:t>All “components” of the CTI-CFF institution will need to improve response timings as well as preparations for decision making through active engagement in WGs and by reading of documents.</a:t>
            </a:r>
          </a:p>
        </p:txBody>
      </p:sp>
    </p:spTree>
    <p:extLst>
      <p:ext uri="{BB962C8B-B14F-4D97-AF65-F5344CB8AC3E}">
        <p14:creationId xmlns:p14="http://schemas.microsoft.com/office/powerpoint/2010/main" val="2095164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TotalTime>
  <Words>4973</Words>
  <Application>Microsoft Office PowerPoint</Application>
  <PresentationFormat>Widescreen</PresentationFormat>
  <Paragraphs>463</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Arial Black</vt:lpstr>
      <vt:lpstr>Calibri</vt:lpstr>
      <vt:lpstr>Courier New</vt:lpstr>
      <vt:lpstr>Open Sans</vt:lpstr>
      <vt:lpstr>Open Sans Extrabold</vt:lpstr>
      <vt:lpstr>Wingdings</vt:lpstr>
      <vt:lpstr>Office Theme</vt:lpstr>
      <vt:lpstr>PowerPoint Presentation</vt:lpstr>
      <vt:lpstr>Session 6.1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MONITORING &amp; EVALUATION WORKING GROUP PRE-SOM RECOMMENDATIONS FOR SOM TO CONSIDER AS SOM-14 DECISIONS 10th December 2018 | Monday </vt:lpstr>
      <vt:lpstr>PowerPoint Presentation</vt:lpstr>
      <vt:lpstr>PowerPoint Presentation</vt:lpstr>
      <vt:lpstr>PowerPoint Presentation</vt:lpstr>
      <vt:lpstr>PowerPoint Presentation</vt:lpstr>
      <vt:lpstr>PowerPoint Presentation</vt:lpstr>
      <vt:lpstr>PowerPoint Presentation</vt:lpstr>
      <vt:lpstr>Budget needs - discussion</vt:lpstr>
      <vt:lpstr>PowerPoint Presentation</vt:lpstr>
      <vt:lpstr>PowerPoint Presentation</vt:lpstr>
      <vt:lpstr>PowerPoint Presentation</vt:lpstr>
      <vt:lpstr>PowerPoint Presentation</vt:lpstr>
      <vt:lpstr>PowerPoint Presentation</vt:lpstr>
      <vt:lpstr>Session 6.1: Q&amp;A</vt:lpstr>
      <vt:lpstr>Session 6.2</vt:lpstr>
      <vt:lpstr>PowerPoint Presentation</vt:lpstr>
      <vt:lpstr>Now is the time to revitalize  and return to relevance</vt:lpstr>
      <vt:lpstr>RELEVANCE</vt:lpstr>
      <vt:lpstr>FOCUS</vt:lpstr>
      <vt:lpstr>AGILITY</vt:lpstr>
      <vt:lpstr>LEADERSHIP</vt:lpstr>
      <vt:lpstr>CONFIDENCE / TRUST</vt:lpstr>
      <vt:lpstr>FINANCIAL SUSTAINABILITY</vt:lpstr>
      <vt:lpstr>This Meeting Is Critical</vt:lpstr>
      <vt:lpstr>SOM-14 Recommendations</vt:lpstr>
      <vt:lpstr>Session 6.3</vt:lpstr>
      <vt:lpstr>SOM-14 Recommendations</vt:lpstr>
      <vt:lpstr>SOM-14 Recommendations (2)</vt:lpstr>
      <vt:lpstr>SOM-14 Recommendations (3)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janet</dc:creator>
  <cp:lastModifiedBy>Jasmin Saad</cp:lastModifiedBy>
  <cp:revision>66</cp:revision>
  <dcterms:created xsi:type="dcterms:W3CDTF">2018-11-08T04:12:31Z</dcterms:created>
  <dcterms:modified xsi:type="dcterms:W3CDTF">2018-12-18T07:01:03Z</dcterms:modified>
</cp:coreProperties>
</file>