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74" r:id="rId2"/>
    <p:sldId id="385" r:id="rId3"/>
    <p:sldId id="387" r:id="rId4"/>
    <p:sldId id="388" r:id="rId5"/>
    <p:sldId id="276" r:id="rId6"/>
    <p:sldId id="290" r:id="rId7"/>
    <p:sldId id="271" r:id="rId8"/>
    <p:sldId id="298" r:id="rId9"/>
    <p:sldId id="384"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F5"/>
    <a:srgbClr val="FF0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p:restoredTop sz="80853"/>
  </p:normalViewPr>
  <p:slideViewPr>
    <p:cSldViewPr snapToGrid="0" snapToObjects="1">
      <p:cViewPr varScale="1">
        <p:scale>
          <a:sx n="71" d="100"/>
          <a:sy n="71" d="100"/>
        </p:scale>
        <p:origin x="1128" y="58"/>
      </p:cViewPr>
      <p:guideLst/>
    </p:cSldViewPr>
  </p:slideViewPr>
  <p:outlineViewPr>
    <p:cViewPr>
      <p:scale>
        <a:sx n="33" d="100"/>
        <a:sy n="33" d="100"/>
      </p:scale>
      <p:origin x="0" y="0"/>
    </p:cViewPr>
  </p:outlineViewPr>
  <p:notesTextViewPr>
    <p:cViewPr>
      <p:scale>
        <a:sx n="85" d="100"/>
        <a:sy n="85" d="100"/>
      </p:scale>
      <p:origin x="0" y="0"/>
    </p:cViewPr>
  </p:notesTextViewPr>
  <p:sorterViewPr>
    <p:cViewPr varScale="1">
      <p:scale>
        <a:sx n="100" d="100"/>
        <a:sy n="100" d="100"/>
      </p:scale>
      <p:origin x="0" y="0"/>
    </p:cViewPr>
  </p:sorterViewPr>
  <p:notesViewPr>
    <p:cSldViewPr snapToGrid="0" snapToObjects="1">
      <p:cViewPr>
        <p:scale>
          <a:sx n="160" d="100"/>
          <a:sy n="160" d="100"/>
        </p:scale>
        <p:origin x="2352"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06AA5-CCA3-D34D-B203-9860474AAC66}" type="datetimeFigureOut">
              <a:rPr lang="en-US" smtClean="0"/>
              <a:t>6/25/2019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45C45-D206-D04B-A0B2-93E30C0F567E}" type="slidenum">
              <a:rPr lang="en-US" smtClean="0"/>
              <a:t>‹#›</a:t>
            </a:fld>
            <a:endParaRPr lang="en-US" dirty="0"/>
          </a:p>
        </p:txBody>
      </p:sp>
    </p:spTree>
    <p:extLst>
      <p:ext uri="{BB962C8B-B14F-4D97-AF65-F5344CB8AC3E}">
        <p14:creationId xmlns:p14="http://schemas.microsoft.com/office/powerpoint/2010/main" val="3370341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is on the effective Fisheries Management Tool in Ecosystem Approach to Fisheries Management through the implementation of the Electronic system of the ASEAN Catch Documentation Scheme.. </a:t>
            </a:r>
          </a:p>
          <a:p>
            <a:r>
              <a:rPr lang="en-US" dirty="0"/>
              <a:t>The presentation will focus on how the </a:t>
            </a:r>
            <a:r>
              <a:rPr lang="en-US" dirty="0" err="1"/>
              <a:t>eACDS</a:t>
            </a:r>
            <a:r>
              <a:rPr lang="en-US" dirty="0"/>
              <a:t> improve the Governance in Fisheries and how linkage to the Monitoring, Control and Surveillance (or MCS) as well as the EAFM. </a:t>
            </a:r>
          </a:p>
        </p:txBody>
      </p:sp>
      <p:sp>
        <p:nvSpPr>
          <p:cNvPr id="4" name="Slide Number Placeholder 3"/>
          <p:cNvSpPr>
            <a:spLocks noGrp="1"/>
          </p:cNvSpPr>
          <p:nvPr>
            <p:ph type="sldNum" sz="quarter" idx="10"/>
          </p:nvPr>
        </p:nvSpPr>
        <p:spPr/>
        <p:txBody>
          <a:bodyPr/>
          <a:lstStyle/>
          <a:p>
            <a:fld id="{64F45C45-D206-D04B-A0B2-93E30C0F567E}" type="slidenum">
              <a:rPr lang="en-US" smtClean="0"/>
              <a:t>1</a:t>
            </a:fld>
            <a:endParaRPr lang="en-US"/>
          </a:p>
        </p:txBody>
      </p:sp>
    </p:spTree>
    <p:extLst>
      <p:ext uri="{BB962C8B-B14F-4D97-AF65-F5344CB8AC3E}">
        <p14:creationId xmlns:p14="http://schemas.microsoft.com/office/powerpoint/2010/main" val="171221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a:buFont typeface="Wingdings" charset="2"/>
              <a:buChar char="Ø"/>
            </a:pPr>
            <a:r>
              <a:rPr lang="en-US" sz="1200" dirty="0"/>
              <a:t>Taking into accounts the Development of Fisheries in the Southeast Asia which has been </a:t>
            </a:r>
            <a:r>
              <a:rPr lang="en-US" dirty="0"/>
              <a:t>rapidly grown </a:t>
            </a:r>
            <a:r>
              <a:rPr lang="en-US" sz="1200" dirty="0"/>
              <a:t>during the past 1970 till 2010</a:t>
            </a:r>
          </a:p>
          <a:p>
            <a:pPr marL="285750" lvl="0" indent="-285750">
              <a:buFont typeface="Wingdings" charset="2"/>
              <a:buChar char="Ø"/>
            </a:pPr>
            <a:r>
              <a:rPr lang="en-US" dirty="0"/>
              <a:t>It was about 21 billion USD for export value of fisheries products in 2013, </a:t>
            </a:r>
          </a:p>
          <a:p>
            <a:pPr marL="285750" lvl="0" indent="-285750">
              <a:buFont typeface="Wingdings" charset="2"/>
              <a:buChar char="Ø"/>
            </a:pPr>
            <a:r>
              <a:rPr lang="en-US" dirty="0"/>
              <a:t>and that because contribution of fisheries sectors alone to the economic and social betterment as well as to the nutrition and well being of the peoples;</a:t>
            </a:r>
          </a:p>
          <a:p>
            <a:pPr marL="285750" lvl="0" indent="-285750">
              <a:buFont typeface="Wingdings" charset="2"/>
              <a:buChar char="Ø"/>
            </a:pPr>
            <a:r>
              <a:rPr lang="en-US" sz="1200" dirty="0"/>
              <a:t>It was about 20 million persons employed in fisheries –related industries. </a:t>
            </a:r>
          </a:p>
          <a:p>
            <a:pPr marL="285750" lvl="0" indent="-285750">
              <a:buFont typeface="Wingdings" charset="2"/>
              <a:buChar char="Ø"/>
            </a:pPr>
            <a:r>
              <a:rPr lang="en-US" dirty="0"/>
              <a:t>It addition, please also noted that the Fishing Capacity during the said periods also rapidly increased</a:t>
            </a:r>
            <a:r>
              <a:rPr lang="en-US" sz="1200" dirty="0"/>
              <a:t>.</a:t>
            </a:r>
          </a:p>
          <a:p>
            <a:pPr marL="285750" lvl="0" indent="-285750">
              <a:buFont typeface="Wingdings" charset="2"/>
              <a:buChar char="Ø"/>
            </a:pPr>
            <a:r>
              <a:rPr lang="en-US" sz="1200" dirty="0"/>
              <a:t>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4629DA-3992-B648-9AE9-7030BADAC4A3}" type="slidenum">
              <a:rPr lang="en-US" smtClean="0"/>
              <a:pPr/>
              <a:t>2</a:t>
            </a:fld>
            <a:endParaRPr lang="en-US" dirty="0"/>
          </a:p>
        </p:txBody>
      </p:sp>
    </p:spTree>
    <p:extLst>
      <p:ext uri="{BB962C8B-B14F-4D97-AF65-F5344CB8AC3E}">
        <p14:creationId xmlns:p14="http://schemas.microsoft.com/office/powerpoint/2010/main" val="193892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a:buFont typeface="Wingdings" charset="2"/>
              <a:buChar char="Ø"/>
            </a:pPr>
            <a:r>
              <a:rPr lang="en-US" sz="1200" dirty="0"/>
              <a:t>There are many key</a:t>
            </a:r>
            <a:r>
              <a:rPr lang="en-US" sz="1200" baseline="0" dirty="0"/>
              <a:t> Threats from fishing activities to the marine habitats which are caused from failures of fisheries governances during the past few decades such as </a:t>
            </a:r>
          </a:p>
          <a:p>
            <a:pPr marL="742950" lvl="1" indent="-285750">
              <a:buFont typeface="Wingdings" pitchFamily="2" charset="2"/>
              <a:buChar char="ü"/>
            </a:pPr>
            <a:r>
              <a:rPr lang="en-US" dirty="0"/>
              <a:t>Open access : results in increasing of fishing capacity;</a:t>
            </a:r>
          </a:p>
          <a:p>
            <a:pPr marL="742950" lvl="1" indent="-285750">
              <a:buFont typeface="Wingdings" pitchFamily="2" charset="2"/>
              <a:buChar char="ü"/>
            </a:pPr>
            <a:r>
              <a:rPr lang="en-US" dirty="0"/>
              <a:t>And that become overfished, biodiversity loss, habitat loss to the marine ecosystem;</a:t>
            </a:r>
          </a:p>
          <a:p>
            <a:pPr marL="742950" lvl="1" indent="-285750">
              <a:buFont typeface="Wingdings" pitchFamily="2" charset="2"/>
              <a:buChar char="ü"/>
            </a:pPr>
            <a:r>
              <a:rPr lang="en-US" dirty="0"/>
              <a:t>In addition, many </a:t>
            </a:r>
            <a:r>
              <a:rPr lang="en-US" dirty="0" err="1"/>
              <a:t>iuu</a:t>
            </a:r>
            <a:r>
              <a:rPr lang="en-US" dirty="0"/>
              <a:t> fishing are in practices </a:t>
            </a:r>
          </a:p>
          <a:p>
            <a:pPr marL="742950" lvl="1" indent="-285750">
              <a:buFont typeface="Wingdings" pitchFamily="2" charset="2"/>
              <a:buChar char="ü"/>
            </a:pPr>
            <a:r>
              <a:rPr lang="en-US" dirty="0"/>
              <a:t>Finally because failures of fisheries governance, the fish stock are declined in many part of the world.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4629DA-3992-B648-9AE9-7030BADAC4A3}" type="slidenum">
              <a:rPr lang="en-US" smtClean="0"/>
              <a:pPr/>
              <a:t>3</a:t>
            </a:fld>
            <a:endParaRPr lang="en-US" dirty="0"/>
          </a:p>
        </p:txBody>
      </p:sp>
    </p:spTree>
    <p:extLst>
      <p:ext uri="{BB962C8B-B14F-4D97-AF65-F5344CB8AC3E}">
        <p14:creationId xmlns:p14="http://schemas.microsoft.com/office/powerpoint/2010/main" val="166611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534988"/>
            <a:ext cx="6096000" cy="3429000"/>
          </a:xfrm>
        </p:spPr>
      </p:sp>
      <p:sp>
        <p:nvSpPr>
          <p:cNvPr id="3" name="Notes Placeholder 2"/>
          <p:cNvSpPr>
            <a:spLocks noGrp="1"/>
          </p:cNvSpPr>
          <p:nvPr>
            <p:ph type="body" idx="1"/>
          </p:nvPr>
        </p:nvSpPr>
        <p:spPr>
          <a:xfrm>
            <a:off x="685800" y="4158532"/>
            <a:ext cx="5486400" cy="3842468"/>
          </a:xfrm>
        </p:spPr>
        <p:txBody>
          <a:bodyPr/>
          <a:lstStyle/>
          <a:p>
            <a:pPr marL="285750" lvl="0" indent="-285750">
              <a:buFont typeface="Wingdings" charset="2"/>
              <a:buChar char="Ø"/>
            </a:pPr>
            <a:r>
              <a:rPr lang="en-US" sz="1200" dirty="0"/>
              <a:t>Improvement the Governance in Fisheries have been introduced in general by several international organizations such as FAO, and some institutions such as NOAA plays the important role to support many parts of the world on combating IUU fishing through the MCS initiatives: </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dirty="0"/>
              <a:t>I</a:t>
            </a:r>
            <a:r>
              <a:rPr lang="en-US" sz="1200" dirty="0"/>
              <a:t>n addition, NOAA also support different region in the world to improve the governance in fisheries by strengthening catch and traceability schemes (NOAA/Caribbean); </a:t>
            </a:r>
          </a:p>
          <a:p>
            <a:pPr marL="285750" indent="-285750">
              <a:buFont typeface="Wingdings" charset="2"/>
              <a:buChar char="Ø"/>
            </a:pPr>
            <a:r>
              <a:rPr lang="en-US" sz="1200" dirty="0"/>
              <a:t>And </a:t>
            </a:r>
            <a:r>
              <a:rPr lang="en-US" dirty="0">
                <a:solidFill>
                  <a:srgbClr val="000000"/>
                </a:solidFill>
                <a:latin typeface="Open Sans"/>
              </a:rPr>
              <a:t>Through innovative technology :  aims to bridge the information gap observed among science, fishermen and final consumers in relation to the biology, natural availability, fishing regulations, market opportunities and traceability of marine resources in CHILE; and </a:t>
            </a:r>
          </a:p>
          <a:p>
            <a:pPr marL="285750" indent="-285750">
              <a:buFont typeface="Wingdings" charset="2"/>
              <a:buChar char="Ø"/>
            </a:pPr>
            <a:r>
              <a:rPr lang="en-US" dirty="0">
                <a:solidFill>
                  <a:srgbClr val="000000"/>
                </a:solidFill>
                <a:latin typeface="Open Sans"/>
              </a:rPr>
              <a:t>Introduce the application of EAFM tools as a basis for fisheries management for ASIA Pacific. </a:t>
            </a:r>
            <a:endParaRPr lang="en-US" sz="1200" dirty="0"/>
          </a:p>
          <a:p>
            <a:pPr marL="285750" lvl="0" indent="-285750">
              <a:buFont typeface="Wingdings" charset="2"/>
              <a:buChar char="Ø"/>
            </a:pPr>
            <a:endParaRPr lang="en-US" dirty="0"/>
          </a:p>
          <a:p>
            <a:pPr marL="285750" lvl="0" indent="-285750">
              <a:buFont typeface="Wingdings" charset="2"/>
              <a:buChar char="Ø"/>
            </a:pPr>
            <a:r>
              <a:rPr lang="en-US" sz="1200" dirty="0"/>
              <a:t>While, please be noted that SEAFDEC in cooperation with ASEAN Member States develop the electronic system of ASEAN Catch Certification Scheme for</a:t>
            </a:r>
            <a:r>
              <a:rPr lang="en-US" sz="1200" baseline="0" dirty="0"/>
              <a:t> not only to enhance the intra-regional trade and international trade, but enhance the traceability system of fish and fisheries products. How does </a:t>
            </a:r>
            <a:r>
              <a:rPr lang="en-US" sz="1200" baseline="0" dirty="0" err="1"/>
              <a:t>eACDS</a:t>
            </a:r>
            <a:r>
              <a:rPr lang="en-US" sz="1200" baseline="0" dirty="0"/>
              <a:t> link to EAFM and MCS will be shown in the following slides.  </a:t>
            </a:r>
          </a:p>
          <a:p>
            <a:pPr marL="285750" lvl="0" indent="-285750">
              <a:buFont typeface="Wingdings" charset="2"/>
              <a:buChar char="Ø"/>
            </a:pPr>
            <a:r>
              <a:rPr lang="is-IS" sz="1200" baseline="0" dirty="0"/>
              <a:t>….......</a:t>
            </a:r>
            <a:r>
              <a:rPr lang="en-US" sz="1200" baseline="0" dirty="0"/>
              <a:t>  </a:t>
            </a:r>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4629DA-3992-B648-9AE9-7030BADAC4A3}" type="slidenum">
              <a:rPr lang="en-US" smtClean="0"/>
              <a:pPr/>
              <a:t>4</a:t>
            </a:fld>
            <a:endParaRPr lang="en-US" dirty="0"/>
          </a:p>
        </p:txBody>
      </p:sp>
    </p:spTree>
    <p:extLst>
      <p:ext uri="{BB962C8B-B14F-4D97-AF65-F5344CB8AC3E}">
        <p14:creationId xmlns:p14="http://schemas.microsoft.com/office/powerpoint/2010/main" val="86735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xfrm>
            <a:off x="914400" y="4547936"/>
            <a:ext cx="5029200" cy="3910263"/>
          </a:xfrm>
          <a:prstGeom prst="rect">
            <a:avLst/>
          </a:prstGeom>
        </p:spPr>
        <p:txBody>
          <a:bodyPr/>
          <a:lstStyle/>
          <a:p>
            <a:endParaRPr lang="en-US" sz="1400" dirty="0"/>
          </a:p>
          <a:p>
            <a:r>
              <a:rPr lang="en-US" sz="1400" dirty="0"/>
              <a:t>ACDS :  </a:t>
            </a:r>
            <a:r>
              <a:rPr lang="en-US" sz="1400" b="1" cap="none" spc="0" dirty="0">
                <a:ln/>
                <a:solidFill>
                  <a:schemeClr val="accent5">
                    <a:lumMod val="40000"/>
                    <a:lumOff val="60000"/>
                  </a:schemeClr>
                </a:solidFill>
                <a:effectLst/>
              </a:rPr>
              <a:t>ASEAN Catch Documentation Scheme </a:t>
            </a:r>
            <a:r>
              <a:rPr lang="en-US" sz="1400" b="1" dirty="0">
                <a:ln/>
                <a:solidFill>
                  <a:schemeClr val="accent5">
                    <a:lumMod val="40000"/>
                    <a:lumOff val="60000"/>
                  </a:schemeClr>
                </a:solidFill>
              </a:rPr>
              <a:t>was adopted by ASEAN Ministers to prevent the access of IUU fish into the ASEAN supply chains </a:t>
            </a:r>
            <a:r>
              <a:rPr lang="en-US" sz="1400" b="1" cap="none" spc="0" dirty="0">
                <a:ln/>
                <a:solidFill>
                  <a:schemeClr val="accent5">
                    <a:lumMod val="40000"/>
                    <a:lumOff val="60000"/>
                  </a:schemeClr>
                </a:solidFill>
                <a:effectLst/>
              </a:rPr>
              <a:t> </a:t>
            </a:r>
          </a:p>
          <a:p>
            <a:endParaRPr lang="en-US" sz="1400" b="1" cap="none" spc="0" dirty="0">
              <a:ln/>
              <a:solidFill>
                <a:schemeClr val="accent5">
                  <a:lumMod val="40000"/>
                  <a:lumOff val="60000"/>
                </a:schemeClr>
              </a:solidFill>
              <a:effectLst/>
            </a:endParaRPr>
          </a:p>
          <a:p>
            <a:pPr>
              <a:spcAft>
                <a:spcPts val="1200"/>
              </a:spcAft>
            </a:pPr>
            <a:r>
              <a:rPr lang="en-US" sz="1400" b="1" cap="none" spc="0" dirty="0" err="1">
                <a:ln/>
                <a:solidFill>
                  <a:schemeClr val="accent5">
                    <a:lumMod val="40000"/>
                    <a:lumOff val="60000"/>
                  </a:schemeClr>
                </a:solidFill>
                <a:effectLst/>
              </a:rPr>
              <a:t>eACDS</a:t>
            </a:r>
            <a:r>
              <a:rPr lang="en-US" sz="1400" b="1" cap="none" spc="0" dirty="0">
                <a:ln/>
                <a:solidFill>
                  <a:schemeClr val="accent5">
                    <a:lumMod val="40000"/>
                    <a:lumOff val="60000"/>
                  </a:schemeClr>
                </a:solidFill>
                <a:effectLst/>
              </a:rPr>
              <a:t> :  </a:t>
            </a:r>
            <a:r>
              <a:rPr lang="en-US" sz="1400" b="1" dirty="0">
                <a:ln/>
                <a:solidFill>
                  <a:schemeClr val="accent5">
                    <a:lumMod val="60000"/>
                    <a:lumOff val="40000"/>
                  </a:schemeClr>
                </a:solidFill>
              </a:rPr>
              <a:t>-S</a:t>
            </a:r>
            <a:r>
              <a:rPr lang="en-US" sz="1400" b="1" cap="none" spc="0" dirty="0">
                <a:ln/>
                <a:solidFill>
                  <a:schemeClr val="accent5">
                    <a:lumMod val="60000"/>
                    <a:lumOff val="40000"/>
                  </a:schemeClr>
                </a:solidFill>
                <a:effectLst/>
              </a:rPr>
              <a:t>oftware supports </a:t>
            </a:r>
            <a:r>
              <a:rPr lang="en-US" sz="1400" b="1" dirty="0">
                <a:ln/>
                <a:solidFill>
                  <a:schemeClr val="accent5">
                    <a:lumMod val="60000"/>
                    <a:lumOff val="40000"/>
                  </a:schemeClr>
                </a:solidFill>
              </a:rPr>
              <a:t>the </a:t>
            </a:r>
            <a:r>
              <a:rPr lang="en-US" sz="1400" b="1" cap="none" spc="0" dirty="0">
                <a:ln/>
                <a:solidFill>
                  <a:schemeClr val="accent5">
                    <a:lumMod val="60000"/>
                    <a:lumOff val="40000"/>
                  </a:schemeClr>
                </a:solidFill>
                <a:effectLst/>
              </a:rPr>
              <a:t>implementation of ASEAN Catch Documentation Scheme</a:t>
            </a:r>
          </a:p>
          <a:p>
            <a:pPr>
              <a:spcAft>
                <a:spcPts val="1200"/>
              </a:spcAft>
            </a:pPr>
            <a:r>
              <a:rPr lang="en-US" sz="1400" b="1" dirty="0">
                <a:ln/>
                <a:solidFill>
                  <a:schemeClr val="accent5">
                    <a:lumMod val="60000"/>
                    <a:lumOff val="40000"/>
                  </a:schemeClr>
                </a:solidFill>
              </a:rPr>
              <a:t>-</a:t>
            </a:r>
            <a:r>
              <a:rPr lang="en-US" sz="1400" b="1" cap="none" spc="0" dirty="0">
                <a:ln/>
                <a:solidFill>
                  <a:schemeClr val="accent5">
                    <a:lumMod val="60000"/>
                    <a:lumOff val="40000"/>
                  </a:schemeClr>
                </a:solidFill>
                <a:effectLst/>
              </a:rPr>
              <a:t> Implementing </a:t>
            </a:r>
            <a:r>
              <a:rPr lang="en-US" sz="1400" b="1" cap="none" spc="0" dirty="0" err="1">
                <a:ln/>
                <a:solidFill>
                  <a:schemeClr val="accent5">
                    <a:lumMod val="60000"/>
                    <a:lumOff val="40000"/>
                  </a:schemeClr>
                </a:solidFill>
                <a:effectLst/>
              </a:rPr>
              <a:t>eACDS</a:t>
            </a:r>
            <a:r>
              <a:rPr lang="en-US" sz="1400" b="1" cap="none" spc="0" dirty="0">
                <a:ln/>
                <a:solidFill>
                  <a:schemeClr val="accent5">
                    <a:lumMod val="60000"/>
                    <a:lumOff val="40000"/>
                  </a:schemeClr>
                </a:solidFill>
                <a:effectLst/>
              </a:rPr>
              <a:t> required Good Governance, and Good Practices on Fisheries Management.</a:t>
            </a:r>
          </a:p>
          <a:p>
            <a:endParaRPr lang="en-US" sz="1400" b="1" cap="none" spc="0" dirty="0">
              <a:ln/>
              <a:solidFill>
                <a:schemeClr val="accent5">
                  <a:lumMod val="40000"/>
                  <a:lumOff val="60000"/>
                </a:schemeClr>
              </a:solidFill>
              <a:effectLst/>
            </a:endParaRPr>
          </a:p>
          <a:p>
            <a:endParaRPr sz="1400" dirty="0"/>
          </a:p>
        </p:txBody>
      </p:sp>
    </p:spTree>
    <p:extLst>
      <p:ext uri="{BB962C8B-B14F-4D97-AF65-F5344CB8AC3E}">
        <p14:creationId xmlns:p14="http://schemas.microsoft.com/office/powerpoint/2010/main" val="1914002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Font typeface="Wingdings" charset="2"/>
              <a:buNone/>
            </a:pPr>
            <a:r>
              <a:rPr lang="en-US" sz="1200" dirty="0"/>
              <a:t>The most important</a:t>
            </a:r>
            <a:r>
              <a:rPr lang="en-US" sz="1200" baseline="0" dirty="0"/>
              <a:t> part of the </a:t>
            </a:r>
            <a:r>
              <a:rPr lang="en-US" sz="1200" baseline="0" dirty="0" err="1"/>
              <a:t>eACDS</a:t>
            </a:r>
            <a:r>
              <a:rPr lang="en-US" sz="1200" baseline="0" dirty="0"/>
              <a:t> are the powerful of the Database Modules that recorded all required Key Data Elements (KDEs) into the system, the database module will create user friendly in implementation of the </a:t>
            </a:r>
            <a:r>
              <a:rPr lang="en-US" sz="1200" baseline="0" dirty="0" err="1"/>
              <a:t>eACDS</a:t>
            </a:r>
            <a:r>
              <a:rPr lang="en-US" sz="1200" baseline="0" dirty="0"/>
              <a:t> especially generating the Certifications based on the processes in the supply chains.  The important database module and Key data elements are such as:  </a:t>
            </a:r>
          </a:p>
          <a:p>
            <a:pPr marL="285750" lvl="0" indent="-285750">
              <a:buFont typeface="Wingdings" charset="2"/>
              <a:buChar char="Ø"/>
            </a:pPr>
            <a:r>
              <a:rPr lang="en-US" sz="1200" baseline="0" dirty="0"/>
              <a:t>Fish species database which is including not only the scientific name, common name and local name, but also include the standard fish code. </a:t>
            </a:r>
          </a:p>
          <a:p>
            <a:pPr marL="285750" lvl="0" indent="-285750">
              <a:buFont typeface="Wingdings" charset="2"/>
              <a:buChar char="Ø"/>
            </a:pPr>
            <a:r>
              <a:rPr lang="en-US" sz="1200" baseline="0" dirty="0"/>
              <a:t>Next is the Fishing Boat owner or company profile including fishing master</a:t>
            </a:r>
          </a:p>
          <a:p>
            <a:pPr marL="285750" lvl="0" indent="-285750">
              <a:buFont typeface="Wingdings" charset="2"/>
              <a:buChar char="Ø"/>
            </a:pPr>
            <a:r>
              <a:rPr lang="en-US" sz="1200" baseline="0" dirty="0"/>
              <a:t>List of Fishing boat and gears license validation;</a:t>
            </a:r>
          </a:p>
          <a:p>
            <a:pPr marL="285750" lvl="0" indent="-285750">
              <a:buFont typeface="Wingdings" charset="2"/>
              <a:buChar char="Ø"/>
            </a:pPr>
            <a:r>
              <a:rPr lang="en-US" sz="1200" baseline="0" dirty="0"/>
              <a:t>List of Fishing port </a:t>
            </a:r>
          </a:p>
          <a:p>
            <a:pPr marL="285750" lvl="0" indent="-285750">
              <a:buFont typeface="Wingdings" charset="2"/>
              <a:buChar char="Ø"/>
            </a:pPr>
            <a:r>
              <a:rPr lang="en-US" sz="1200" baseline="0" dirty="0"/>
              <a:t>List of fish buyer, brokers</a:t>
            </a:r>
          </a:p>
          <a:p>
            <a:pPr marL="285750" lvl="0" indent="-285750">
              <a:buFont typeface="Wingdings" charset="2"/>
              <a:buChar char="Ø"/>
            </a:pPr>
            <a:r>
              <a:rPr lang="en-US" sz="1200" baseline="0" dirty="0"/>
              <a:t>List of processing plants or processors</a:t>
            </a:r>
          </a:p>
          <a:p>
            <a:pPr marL="285750" lvl="0" indent="-285750">
              <a:buFont typeface="Wingdings" charset="2"/>
              <a:buChar char="Ø"/>
            </a:pPr>
            <a:r>
              <a:rPr lang="en-US" sz="1200" baseline="0" dirty="0"/>
              <a:t>The HS Product Code</a:t>
            </a:r>
          </a:p>
          <a:p>
            <a:pPr marL="285750" marR="0" lvl="0" indent="-285750" defTabSz="457195" eaLnBrk="1" fontAlgn="auto" latinLnBrk="0" hangingPunct="1">
              <a:lnSpc>
                <a:spcPct val="117999"/>
              </a:lnSpc>
              <a:spcBef>
                <a:spcPts val="0"/>
              </a:spcBef>
              <a:spcAft>
                <a:spcPts val="0"/>
              </a:spcAft>
              <a:buClrTx/>
              <a:buSzTx/>
              <a:buFont typeface="Wingdings" charset="2"/>
              <a:buChar char="Ø"/>
              <a:tabLst/>
              <a:defRPr/>
            </a:pPr>
            <a:r>
              <a:rPr lang="en-US" sz="1200" baseline="0" dirty="0" err="1"/>
              <a:t>Harmonied</a:t>
            </a:r>
            <a:r>
              <a:rPr lang="en-US" sz="1200" baseline="0" dirty="0"/>
              <a:t> System (HS) product code</a:t>
            </a:r>
          </a:p>
          <a:p>
            <a:pPr marL="285750" marR="0" lvl="0" indent="-285750" defTabSz="457195" eaLnBrk="1" fontAlgn="auto" latinLnBrk="0" hangingPunct="1">
              <a:lnSpc>
                <a:spcPct val="117999"/>
              </a:lnSpc>
              <a:spcBef>
                <a:spcPts val="0"/>
              </a:spcBef>
              <a:spcAft>
                <a:spcPts val="0"/>
              </a:spcAft>
              <a:buClrTx/>
              <a:buSzTx/>
              <a:buFont typeface="Wingdings" charset="2"/>
              <a:buChar char="Ø"/>
              <a:tabLst/>
              <a:defRPr/>
            </a:pPr>
            <a:r>
              <a:rPr lang="en-US" sz="1200" baseline="0" dirty="0"/>
              <a:t>List Exporter/importer</a:t>
            </a:r>
          </a:p>
          <a:p>
            <a:pPr marL="285750" marR="0" lvl="0" indent="-285750" defTabSz="457195" eaLnBrk="1" fontAlgn="auto" latinLnBrk="0" hangingPunct="1">
              <a:lnSpc>
                <a:spcPct val="117999"/>
              </a:lnSpc>
              <a:spcBef>
                <a:spcPts val="0"/>
              </a:spcBef>
              <a:spcAft>
                <a:spcPts val="0"/>
              </a:spcAft>
              <a:buClrTx/>
              <a:buSzTx/>
              <a:buFont typeface="Wingdings" charset="2"/>
              <a:buChar char="Ø"/>
              <a:tabLst/>
              <a:defRPr/>
            </a:pPr>
            <a:r>
              <a:rPr lang="en-US" sz="1200" baseline="0" dirty="0"/>
              <a:t>Logistic information, and </a:t>
            </a:r>
          </a:p>
          <a:p>
            <a:pPr marL="285750" marR="0" lvl="0" indent="-285750" defTabSz="457195" eaLnBrk="1" fontAlgn="auto" latinLnBrk="0" hangingPunct="1">
              <a:lnSpc>
                <a:spcPct val="117999"/>
              </a:lnSpc>
              <a:spcBef>
                <a:spcPts val="0"/>
              </a:spcBef>
              <a:spcAft>
                <a:spcPts val="0"/>
              </a:spcAft>
              <a:buClrTx/>
              <a:buSzTx/>
              <a:buFont typeface="Wingdings" charset="2"/>
              <a:buChar char="Ø"/>
              <a:tabLst/>
              <a:defRPr/>
            </a:pPr>
            <a:r>
              <a:rPr lang="en-US" sz="1200" baseline="0" dirty="0"/>
              <a:t>Others. </a:t>
            </a:r>
          </a:p>
          <a:p>
            <a:pPr marL="285750" lvl="0" indent="-285750">
              <a:buFont typeface="Wingdings" charset="2"/>
              <a:buChar char="Ø"/>
            </a:pPr>
            <a:endParaRPr lang="en-US" sz="1200"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4629DA-3992-B648-9AE9-7030BADAC4A3}" type="slidenum">
              <a:rPr lang="en-US" smtClean="0"/>
              <a:pPr/>
              <a:t>6</a:t>
            </a:fld>
            <a:endParaRPr lang="en-US"/>
          </a:p>
        </p:txBody>
      </p:sp>
    </p:spTree>
    <p:extLst>
      <p:ext uri="{BB962C8B-B14F-4D97-AF65-F5344CB8AC3E}">
        <p14:creationId xmlns:p14="http://schemas.microsoft.com/office/powerpoint/2010/main" val="176952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eACDS</a:t>
            </a:r>
            <a:r>
              <a:rPr lang="en-US" dirty="0"/>
              <a:t> software is designed to link  all supply chains from catching to plate :</a:t>
            </a:r>
          </a:p>
          <a:p>
            <a:endParaRPr lang="en-US" dirty="0"/>
          </a:p>
          <a:p>
            <a:r>
              <a:rPr lang="en-US" dirty="0"/>
              <a:t>In addition, the software can generate the Certificates such as </a:t>
            </a:r>
          </a:p>
          <a:p>
            <a:r>
              <a:rPr lang="en-US" dirty="0"/>
              <a:t>1)_ Catch Declaration (CD) for fishing master;</a:t>
            </a:r>
          </a:p>
          <a:p>
            <a:pPr marL="228600" indent="-228600">
              <a:buAutoNum type="arabicParenR" startAt="2"/>
            </a:pPr>
            <a:r>
              <a:rPr lang="en-US" dirty="0"/>
              <a:t>Movement Documents (MD) for all registered fish buyers; </a:t>
            </a:r>
          </a:p>
          <a:p>
            <a:pPr marL="228600" indent="-228600">
              <a:buAutoNum type="arabicParenR" startAt="2"/>
            </a:pPr>
            <a:r>
              <a:rPr lang="en-US" dirty="0"/>
              <a:t>Catch Certificate (CC) for fish processors</a:t>
            </a:r>
            <a:endParaRPr lang="th-TH" dirty="0"/>
          </a:p>
        </p:txBody>
      </p:sp>
      <p:sp>
        <p:nvSpPr>
          <p:cNvPr id="4" name="Slide Number Placeholder 3"/>
          <p:cNvSpPr>
            <a:spLocks noGrp="1"/>
          </p:cNvSpPr>
          <p:nvPr>
            <p:ph type="sldNum" sz="quarter" idx="5"/>
          </p:nvPr>
        </p:nvSpPr>
        <p:spPr/>
        <p:txBody>
          <a:bodyPr/>
          <a:lstStyle/>
          <a:p>
            <a:pPr>
              <a:defRPr/>
            </a:pPr>
            <a:fld id="{FF01EE73-520A-2C4E-BF6C-70C53AA6114C}" type="slidenum">
              <a:rPr lang="en-US" smtClean="0"/>
              <a:pPr>
                <a:defRPr/>
              </a:pPr>
              <a:t>7</a:t>
            </a:fld>
            <a:endParaRPr lang="en-US"/>
          </a:p>
        </p:txBody>
      </p:sp>
    </p:spTree>
    <p:extLst>
      <p:ext uri="{BB962C8B-B14F-4D97-AF65-F5344CB8AC3E}">
        <p14:creationId xmlns:p14="http://schemas.microsoft.com/office/powerpoint/2010/main" val="396462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a:buFont typeface="Wingdings" charset="2"/>
              <a:buChar char="Ø"/>
            </a:pPr>
            <a:r>
              <a:rPr lang="en-US" sz="1200" baseline="0" dirty="0"/>
              <a:t>  </a:t>
            </a:r>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4629DA-3992-B648-9AE9-7030BADAC4A3}" type="slidenum">
              <a:rPr lang="en-US" smtClean="0"/>
              <a:pPr/>
              <a:t>8</a:t>
            </a:fld>
            <a:endParaRPr lang="en-US" dirty="0"/>
          </a:p>
        </p:txBody>
      </p:sp>
    </p:spTree>
    <p:extLst>
      <p:ext uri="{BB962C8B-B14F-4D97-AF65-F5344CB8AC3E}">
        <p14:creationId xmlns:p14="http://schemas.microsoft.com/office/powerpoint/2010/main" val="78044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a:buFont typeface="Wingdings" charset="2"/>
              <a:buChar char="Ø"/>
            </a:pPr>
            <a:r>
              <a:rPr lang="en-US" sz="1200" dirty="0"/>
              <a:t>EACDS</a:t>
            </a:r>
            <a:r>
              <a:rPr lang="en-US" sz="1200" baseline="0" dirty="0"/>
              <a:t> is a powerful tool, not only to enhance the intra-regional trade and international trade, but the implementation will also support the Monitoring Control and Surveillance as shown on this screen. </a:t>
            </a:r>
          </a:p>
          <a:p>
            <a:pPr marL="285750" lvl="0" indent="-285750">
              <a:buFont typeface="Wingdings" charset="2"/>
              <a:buChar char="Ø"/>
            </a:pPr>
            <a:endParaRPr lang="en-US" sz="1200" baseline="0" dirty="0"/>
          </a:p>
          <a:p>
            <a:pPr marL="285750" lvl="0" indent="-285750">
              <a:buFont typeface="Wingdings" charset="2"/>
              <a:buChar char="Ø"/>
            </a:pPr>
            <a:r>
              <a:rPr lang="en-US" sz="1200" baseline="0" dirty="0"/>
              <a:t>In addition the Implementation of the </a:t>
            </a:r>
            <a:r>
              <a:rPr lang="en-US" sz="1200" baseline="0" dirty="0" err="1"/>
              <a:t>eACDS</a:t>
            </a:r>
            <a:r>
              <a:rPr lang="en-US" sz="1200" baseline="0" dirty="0"/>
              <a:t> required good governance, meaning that the Government have to improve their fishing vessels registration, fishing licenses, control and monitoring of port-out and port-in, catch reporting at sea is very useful in term of fishing quota management, verification of fish landing, monitoring of fishing vessels movement  including the transshipment vessels via VMS system.. </a:t>
            </a:r>
          </a:p>
          <a:p>
            <a:pPr marL="285750" lvl="0" indent="-285750">
              <a:buFont typeface="Wingdings" charset="2"/>
              <a:buChar char="Ø"/>
            </a:pPr>
            <a:endParaRPr lang="en-US" sz="1200" baseline="0" dirty="0"/>
          </a:p>
          <a:p>
            <a:pPr marL="285750" lvl="0" indent="-285750">
              <a:buFont typeface="Wingdings" charset="2"/>
              <a:buChar char="Ø"/>
            </a:pPr>
            <a:r>
              <a:rPr lang="en-US" sz="1200" baseline="0" dirty="0"/>
              <a:t>Furthermore, the </a:t>
            </a:r>
            <a:r>
              <a:rPr lang="en-US" sz="1200" baseline="0" dirty="0" err="1"/>
              <a:t>eACDS</a:t>
            </a:r>
            <a:r>
              <a:rPr lang="en-US" sz="1200" baseline="0" dirty="0"/>
              <a:t> also support the EAFM Implementation. EAFM required fishery Policy and management plan in which many parameters to come-up with Management plan are from Scientific based when implementing the </a:t>
            </a:r>
            <a:r>
              <a:rPr lang="en-US" sz="1200" baseline="0" dirty="0" err="1"/>
              <a:t>eACDS</a:t>
            </a:r>
            <a:r>
              <a:rPr lang="en-US" sz="1200" baseline="0" dirty="0"/>
              <a:t>. Data from these implementation of </a:t>
            </a:r>
            <a:r>
              <a:rPr lang="en-US" sz="1200" baseline="0" dirty="0" err="1"/>
              <a:t>eACDS</a:t>
            </a:r>
            <a:r>
              <a:rPr lang="en-US" sz="1200" baseline="0" dirty="0"/>
              <a:t> such as catch landing, fishing efforts from controlling of port-in, port-out are very useful information for stock assessment. The stock assessment and risk assessment will create management measures which are used for fishery policy for sustainable management.  </a:t>
            </a:r>
          </a:p>
          <a:p>
            <a:pPr marL="285750" lvl="0" indent="-285750">
              <a:buFont typeface="Wingdings" charset="2"/>
              <a:buChar char="Ø"/>
            </a:pPr>
            <a:endParaRPr lang="en-US" sz="1200" baseline="0" dirty="0"/>
          </a:p>
          <a:p>
            <a:pPr marL="285750" lvl="0" indent="-285750">
              <a:buFont typeface="Wingdings" charset="2"/>
              <a:buChar char="Ø"/>
            </a:pPr>
            <a:r>
              <a:rPr lang="en-US" sz="1200" baseline="0" dirty="0"/>
              <a:t>These all </a:t>
            </a:r>
            <a:r>
              <a:rPr lang="en-US" sz="1200" baseline="0" dirty="0" err="1"/>
              <a:t>linakage</a:t>
            </a:r>
            <a:r>
              <a:rPr lang="en-US" sz="1200" baseline="0" dirty="0"/>
              <a:t> information will enhance the Governance in Fisheries in which support the EAFM implementation.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4629DA-3992-B648-9AE9-7030BADAC4A3}" type="slidenum">
              <a:rPr lang="en-US" smtClean="0"/>
              <a:pPr/>
              <a:t>9</a:t>
            </a:fld>
            <a:endParaRPr lang="en-US" dirty="0"/>
          </a:p>
        </p:txBody>
      </p:sp>
    </p:spTree>
    <p:extLst>
      <p:ext uri="{BB962C8B-B14F-4D97-AF65-F5344CB8AC3E}">
        <p14:creationId xmlns:p14="http://schemas.microsoft.com/office/powerpoint/2010/main" val="386581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C0FB-A9C2-E14A-95F9-D3A314B3712C}"/>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2FA5393-C819-E843-B8AF-D855849CE65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AC6E2D-6880-AA4F-9580-922E929FB537}"/>
              </a:ext>
            </a:extLst>
          </p:cNvPr>
          <p:cNvSpPr>
            <a:spLocks noGrp="1"/>
          </p:cNvSpPr>
          <p:nvPr>
            <p:ph type="dt" sz="half" idx="10"/>
          </p:nvPr>
        </p:nvSpPr>
        <p:spPr/>
        <p:txBody>
          <a:bodyPr/>
          <a:lstStyle>
            <a:lvl1pPr>
              <a:defRPr>
                <a:solidFill>
                  <a:schemeClr val="bg1"/>
                </a:solidFill>
              </a:defRPr>
            </a:lvl1pPr>
          </a:lstStyle>
          <a:p>
            <a:fld id="{36F2822C-7F51-5145-888C-2ECFD0F53288}" type="datetimeFigureOut">
              <a:rPr lang="en-US" smtClean="0"/>
              <a:pPr/>
              <a:t>6/25/2019</a:t>
            </a:fld>
            <a:endParaRPr lang="en-US" dirty="0"/>
          </a:p>
        </p:txBody>
      </p:sp>
      <p:sp>
        <p:nvSpPr>
          <p:cNvPr id="5" name="Footer Placeholder 4">
            <a:extLst>
              <a:ext uri="{FF2B5EF4-FFF2-40B4-BE49-F238E27FC236}">
                <a16:creationId xmlns:a16="http://schemas.microsoft.com/office/drawing/2014/main" id="{8A74A895-726F-3340-8F01-B6F64521C139}"/>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F4257567-4C69-0044-857A-804FB4C586EE}"/>
              </a:ext>
            </a:extLst>
          </p:cNvPr>
          <p:cNvSpPr>
            <a:spLocks noGrp="1"/>
          </p:cNvSpPr>
          <p:nvPr>
            <p:ph type="sldNum" sz="quarter" idx="12"/>
          </p:nvPr>
        </p:nvSpPr>
        <p:spPr/>
        <p:txBody>
          <a:bodyPr/>
          <a:lstStyle>
            <a:lvl1pPr>
              <a:defRPr>
                <a:solidFill>
                  <a:schemeClr val="bg1"/>
                </a:solidFill>
              </a:defRPr>
            </a:lvl1pPr>
          </a:lstStyle>
          <a:p>
            <a:fld id="{FF3978E1-F04B-6449-B9EB-7ADAF07161E5}" type="slidenum">
              <a:rPr lang="en-US" smtClean="0"/>
              <a:pPr/>
              <a:t>‹#›</a:t>
            </a:fld>
            <a:endParaRPr lang="en-US" dirty="0"/>
          </a:p>
        </p:txBody>
      </p:sp>
    </p:spTree>
    <p:extLst>
      <p:ext uri="{BB962C8B-B14F-4D97-AF65-F5344CB8AC3E}">
        <p14:creationId xmlns:p14="http://schemas.microsoft.com/office/powerpoint/2010/main" val="86114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B71D-C431-F946-8DE1-D41782AF9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BF4596-8C6A-2049-8641-37BC8BB0E9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DF4D1-2E12-784A-8901-CCAF75574A86}"/>
              </a:ext>
            </a:extLst>
          </p:cNvPr>
          <p:cNvSpPr>
            <a:spLocks noGrp="1"/>
          </p:cNvSpPr>
          <p:nvPr>
            <p:ph type="dt" sz="half" idx="10"/>
          </p:nvPr>
        </p:nvSpPr>
        <p:spPr/>
        <p:txBody>
          <a:bodyPr/>
          <a:lstStyle/>
          <a:p>
            <a:fld id="{36F2822C-7F51-5145-888C-2ECFD0F53288}" type="datetimeFigureOut">
              <a:rPr lang="en-US" smtClean="0"/>
              <a:t>6/25/2019</a:t>
            </a:fld>
            <a:endParaRPr lang="en-US" dirty="0"/>
          </a:p>
        </p:txBody>
      </p:sp>
      <p:sp>
        <p:nvSpPr>
          <p:cNvPr id="5" name="Footer Placeholder 4">
            <a:extLst>
              <a:ext uri="{FF2B5EF4-FFF2-40B4-BE49-F238E27FC236}">
                <a16:creationId xmlns:a16="http://schemas.microsoft.com/office/drawing/2014/main" id="{D1F9FEA5-73D8-E54C-8FFB-3E302D618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E74B3-B147-D147-AEA2-595560CE56CD}"/>
              </a:ext>
            </a:extLst>
          </p:cNvPr>
          <p:cNvSpPr>
            <a:spLocks noGrp="1"/>
          </p:cNvSpPr>
          <p:nvPr>
            <p:ph type="sldNum" sz="quarter" idx="12"/>
          </p:nvPr>
        </p:nvSpPr>
        <p:spPr/>
        <p:txBody>
          <a:bodyPr/>
          <a:lstStyle/>
          <a:p>
            <a:fld id="{FF3978E1-F04B-6449-B9EB-7ADAF07161E5}" type="slidenum">
              <a:rPr lang="en-US" smtClean="0"/>
              <a:t>‹#›</a:t>
            </a:fld>
            <a:endParaRPr lang="en-US" dirty="0"/>
          </a:p>
        </p:txBody>
      </p:sp>
    </p:spTree>
    <p:extLst>
      <p:ext uri="{BB962C8B-B14F-4D97-AF65-F5344CB8AC3E}">
        <p14:creationId xmlns:p14="http://schemas.microsoft.com/office/powerpoint/2010/main" val="168806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0AB76C-E677-3B41-A568-0FEA5B7D77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F1A97-61A1-004A-B673-DBE5DE014E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56D4C-E981-9F49-99AB-C30E0ADEE196}"/>
              </a:ext>
            </a:extLst>
          </p:cNvPr>
          <p:cNvSpPr>
            <a:spLocks noGrp="1"/>
          </p:cNvSpPr>
          <p:nvPr>
            <p:ph type="dt" sz="half" idx="10"/>
          </p:nvPr>
        </p:nvSpPr>
        <p:spPr/>
        <p:txBody>
          <a:bodyPr/>
          <a:lstStyle/>
          <a:p>
            <a:fld id="{36F2822C-7F51-5145-888C-2ECFD0F53288}" type="datetimeFigureOut">
              <a:rPr lang="en-US" smtClean="0"/>
              <a:t>6/25/2019</a:t>
            </a:fld>
            <a:endParaRPr lang="en-US" dirty="0"/>
          </a:p>
        </p:txBody>
      </p:sp>
      <p:sp>
        <p:nvSpPr>
          <p:cNvPr id="5" name="Footer Placeholder 4">
            <a:extLst>
              <a:ext uri="{FF2B5EF4-FFF2-40B4-BE49-F238E27FC236}">
                <a16:creationId xmlns:a16="http://schemas.microsoft.com/office/drawing/2014/main" id="{3E2B9308-ED4B-B344-85E2-76BA597F09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5762E-79FD-DB40-B95B-5690264CB398}"/>
              </a:ext>
            </a:extLst>
          </p:cNvPr>
          <p:cNvSpPr>
            <a:spLocks noGrp="1"/>
          </p:cNvSpPr>
          <p:nvPr>
            <p:ph type="sldNum" sz="quarter" idx="12"/>
          </p:nvPr>
        </p:nvSpPr>
        <p:spPr/>
        <p:txBody>
          <a:bodyPr/>
          <a:lstStyle/>
          <a:p>
            <a:fld id="{FF3978E1-F04B-6449-B9EB-7ADAF07161E5}" type="slidenum">
              <a:rPr lang="en-US" smtClean="0"/>
              <a:t>‹#›</a:t>
            </a:fld>
            <a:endParaRPr lang="en-US" dirty="0"/>
          </a:p>
        </p:txBody>
      </p:sp>
    </p:spTree>
    <p:extLst>
      <p:ext uri="{BB962C8B-B14F-4D97-AF65-F5344CB8AC3E}">
        <p14:creationId xmlns:p14="http://schemas.microsoft.com/office/powerpoint/2010/main" val="427093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31" name="Shape 31"/>
          <p:cNvSpPr>
            <a:spLocks noGrp="1"/>
          </p:cNvSpPr>
          <p:nvPr>
            <p:ph type="body" sz="quarter" idx="13"/>
          </p:nvPr>
        </p:nvSpPr>
        <p:spPr>
          <a:xfrm>
            <a:off x="4476750" y="520843"/>
            <a:ext cx="6925519" cy="2024393"/>
          </a:xfrm>
          <a:prstGeom prst="rect">
            <a:avLst/>
          </a:prstGeom>
        </p:spPr>
        <p:txBody>
          <a:bodyPr lIns="0" tIns="0" rIns="0" bIns="0" anchor="ctr">
            <a:noAutofit/>
          </a:bodyPr>
          <a:lstStyle>
            <a:lvl1pPr algn="l" defTabSz="219098">
              <a:lnSpc>
                <a:spcPct val="70000"/>
              </a:lnSpc>
              <a:defRPr sz="4576">
                <a:solidFill>
                  <a:srgbClr val="FFFFFF"/>
                </a:solidFill>
                <a:latin typeface="+mn-lt"/>
                <a:ea typeface="+mn-ea"/>
                <a:cs typeface="+mn-cs"/>
                <a:sym typeface="Avenir Next Ultra Light"/>
              </a:defRPr>
            </a:lvl1pPr>
          </a:lstStyle>
          <a:p>
            <a:r>
              <a:t>Presentation Agenda</a:t>
            </a:r>
          </a:p>
        </p:txBody>
      </p:sp>
      <p:sp>
        <p:nvSpPr>
          <p:cNvPr id="32" name="Shape 32"/>
          <p:cNvSpPr>
            <a:spLocks noGrp="1"/>
          </p:cNvSpPr>
          <p:nvPr>
            <p:ph type="pic" sz="half" idx="14"/>
          </p:nvPr>
        </p:nvSpPr>
        <p:spPr>
          <a:xfrm>
            <a:off x="0" y="0"/>
            <a:ext cx="3820568" cy="6858000"/>
          </a:xfrm>
          <a:prstGeom prst="rect">
            <a:avLst/>
          </a:prstGeom>
          <a:effectLst>
            <a:outerShdw blurRad="38100" dist="25400" dir="5400000" rotWithShape="0">
              <a:srgbClr val="000000">
                <a:alpha val="50000"/>
              </a:srgbClr>
            </a:outerShdw>
          </a:effectLst>
        </p:spPr>
        <p:txBody>
          <a:bodyPr lIns="91439" tIns="45719" rIns="91439" bIns="45719">
            <a:noAutofit/>
          </a:bodyPr>
          <a:lstStyle/>
          <a:p>
            <a:endParaRPr dirty="0"/>
          </a:p>
        </p:txBody>
      </p:sp>
      <p:sp>
        <p:nvSpPr>
          <p:cNvPr id="33" name="Shape 33"/>
          <p:cNvSpPr>
            <a:spLocks noGrp="1"/>
          </p:cNvSpPr>
          <p:nvPr>
            <p:ph type="body" sz="quarter" idx="15"/>
          </p:nvPr>
        </p:nvSpPr>
        <p:spPr>
          <a:xfrm>
            <a:off x="3492500" y="2857500"/>
            <a:ext cx="635000" cy="635000"/>
          </a:xfrm>
          <a:prstGeom prst="ellipse">
            <a:avLst/>
          </a:prstGeom>
          <a:solidFill>
            <a:srgbClr val="187DD9"/>
          </a:solidFill>
          <a:effectLst>
            <a:outerShdw blurRad="38100" dist="25400" dir="5400000" rotWithShape="0">
              <a:srgbClr val="000000">
                <a:alpha val="15000"/>
              </a:srgbClr>
            </a:outerShdw>
          </a:effectLst>
        </p:spPr>
        <p:txBody>
          <a:bodyPr anchor="ctr">
            <a:noAutofit/>
          </a:bodyPr>
          <a:lstStyle/>
          <a:p>
            <a:pPr>
              <a:defRPr sz="3200">
                <a:solidFill>
                  <a:srgbClr val="FFFFFF"/>
                </a:solidFill>
              </a:defRPr>
            </a:pPr>
            <a:endParaRPr/>
          </a:p>
        </p:txBody>
      </p:sp>
      <p:sp>
        <p:nvSpPr>
          <p:cNvPr id="34" name="Shape 34"/>
          <p:cNvSpPr>
            <a:spLocks noGrp="1"/>
          </p:cNvSpPr>
          <p:nvPr>
            <p:ph type="body" sz="quarter" idx="16"/>
          </p:nvPr>
        </p:nvSpPr>
        <p:spPr>
          <a:xfrm>
            <a:off x="3492500" y="3733800"/>
            <a:ext cx="635000" cy="635000"/>
          </a:xfrm>
          <a:prstGeom prst="ellipse">
            <a:avLst/>
          </a:prstGeom>
          <a:solidFill>
            <a:srgbClr val="187DD9"/>
          </a:solidFill>
          <a:effectLst>
            <a:outerShdw blurRad="38100" dist="25400" dir="5400000" rotWithShape="0">
              <a:srgbClr val="000000">
                <a:alpha val="15000"/>
              </a:srgbClr>
            </a:outerShdw>
          </a:effectLst>
        </p:spPr>
        <p:txBody>
          <a:bodyPr anchor="ctr">
            <a:noAutofit/>
          </a:bodyPr>
          <a:lstStyle/>
          <a:p>
            <a:pPr>
              <a:defRPr sz="3200">
                <a:solidFill>
                  <a:srgbClr val="FFFFFF"/>
                </a:solidFill>
              </a:defRPr>
            </a:pPr>
            <a:endParaRPr/>
          </a:p>
        </p:txBody>
      </p:sp>
      <p:sp>
        <p:nvSpPr>
          <p:cNvPr id="35" name="Shape 35"/>
          <p:cNvSpPr>
            <a:spLocks noGrp="1"/>
          </p:cNvSpPr>
          <p:nvPr>
            <p:ph type="body" sz="quarter" idx="17"/>
          </p:nvPr>
        </p:nvSpPr>
        <p:spPr>
          <a:xfrm>
            <a:off x="3492500" y="4610100"/>
            <a:ext cx="635000" cy="635000"/>
          </a:xfrm>
          <a:prstGeom prst="ellipse">
            <a:avLst/>
          </a:prstGeom>
          <a:solidFill>
            <a:srgbClr val="187DD9"/>
          </a:solidFill>
          <a:effectLst>
            <a:outerShdw blurRad="38100" dist="25400" dir="5400000" rotWithShape="0">
              <a:srgbClr val="000000">
                <a:alpha val="15000"/>
              </a:srgbClr>
            </a:outerShdw>
          </a:effectLst>
        </p:spPr>
        <p:txBody>
          <a:bodyPr anchor="ctr">
            <a:noAutofit/>
          </a:bodyPr>
          <a:lstStyle/>
          <a:p>
            <a:pPr>
              <a:defRPr sz="3200">
                <a:solidFill>
                  <a:srgbClr val="FFFFFF"/>
                </a:solidFill>
              </a:defRPr>
            </a:pPr>
            <a:endParaRPr/>
          </a:p>
        </p:txBody>
      </p:sp>
      <p:sp>
        <p:nvSpPr>
          <p:cNvPr id="36" name="Shape 36"/>
          <p:cNvSpPr>
            <a:spLocks noGrp="1"/>
          </p:cNvSpPr>
          <p:nvPr>
            <p:ph type="body" sz="quarter" idx="18"/>
          </p:nvPr>
        </p:nvSpPr>
        <p:spPr>
          <a:xfrm>
            <a:off x="3492500" y="5486400"/>
            <a:ext cx="635000" cy="635000"/>
          </a:xfrm>
          <a:prstGeom prst="ellipse">
            <a:avLst/>
          </a:prstGeom>
          <a:solidFill>
            <a:srgbClr val="187DD9"/>
          </a:solidFill>
          <a:effectLst>
            <a:outerShdw blurRad="38100" dist="25400" dir="5400000" rotWithShape="0">
              <a:srgbClr val="000000">
                <a:alpha val="15000"/>
              </a:srgbClr>
            </a:outerShdw>
          </a:effectLst>
        </p:spPr>
        <p:txBody>
          <a:bodyPr anchor="ctr">
            <a:noAutofit/>
          </a:bodyPr>
          <a:lstStyle/>
          <a:p>
            <a:pPr>
              <a:defRPr sz="3200">
                <a:solidFill>
                  <a:srgbClr val="FFFFFF"/>
                </a:solidFill>
              </a:defRPr>
            </a:pPr>
            <a:endParaRPr/>
          </a:p>
        </p:txBody>
      </p:sp>
      <p:sp>
        <p:nvSpPr>
          <p:cNvPr id="37" name="Shape 37"/>
          <p:cNvSpPr>
            <a:spLocks noGrp="1"/>
          </p:cNvSpPr>
          <p:nvPr>
            <p:ph type="body" sz="quarter" idx="19"/>
          </p:nvPr>
        </p:nvSpPr>
        <p:spPr>
          <a:xfrm>
            <a:off x="4457700" y="2817641"/>
            <a:ext cx="5114083" cy="714723"/>
          </a:xfrm>
          <a:prstGeom prst="rect">
            <a:avLst/>
          </a:prstGeom>
        </p:spPr>
        <p:txBody>
          <a:bodyPr lIns="0" tIns="0" rIns="0" bIns="0" anchor="ctr">
            <a:noAutofit/>
          </a:bodyPr>
          <a:lstStyle>
            <a:lvl1pPr algn="l" defTabSz="171468">
              <a:defRPr sz="1350">
                <a:solidFill>
                  <a:srgbClr val="FFFFFF"/>
                </a:solidFill>
                <a:latin typeface="+mn-lt"/>
                <a:ea typeface="+mn-ea"/>
                <a:cs typeface="+mn-cs"/>
                <a:sym typeface="Avenir Next Ultra Light"/>
              </a:defRPr>
            </a:lvl1pPr>
          </a:lstStyle>
          <a:p>
            <a:r>
              <a:t>Claritas est etiam processus dynamicus, qui sequitur mutationem consuetudium lectorum.</a:t>
            </a:r>
          </a:p>
        </p:txBody>
      </p:sp>
      <p:sp>
        <p:nvSpPr>
          <p:cNvPr id="38" name="Shape 38"/>
          <p:cNvSpPr>
            <a:spLocks noGrp="1"/>
          </p:cNvSpPr>
          <p:nvPr>
            <p:ph type="body" sz="quarter" idx="20"/>
          </p:nvPr>
        </p:nvSpPr>
        <p:spPr>
          <a:xfrm>
            <a:off x="4457700" y="3693941"/>
            <a:ext cx="5114083" cy="714723"/>
          </a:xfrm>
          <a:prstGeom prst="rect">
            <a:avLst/>
          </a:prstGeom>
        </p:spPr>
        <p:txBody>
          <a:bodyPr lIns="0" tIns="0" rIns="0" bIns="0" anchor="ctr">
            <a:noAutofit/>
          </a:bodyPr>
          <a:lstStyle>
            <a:lvl1pPr algn="l" defTabSz="171468">
              <a:defRPr sz="1350">
                <a:solidFill>
                  <a:srgbClr val="FFFFFF"/>
                </a:solidFill>
                <a:latin typeface="+mn-lt"/>
                <a:ea typeface="+mn-ea"/>
                <a:cs typeface="+mn-cs"/>
                <a:sym typeface="Avenir Next Ultra Light"/>
              </a:defRPr>
            </a:lvl1pPr>
          </a:lstStyle>
          <a:p>
            <a:r>
              <a:t>Eodem modo typi, qui nunc nobis videntur parum clari, fiant sollemnes in futurum.</a:t>
            </a:r>
          </a:p>
        </p:txBody>
      </p:sp>
      <p:sp>
        <p:nvSpPr>
          <p:cNvPr id="39" name="Shape 39"/>
          <p:cNvSpPr>
            <a:spLocks noGrp="1"/>
          </p:cNvSpPr>
          <p:nvPr>
            <p:ph type="body" sz="quarter" idx="21"/>
          </p:nvPr>
        </p:nvSpPr>
        <p:spPr>
          <a:xfrm>
            <a:off x="4457700" y="4570241"/>
            <a:ext cx="5114083" cy="714723"/>
          </a:xfrm>
          <a:prstGeom prst="rect">
            <a:avLst/>
          </a:prstGeom>
        </p:spPr>
        <p:txBody>
          <a:bodyPr lIns="0" tIns="0" rIns="0" bIns="0">
            <a:noAutofit/>
          </a:bodyPr>
          <a:lstStyle>
            <a:lvl1pPr algn="l" defTabSz="171468">
              <a:defRPr sz="1350">
                <a:solidFill>
                  <a:srgbClr val="FFFFFF"/>
                </a:solidFill>
                <a:latin typeface="+mn-lt"/>
                <a:ea typeface="+mn-ea"/>
                <a:cs typeface="+mn-cs"/>
                <a:sym typeface="Avenir Next Ultra Light"/>
              </a:defRPr>
            </a:lvl1pPr>
          </a:lstStyle>
          <a:p>
            <a:r>
              <a:t>Claritas est etiam processus dynamicus, qui sequitur mutationem consuetudium lectorum.</a:t>
            </a:r>
          </a:p>
        </p:txBody>
      </p:sp>
      <p:sp>
        <p:nvSpPr>
          <p:cNvPr id="40" name="Shape 40"/>
          <p:cNvSpPr>
            <a:spLocks noGrp="1"/>
          </p:cNvSpPr>
          <p:nvPr>
            <p:ph type="body" sz="quarter" idx="22"/>
          </p:nvPr>
        </p:nvSpPr>
        <p:spPr>
          <a:xfrm>
            <a:off x="4457700" y="5446541"/>
            <a:ext cx="5114083" cy="714723"/>
          </a:xfrm>
          <a:prstGeom prst="rect">
            <a:avLst/>
          </a:prstGeom>
        </p:spPr>
        <p:txBody>
          <a:bodyPr lIns="0" tIns="0" rIns="0" bIns="0">
            <a:noAutofit/>
          </a:bodyPr>
          <a:lstStyle>
            <a:lvl1pPr algn="l" defTabSz="171468">
              <a:defRPr sz="1350">
                <a:solidFill>
                  <a:srgbClr val="FFFFFF"/>
                </a:solidFill>
                <a:latin typeface="+mn-lt"/>
                <a:ea typeface="+mn-ea"/>
                <a:cs typeface="+mn-cs"/>
                <a:sym typeface="Avenir Next Ultra Light"/>
              </a:defRPr>
            </a:lvl1pPr>
          </a:lstStyle>
          <a:p>
            <a:r>
              <a:t>Eodem modo typi, qui nunc nobis videntur parum clari, fiant sollemnes in futurum.</a:t>
            </a:r>
          </a:p>
        </p:txBody>
      </p:sp>
      <p:sp>
        <p:nvSpPr>
          <p:cNvPr id="41" name="Shape 41"/>
          <p:cNvSpPr>
            <a:spLocks noGrp="1"/>
          </p:cNvSpPr>
          <p:nvPr>
            <p:ph type="body" sz="quarter" idx="23"/>
          </p:nvPr>
        </p:nvSpPr>
        <p:spPr>
          <a:xfrm>
            <a:off x="3651019" y="4793456"/>
            <a:ext cx="317965" cy="268288"/>
          </a:xfrm>
          <a:custGeom>
            <a:avLst/>
            <a:gdLst/>
            <a:ahLst/>
            <a:cxnLst>
              <a:cxn ang="0">
                <a:pos x="wd2" y="hd2"/>
              </a:cxn>
              <a:cxn ang="5400000">
                <a:pos x="wd2" y="hd2"/>
              </a:cxn>
              <a:cxn ang="10800000">
                <a:pos x="wd2" y="hd2"/>
              </a:cxn>
              <a:cxn ang="16200000">
                <a:pos x="wd2" y="hd2"/>
              </a:cxn>
            </a:cxnLst>
            <a:rect l="0" t="0" r="r" b="b"/>
            <a:pathLst>
              <a:path w="21600" h="21600" extrusionOk="0">
                <a:moveTo>
                  <a:pt x="16844" y="1600"/>
                </a:moveTo>
                <a:lnTo>
                  <a:pt x="2025" y="1600"/>
                </a:lnTo>
                <a:cubicBezTo>
                  <a:pt x="1652" y="1600"/>
                  <a:pt x="1350" y="1958"/>
                  <a:pt x="1350" y="2400"/>
                </a:cubicBezTo>
                <a:cubicBezTo>
                  <a:pt x="1350" y="2842"/>
                  <a:pt x="1652" y="3200"/>
                  <a:pt x="2025" y="3200"/>
                </a:cubicBezTo>
                <a:lnTo>
                  <a:pt x="17550" y="3200"/>
                </a:lnTo>
                <a:lnTo>
                  <a:pt x="17550" y="2437"/>
                </a:lnTo>
                <a:cubicBezTo>
                  <a:pt x="17550" y="1974"/>
                  <a:pt x="17234" y="1600"/>
                  <a:pt x="16844" y="1600"/>
                </a:cubicBezTo>
                <a:close/>
                <a:moveTo>
                  <a:pt x="20250" y="15190"/>
                </a:moveTo>
                <a:lnTo>
                  <a:pt x="16026" y="15190"/>
                </a:lnTo>
                <a:cubicBezTo>
                  <a:pt x="15004" y="15190"/>
                  <a:pt x="14175" y="14208"/>
                  <a:pt x="14175" y="12996"/>
                </a:cubicBezTo>
                <a:lnTo>
                  <a:pt x="14175" y="10994"/>
                </a:lnTo>
                <a:cubicBezTo>
                  <a:pt x="14175" y="9782"/>
                  <a:pt x="15004" y="8800"/>
                  <a:pt x="16026" y="8800"/>
                </a:cubicBezTo>
                <a:lnTo>
                  <a:pt x="20250" y="8800"/>
                </a:lnTo>
                <a:lnTo>
                  <a:pt x="20250" y="4800"/>
                </a:lnTo>
                <a:cubicBezTo>
                  <a:pt x="20250" y="3916"/>
                  <a:pt x="19646" y="3200"/>
                  <a:pt x="18900" y="3200"/>
                </a:cubicBezTo>
                <a:lnTo>
                  <a:pt x="18900" y="1600"/>
                </a:lnTo>
                <a:cubicBezTo>
                  <a:pt x="18900" y="716"/>
                  <a:pt x="18296" y="0"/>
                  <a:pt x="17550" y="0"/>
                </a:cubicBezTo>
                <a:lnTo>
                  <a:pt x="1350" y="0"/>
                </a:lnTo>
                <a:cubicBezTo>
                  <a:pt x="604" y="0"/>
                  <a:pt x="0" y="716"/>
                  <a:pt x="0" y="1600"/>
                </a:cubicBezTo>
                <a:lnTo>
                  <a:pt x="0" y="20000"/>
                </a:lnTo>
                <a:cubicBezTo>
                  <a:pt x="0" y="20884"/>
                  <a:pt x="604" y="21600"/>
                  <a:pt x="1350" y="21600"/>
                </a:cubicBezTo>
                <a:lnTo>
                  <a:pt x="18900" y="21600"/>
                </a:lnTo>
                <a:cubicBezTo>
                  <a:pt x="19646" y="21600"/>
                  <a:pt x="20250" y="20884"/>
                  <a:pt x="20250" y="20000"/>
                </a:cubicBezTo>
                <a:cubicBezTo>
                  <a:pt x="20250" y="20000"/>
                  <a:pt x="20250" y="15190"/>
                  <a:pt x="20250" y="15190"/>
                </a:cubicBezTo>
                <a:close/>
                <a:moveTo>
                  <a:pt x="16875" y="11200"/>
                </a:moveTo>
                <a:cubicBezTo>
                  <a:pt x="16502" y="11200"/>
                  <a:pt x="16200" y="11558"/>
                  <a:pt x="16200" y="12000"/>
                </a:cubicBezTo>
                <a:cubicBezTo>
                  <a:pt x="16200" y="12442"/>
                  <a:pt x="16502" y="12800"/>
                  <a:pt x="16875" y="12800"/>
                </a:cubicBezTo>
                <a:cubicBezTo>
                  <a:pt x="17248" y="12800"/>
                  <a:pt x="17550" y="12442"/>
                  <a:pt x="17550" y="12000"/>
                </a:cubicBezTo>
                <a:cubicBezTo>
                  <a:pt x="17550" y="11558"/>
                  <a:pt x="17248" y="11200"/>
                  <a:pt x="16875" y="11200"/>
                </a:cubicBezTo>
                <a:close/>
                <a:moveTo>
                  <a:pt x="20250" y="14400"/>
                </a:moveTo>
                <a:lnTo>
                  <a:pt x="16200" y="14400"/>
                </a:lnTo>
                <a:cubicBezTo>
                  <a:pt x="15454" y="14400"/>
                  <a:pt x="14850" y="13684"/>
                  <a:pt x="14850" y="12800"/>
                </a:cubicBezTo>
                <a:lnTo>
                  <a:pt x="14850" y="11200"/>
                </a:lnTo>
                <a:cubicBezTo>
                  <a:pt x="14850" y="10316"/>
                  <a:pt x="15454" y="9600"/>
                  <a:pt x="16200" y="9600"/>
                </a:cubicBezTo>
                <a:lnTo>
                  <a:pt x="20250" y="9600"/>
                </a:lnTo>
                <a:cubicBezTo>
                  <a:pt x="20996" y="9600"/>
                  <a:pt x="21600" y="10316"/>
                  <a:pt x="21600" y="11200"/>
                </a:cubicBezTo>
                <a:lnTo>
                  <a:pt x="21600" y="12800"/>
                </a:lnTo>
                <a:cubicBezTo>
                  <a:pt x="21600" y="13684"/>
                  <a:pt x="20996" y="14400"/>
                  <a:pt x="20250" y="14400"/>
                </a:cubicBezTo>
                <a:close/>
              </a:path>
            </a:pathLst>
          </a:custGeom>
          <a:solidFill>
            <a:srgbClr val="FFFCF5"/>
          </a:solidFill>
        </p:spPr>
        <p:txBody>
          <a:bodyPr lIns="38100" tIns="38100" rIns="38100" bIns="38100" anchor="ctr">
            <a:noAutofit/>
          </a:bodyPr>
          <a:lstStyle>
            <a:lvl1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2"/>
          <p:cNvSpPr>
            <a:spLocks noGrp="1"/>
          </p:cNvSpPr>
          <p:nvPr>
            <p:ph type="body" sz="quarter" idx="24"/>
          </p:nvPr>
        </p:nvSpPr>
        <p:spPr>
          <a:xfrm>
            <a:off x="3644900" y="5669756"/>
            <a:ext cx="330200" cy="268288"/>
          </a:xfrm>
          <a:custGeom>
            <a:avLst/>
            <a:gdLst/>
            <a:ahLst/>
            <a:cxnLst>
              <a:cxn ang="0">
                <a:pos x="wd2" y="hd2"/>
              </a:cxn>
              <a:cxn ang="5400000">
                <a:pos x="wd2" y="hd2"/>
              </a:cxn>
              <a:cxn ang="10800000">
                <a:pos x="wd2" y="hd2"/>
              </a:cxn>
              <a:cxn ang="16200000">
                <a:pos x="wd2" y="hd2"/>
              </a:cxn>
            </a:cxnLst>
            <a:rect l="0" t="0" r="r" b="b"/>
            <a:pathLst>
              <a:path w="21600" h="21600" extrusionOk="0">
                <a:moveTo>
                  <a:pt x="13500" y="8308"/>
                </a:moveTo>
                <a:lnTo>
                  <a:pt x="3375" y="8308"/>
                </a:lnTo>
                <a:lnTo>
                  <a:pt x="3375" y="5815"/>
                </a:lnTo>
                <a:lnTo>
                  <a:pt x="14175" y="5815"/>
                </a:lnTo>
                <a:lnTo>
                  <a:pt x="14175" y="4154"/>
                </a:lnTo>
                <a:lnTo>
                  <a:pt x="18225" y="4154"/>
                </a:lnTo>
                <a:lnTo>
                  <a:pt x="18225" y="6646"/>
                </a:lnTo>
                <a:lnTo>
                  <a:pt x="13500" y="6646"/>
                </a:lnTo>
                <a:cubicBezTo>
                  <a:pt x="13500" y="8308"/>
                  <a:pt x="13500" y="8308"/>
                  <a:pt x="13500" y="8308"/>
                </a:cubicBezTo>
                <a:close/>
                <a:moveTo>
                  <a:pt x="18900" y="8308"/>
                </a:moveTo>
                <a:lnTo>
                  <a:pt x="18900" y="12462"/>
                </a:lnTo>
                <a:lnTo>
                  <a:pt x="14175" y="12462"/>
                </a:lnTo>
                <a:cubicBezTo>
                  <a:pt x="14175" y="12462"/>
                  <a:pt x="14173" y="13740"/>
                  <a:pt x="14173" y="13928"/>
                </a:cubicBezTo>
                <a:cubicBezTo>
                  <a:pt x="14173" y="14495"/>
                  <a:pt x="13800" y="14954"/>
                  <a:pt x="13339" y="14954"/>
                </a:cubicBezTo>
                <a:lnTo>
                  <a:pt x="8259" y="14954"/>
                </a:lnTo>
                <a:cubicBezTo>
                  <a:pt x="7798" y="14954"/>
                  <a:pt x="7425" y="14495"/>
                  <a:pt x="7425" y="13928"/>
                </a:cubicBezTo>
                <a:cubicBezTo>
                  <a:pt x="7425" y="13740"/>
                  <a:pt x="7425" y="12462"/>
                  <a:pt x="7425" y="12462"/>
                </a:cubicBezTo>
                <a:lnTo>
                  <a:pt x="2700" y="12462"/>
                </a:lnTo>
                <a:lnTo>
                  <a:pt x="2700" y="9969"/>
                </a:lnTo>
                <a:lnTo>
                  <a:pt x="14850" y="9969"/>
                </a:lnTo>
                <a:lnTo>
                  <a:pt x="14850" y="8308"/>
                </a:lnTo>
                <a:cubicBezTo>
                  <a:pt x="14850" y="8308"/>
                  <a:pt x="18900" y="8308"/>
                  <a:pt x="18900" y="8308"/>
                </a:cubicBezTo>
                <a:close/>
                <a:moveTo>
                  <a:pt x="14850" y="13293"/>
                </a:moveTo>
                <a:lnTo>
                  <a:pt x="14850" y="14123"/>
                </a:lnTo>
                <a:cubicBezTo>
                  <a:pt x="14850" y="15041"/>
                  <a:pt x="14246" y="15785"/>
                  <a:pt x="13500" y="15785"/>
                </a:cubicBezTo>
                <a:lnTo>
                  <a:pt x="8100" y="15785"/>
                </a:lnTo>
                <a:cubicBezTo>
                  <a:pt x="7354" y="15785"/>
                  <a:pt x="6750" y="15041"/>
                  <a:pt x="6750" y="14123"/>
                </a:cubicBezTo>
                <a:lnTo>
                  <a:pt x="6750" y="13293"/>
                </a:lnTo>
                <a:lnTo>
                  <a:pt x="1350" y="13293"/>
                </a:lnTo>
                <a:lnTo>
                  <a:pt x="3375" y="831"/>
                </a:lnTo>
                <a:lnTo>
                  <a:pt x="13500" y="831"/>
                </a:lnTo>
                <a:lnTo>
                  <a:pt x="13500" y="1662"/>
                </a:lnTo>
                <a:lnTo>
                  <a:pt x="4050" y="1662"/>
                </a:lnTo>
                <a:lnTo>
                  <a:pt x="4050" y="4154"/>
                </a:lnTo>
                <a:lnTo>
                  <a:pt x="12825" y="4154"/>
                </a:lnTo>
                <a:lnTo>
                  <a:pt x="12825" y="2492"/>
                </a:lnTo>
                <a:lnTo>
                  <a:pt x="17550" y="2492"/>
                </a:lnTo>
                <a:lnTo>
                  <a:pt x="17550" y="831"/>
                </a:lnTo>
                <a:lnTo>
                  <a:pt x="18225" y="831"/>
                </a:lnTo>
                <a:lnTo>
                  <a:pt x="20250" y="13292"/>
                </a:lnTo>
                <a:cubicBezTo>
                  <a:pt x="20250" y="13292"/>
                  <a:pt x="14850" y="13293"/>
                  <a:pt x="14850" y="13293"/>
                </a:cubicBezTo>
                <a:close/>
                <a:moveTo>
                  <a:pt x="18900" y="0"/>
                </a:moveTo>
                <a:lnTo>
                  <a:pt x="2700" y="0"/>
                </a:lnTo>
                <a:lnTo>
                  <a:pt x="0" y="14123"/>
                </a:lnTo>
                <a:lnTo>
                  <a:pt x="1350" y="21600"/>
                </a:lnTo>
                <a:lnTo>
                  <a:pt x="20250" y="21600"/>
                </a:lnTo>
                <a:lnTo>
                  <a:pt x="21600" y="14123"/>
                </a:lnTo>
                <a:cubicBezTo>
                  <a:pt x="21600" y="14123"/>
                  <a:pt x="18900" y="0"/>
                  <a:pt x="18900" y="0"/>
                </a:cubicBezTo>
                <a:close/>
              </a:path>
            </a:pathLst>
          </a:custGeom>
          <a:solidFill>
            <a:srgbClr val="FFFCF5"/>
          </a:solidFill>
        </p:spPr>
        <p:txBody>
          <a:bodyPr lIns="38100" tIns="38100" rIns="38100" bIns="38100" anchor="ctr">
            <a:noAutofit/>
          </a:bodyPr>
          <a:lstStyle>
            <a:lvl1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 name="Shape 43"/>
          <p:cNvSpPr>
            <a:spLocks noGrp="1"/>
          </p:cNvSpPr>
          <p:nvPr>
            <p:ph type="body" sz="quarter" idx="25"/>
          </p:nvPr>
        </p:nvSpPr>
        <p:spPr>
          <a:xfrm>
            <a:off x="3675856" y="3886200"/>
            <a:ext cx="268288" cy="330200"/>
          </a:xfrm>
          <a:custGeom>
            <a:avLst/>
            <a:gdLst/>
            <a:ahLst/>
            <a:cxnLst>
              <a:cxn ang="0">
                <a:pos x="wd2" y="hd2"/>
              </a:cxn>
              <a:cxn ang="5400000">
                <a:pos x="wd2" y="hd2"/>
              </a:cxn>
              <a:cxn ang="10800000">
                <a:pos x="wd2" y="hd2"/>
              </a:cxn>
              <a:cxn ang="16200000">
                <a:pos x="wd2" y="hd2"/>
              </a:cxn>
            </a:cxnLst>
            <a:rect l="0" t="0" r="r" b="b"/>
            <a:pathLst>
              <a:path w="21600" h="21600" extrusionOk="0">
                <a:moveTo>
                  <a:pt x="18277" y="13500"/>
                </a:moveTo>
                <a:lnTo>
                  <a:pt x="15785" y="13500"/>
                </a:lnTo>
                <a:lnTo>
                  <a:pt x="15785" y="4050"/>
                </a:lnTo>
                <a:lnTo>
                  <a:pt x="18277" y="4050"/>
                </a:lnTo>
                <a:cubicBezTo>
                  <a:pt x="18277" y="4050"/>
                  <a:pt x="18277" y="13500"/>
                  <a:pt x="18277" y="13500"/>
                </a:cubicBezTo>
                <a:close/>
                <a:moveTo>
                  <a:pt x="14123" y="13500"/>
                </a:moveTo>
                <a:lnTo>
                  <a:pt x="11631" y="13500"/>
                </a:lnTo>
                <a:lnTo>
                  <a:pt x="11631" y="8775"/>
                </a:lnTo>
                <a:lnTo>
                  <a:pt x="14123" y="8775"/>
                </a:lnTo>
                <a:cubicBezTo>
                  <a:pt x="14123" y="8775"/>
                  <a:pt x="14123" y="13500"/>
                  <a:pt x="14123" y="13500"/>
                </a:cubicBezTo>
                <a:close/>
                <a:moveTo>
                  <a:pt x="9969" y="13500"/>
                </a:moveTo>
                <a:lnTo>
                  <a:pt x="7477" y="13500"/>
                </a:lnTo>
                <a:lnTo>
                  <a:pt x="7477" y="6750"/>
                </a:lnTo>
                <a:lnTo>
                  <a:pt x="9969" y="6750"/>
                </a:lnTo>
                <a:cubicBezTo>
                  <a:pt x="9969" y="6750"/>
                  <a:pt x="9969" y="13500"/>
                  <a:pt x="9969" y="13500"/>
                </a:cubicBezTo>
                <a:close/>
                <a:moveTo>
                  <a:pt x="5815" y="13500"/>
                </a:moveTo>
                <a:lnTo>
                  <a:pt x="3323" y="13500"/>
                </a:lnTo>
                <a:lnTo>
                  <a:pt x="3323" y="10800"/>
                </a:lnTo>
                <a:lnTo>
                  <a:pt x="5815" y="10800"/>
                </a:lnTo>
                <a:cubicBezTo>
                  <a:pt x="5815" y="10800"/>
                  <a:pt x="5815" y="13500"/>
                  <a:pt x="5815" y="13500"/>
                </a:cubicBezTo>
                <a:close/>
                <a:moveTo>
                  <a:pt x="831" y="2025"/>
                </a:moveTo>
                <a:lnTo>
                  <a:pt x="831" y="15525"/>
                </a:lnTo>
                <a:lnTo>
                  <a:pt x="20769" y="15525"/>
                </a:lnTo>
                <a:lnTo>
                  <a:pt x="20769" y="2025"/>
                </a:lnTo>
                <a:cubicBezTo>
                  <a:pt x="20769" y="2025"/>
                  <a:pt x="831" y="2025"/>
                  <a:pt x="831" y="2025"/>
                </a:cubicBezTo>
                <a:close/>
                <a:moveTo>
                  <a:pt x="16615" y="16200"/>
                </a:moveTo>
                <a:lnTo>
                  <a:pt x="18277" y="21600"/>
                </a:lnTo>
                <a:lnTo>
                  <a:pt x="19938" y="21600"/>
                </a:lnTo>
                <a:lnTo>
                  <a:pt x="18277" y="16200"/>
                </a:lnTo>
                <a:cubicBezTo>
                  <a:pt x="18277" y="16200"/>
                  <a:pt x="16615" y="16200"/>
                  <a:pt x="16615" y="16200"/>
                </a:cubicBezTo>
                <a:close/>
                <a:moveTo>
                  <a:pt x="9969" y="21600"/>
                </a:moveTo>
                <a:lnTo>
                  <a:pt x="11631" y="21600"/>
                </a:lnTo>
                <a:lnTo>
                  <a:pt x="11631" y="16200"/>
                </a:lnTo>
                <a:lnTo>
                  <a:pt x="9969" y="16200"/>
                </a:lnTo>
                <a:cubicBezTo>
                  <a:pt x="9969" y="16200"/>
                  <a:pt x="9969" y="21600"/>
                  <a:pt x="9969" y="21600"/>
                </a:cubicBezTo>
                <a:close/>
                <a:moveTo>
                  <a:pt x="20769" y="0"/>
                </a:moveTo>
                <a:lnTo>
                  <a:pt x="831" y="0"/>
                </a:lnTo>
                <a:cubicBezTo>
                  <a:pt x="372" y="0"/>
                  <a:pt x="0" y="302"/>
                  <a:pt x="0" y="675"/>
                </a:cubicBezTo>
                <a:cubicBezTo>
                  <a:pt x="0" y="1047"/>
                  <a:pt x="372" y="1350"/>
                  <a:pt x="831" y="1350"/>
                </a:cubicBezTo>
                <a:lnTo>
                  <a:pt x="20769" y="1350"/>
                </a:lnTo>
                <a:cubicBezTo>
                  <a:pt x="21228" y="1350"/>
                  <a:pt x="21600" y="1047"/>
                  <a:pt x="21600" y="675"/>
                </a:cubicBezTo>
                <a:cubicBezTo>
                  <a:pt x="21600" y="302"/>
                  <a:pt x="21228" y="0"/>
                  <a:pt x="20769" y="0"/>
                </a:cubicBezTo>
                <a:close/>
                <a:moveTo>
                  <a:pt x="3323" y="16200"/>
                </a:moveTo>
                <a:lnTo>
                  <a:pt x="4985" y="16200"/>
                </a:lnTo>
                <a:lnTo>
                  <a:pt x="3323" y="21600"/>
                </a:lnTo>
                <a:lnTo>
                  <a:pt x="1662" y="21600"/>
                </a:lnTo>
                <a:cubicBezTo>
                  <a:pt x="1662" y="21600"/>
                  <a:pt x="3323" y="16200"/>
                  <a:pt x="3323" y="16200"/>
                </a:cubicBezTo>
                <a:close/>
              </a:path>
            </a:pathLst>
          </a:custGeom>
          <a:solidFill>
            <a:srgbClr val="FFFCF5"/>
          </a:solidFill>
        </p:spPr>
        <p:txBody>
          <a:bodyPr lIns="38100" tIns="38100" rIns="38100" bIns="38100" anchor="ctr">
            <a:noAutofit/>
          </a:bodyPr>
          <a:lstStyle>
            <a:lvl1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 name="Shape 44"/>
          <p:cNvSpPr>
            <a:spLocks noGrp="1"/>
          </p:cNvSpPr>
          <p:nvPr>
            <p:ph type="body" sz="quarter" idx="26"/>
          </p:nvPr>
        </p:nvSpPr>
        <p:spPr>
          <a:xfrm>
            <a:off x="3675856" y="3040856"/>
            <a:ext cx="268288" cy="268288"/>
          </a:xfrm>
          <a:custGeom>
            <a:avLst/>
            <a:gdLst/>
            <a:ahLst/>
            <a:cxnLst>
              <a:cxn ang="0">
                <a:pos x="wd2" y="hd2"/>
              </a:cxn>
              <a:cxn ang="5400000">
                <a:pos x="wd2" y="hd2"/>
              </a:cxn>
              <a:cxn ang="10800000">
                <a:pos x="wd2" y="hd2"/>
              </a:cxn>
              <a:cxn ang="16200000">
                <a:pos x="wd2" y="hd2"/>
              </a:cxn>
            </a:cxnLst>
            <a:rect l="0" t="0" r="r" b="b"/>
            <a:pathLst>
              <a:path w="21600" h="21600" extrusionOk="0">
                <a:moveTo>
                  <a:pt x="20345" y="8839"/>
                </a:moveTo>
                <a:cubicBezTo>
                  <a:pt x="19816" y="4900"/>
                  <a:pt x="16700" y="1784"/>
                  <a:pt x="12761" y="1255"/>
                </a:cubicBezTo>
                <a:lnTo>
                  <a:pt x="12761" y="8839"/>
                </a:lnTo>
                <a:cubicBezTo>
                  <a:pt x="12761" y="8839"/>
                  <a:pt x="20345" y="8839"/>
                  <a:pt x="20345" y="8839"/>
                </a:cubicBezTo>
                <a:close/>
                <a:moveTo>
                  <a:pt x="21600" y="10029"/>
                </a:moveTo>
                <a:lnTo>
                  <a:pt x="11571" y="10029"/>
                </a:lnTo>
                <a:lnTo>
                  <a:pt x="11571" y="0"/>
                </a:lnTo>
                <a:cubicBezTo>
                  <a:pt x="17110" y="0"/>
                  <a:pt x="21600" y="4490"/>
                  <a:pt x="21600" y="10029"/>
                </a:cubicBezTo>
                <a:close/>
                <a:moveTo>
                  <a:pt x="10029" y="11571"/>
                </a:moveTo>
                <a:lnTo>
                  <a:pt x="20057" y="11571"/>
                </a:lnTo>
                <a:cubicBezTo>
                  <a:pt x="20057" y="17110"/>
                  <a:pt x="15567" y="21600"/>
                  <a:pt x="10029" y="21600"/>
                </a:cubicBezTo>
                <a:cubicBezTo>
                  <a:pt x="4490" y="21600"/>
                  <a:pt x="0" y="17110"/>
                  <a:pt x="0" y="11571"/>
                </a:cubicBezTo>
                <a:cubicBezTo>
                  <a:pt x="0" y="6033"/>
                  <a:pt x="4490" y="1543"/>
                  <a:pt x="10029" y="1543"/>
                </a:cubicBezTo>
                <a:cubicBezTo>
                  <a:pt x="10029" y="1543"/>
                  <a:pt x="10029" y="11571"/>
                  <a:pt x="10029" y="11571"/>
                </a:cubicBezTo>
                <a:close/>
              </a:path>
            </a:pathLst>
          </a:custGeom>
          <a:solidFill>
            <a:srgbClr val="FFFCF5"/>
          </a:solidFill>
        </p:spPr>
        <p:txBody>
          <a:bodyPr lIns="38100" tIns="38100" rIns="38100" bIns="38100" anchor="ctr">
            <a:noAutofit/>
          </a:bodyPr>
          <a:lstStyle>
            <a:lvl1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 name="Shape 45"/>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4598746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A6496-A8BE-144C-95EE-EE200041CB2D}"/>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3E99963-5EA1-AA40-BBF7-294A845CE88F}"/>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D4554-76D5-D841-B36F-3429543A4215}"/>
              </a:ext>
            </a:extLst>
          </p:cNvPr>
          <p:cNvSpPr>
            <a:spLocks noGrp="1"/>
          </p:cNvSpPr>
          <p:nvPr>
            <p:ph type="dt" sz="half" idx="10"/>
          </p:nvPr>
        </p:nvSpPr>
        <p:spPr/>
        <p:txBody>
          <a:bodyPr/>
          <a:lstStyle>
            <a:lvl1pPr>
              <a:defRPr>
                <a:solidFill>
                  <a:schemeClr val="bg1"/>
                </a:solidFill>
              </a:defRPr>
            </a:lvl1pPr>
          </a:lstStyle>
          <a:p>
            <a:fld id="{36F2822C-7F51-5145-888C-2ECFD0F53288}" type="datetimeFigureOut">
              <a:rPr lang="en-US" smtClean="0"/>
              <a:pPr/>
              <a:t>6/25/2019</a:t>
            </a:fld>
            <a:endParaRPr lang="en-US" dirty="0"/>
          </a:p>
        </p:txBody>
      </p:sp>
      <p:sp>
        <p:nvSpPr>
          <p:cNvPr id="5" name="Footer Placeholder 4">
            <a:extLst>
              <a:ext uri="{FF2B5EF4-FFF2-40B4-BE49-F238E27FC236}">
                <a16:creationId xmlns:a16="http://schemas.microsoft.com/office/drawing/2014/main" id="{7058F880-1F43-4E4E-A86E-EB92086FD5B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D17A491-6A1D-4948-B9C4-5135151A9A55}"/>
              </a:ext>
            </a:extLst>
          </p:cNvPr>
          <p:cNvSpPr>
            <a:spLocks noGrp="1"/>
          </p:cNvSpPr>
          <p:nvPr>
            <p:ph type="sldNum" sz="quarter" idx="12"/>
          </p:nvPr>
        </p:nvSpPr>
        <p:spPr/>
        <p:txBody>
          <a:bodyPr/>
          <a:lstStyle>
            <a:lvl1pPr>
              <a:defRPr>
                <a:solidFill>
                  <a:schemeClr val="bg1"/>
                </a:solidFill>
              </a:defRPr>
            </a:lvl1pPr>
          </a:lstStyle>
          <a:p>
            <a:fld id="{FF3978E1-F04B-6449-B9EB-7ADAF07161E5}" type="slidenum">
              <a:rPr lang="en-US" smtClean="0"/>
              <a:pPr/>
              <a:t>‹#›</a:t>
            </a:fld>
            <a:endParaRPr lang="en-US" dirty="0"/>
          </a:p>
        </p:txBody>
      </p:sp>
    </p:spTree>
    <p:extLst>
      <p:ext uri="{BB962C8B-B14F-4D97-AF65-F5344CB8AC3E}">
        <p14:creationId xmlns:p14="http://schemas.microsoft.com/office/powerpoint/2010/main" val="410475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9125-C2AD-0742-B9CF-EC194B74C62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91026D3-B2C1-AE48-881C-19A8F722F2DA}"/>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2A78C8-564F-A84A-98A5-3167D3BA7DD9}"/>
              </a:ext>
            </a:extLst>
          </p:cNvPr>
          <p:cNvSpPr>
            <a:spLocks noGrp="1"/>
          </p:cNvSpPr>
          <p:nvPr>
            <p:ph type="dt" sz="half" idx="10"/>
          </p:nvPr>
        </p:nvSpPr>
        <p:spPr/>
        <p:txBody>
          <a:bodyPr/>
          <a:lstStyle>
            <a:lvl1pPr>
              <a:defRPr>
                <a:solidFill>
                  <a:schemeClr val="bg1"/>
                </a:solidFill>
              </a:defRPr>
            </a:lvl1pPr>
          </a:lstStyle>
          <a:p>
            <a:fld id="{36F2822C-7F51-5145-888C-2ECFD0F53288}" type="datetimeFigureOut">
              <a:rPr lang="en-US" smtClean="0"/>
              <a:pPr/>
              <a:t>6/25/2019</a:t>
            </a:fld>
            <a:endParaRPr lang="en-US" dirty="0"/>
          </a:p>
        </p:txBody>
      </p:sp>
      <p:sp>
        <p:nvSpPr>
          <p:cNvPr id="5" name="Footer Placeholder 4">
            <a:extLst>
              <a:ext uri="{FF2B5EF4-FFF2-40B4-BE49-F238E27FC236}">
                <a16:creationId xmlns:a16="http://schemas.microsoft.com/office/drawing/2014/main" id="{C5A3F08C-10F1-2E45-A1AD-E49DC19BCFA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AA53100-6956-ED42-93F2-65B3BDECB5BE}"/>
              </a:ext>
            </a:extLst>
          </p:cNvPr>
          <p:cNvSpPr>
            <a:spLocks noGrp="1"/>
          </p:cNvSpPr>
          <p:nvPr>
            <p:ph type="sldNum" sz="quarter" idx="12"/>
          </p:nvPr>
        </p:nvSpPr>
        <p:spPr/>
        <p:txBody>
          <a:bodyPr/>
          <a:lstStyle>
            <a:lvl1pPr>
              <a:defRPr>
                <a:solidFill>
                  <a:schemeClr val="bg1"/>
                </a:solidFill>
              </a:defRPr>
            </a:lvl1pPr>
          </a:lstStyle>
          <a:p>
            <a:fld id="{FF3978E1-F04B-6449-B9EB-7ADAF07161E5}" type="slidenum">
              <a:rPr lang="en-US" smtClean="0"/>
              <a:pPr/>
              <a:t>‹#›</a:t>
            </a:fld>
            <a:endParaRPr lang="en-US" dirty="0"/>
          </a:p>
        </p:txBody>
      </p:sp>
    </p:spTree>
    <p:extLst>
      <p:ext uri="{BB962C8B-B14F-4D97-AF65-F5344CB8AC3E}">
        <p14:creationId xmlns:p14="http://schemas.microsoft.com/office/powerpoint/2010/main" val="194384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171C-693E-F644-AFAC-5117CFAC662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E8A4452-30C5-1241-B194-1915BC40DC91}"/>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90E20B-A3E2-5D4A-A60F-6D1EA0F5697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1209D7-63B9-624C-BA1D-D57C9DB46809}"/>
              </a:ext>
            </a:extLst>
          </p:cNvPr>
          <p:cNvSpPr>
            <a:spLocks noGrp="1"/>
          </p:cNvSpPr>
          <p:nvPr>
            <p:ph type="dt" sz="half" idx="10"/>
          </p:nvPr>
        </p:nvSpPr>
        <p:spPr/>
        <p:txBody>
          <a:bodyPr/>
          <a:lstStyle>
            <a:lvl1pPr>
              <a:defRPr>
                <a:solidFill>
                  <a:schemeClr val="bg1"/>
                </a:solidFill>
              </a:defRPr>
            </a:lvl1pPr>
          </a:lstStyle>
          <a:p>
            <a:fld id="{36F2822C-7F51-5145-888C-2ECFD0F53288}" type="datetimeFigureOut">
              <a:rPr lang="en-US" smtClean="0"/>
              <a:pPr/>
              <a:t>6/25/2019</a:t>
            </a:fld>
            <a:endParaRPr lang="en-US" dirty="0"/>
          </a:p>
        </p:txBody>
      </p:sp>
      <p:sp>
        <p:nvSpPr>
          <p:cNvPr id="6" name="Footer Placeholder 5">
            <a:extLst>
              <a:ext uri="{FF2B5EF4-FFF2-40B4-BE49-F238E27FC236}">
                <a16:creationId xmlns:a16="http://schemas.microsoft.com/office/drawing/2014/main" id="{951018C6-FE6A-4D43-8D87-784636C5607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0576B31A-92D3-6F43-B68D-739F6F259187}"/>
              </a:ext>
            </a:extLst>
          </p:cNvPr>
          <p:cNvSpPr>
            <a:spLocks noGrp="1"/>
          </p:cNvSpPr>
          <p:nvPr>
            <p:ph type="sldNum" sz="quarter" idx="12"/>
          </p:nvPr>
        </p:nvSpPr>
        <p:spPr/>
        <p:txBody>
          <a:bodyPr/>
          <a:lstStyle>
            <a:lvl1pPr>
              <a:defRPr>
                <a:solidFill>
                  <a:schemeClr val="bg1"/>
                </a:solidFill>
              </a:defRPr>
            </a:lvl1pPr>
          </a:lstStyle>
          <a:p>
            <a:fld id="{FF3978E1-F04B-6449-B9EB-7ADAF07161E5}" type="slidenum">
              <a:rPr lang="en-US" smtClean="0"/>
              <a:pPr/>
              <a:t>‹#›</a:t>
            </a:fld>
            <a:endParaRPr lang="en-US" dirty="0"/>
          </a:p>
        </p:txBody>
      </p:sp>
    </p:spTree>
    <p:extLst>
      <p:ext uri="{BB962C8B-B14F-4D97-AF65-F5344CB8AC3E}">
        <p14:creationId xmlns:p14="http://schemas.microsoft.com/office/powerpoint/2010/main" val="104405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F4AE-1C1E-3947-82C9-83DD6323B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A8E5AB-7325-1848-97DC-84629EE26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61D4B2-FB88-5B41-81E2-135F44669E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4D0B2B-471B-C247-911A-2D3A1CF05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53EEE5-4BD3-2B4E-8D4B-BB863E32D0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72A2FA-7494-E04D-A6A5-7BD5F51005E9}"/>
              </a:ext>
            </a:extLst>
          </p:cNvPr>
          <p:cNvSpPr>
            <a:spLocks noGrp="1"/>
          </p:cNvSpPr>
          <p:nvPr>
            <p:ph type="dt" sz="half" idx="10"/>
          </p:nvPr>
        </p:nvSpPr>
        <p:spPr/>
        <p:txBody>
          <a:bodyPr/>
          <a:lstStyle/>
          <a:p>
            <a:fld id="{36F2822C-7F51-5145-888C-2ECFD0F53288}" type="datetimeFigureOut">
              <a:rPr lang="en-US" smtClean="0"/>
              <a:t>6/25/2019</a:t>
            </a:fld>
            <a:endParaRPr lang="en-US" dirty="0"/>
          </a:p>
        </p:txBody>
      </p:sp>
      <p:sp>
        <p:nvSpPr>
          <p:cNvPr id="8" name="Footer Placeholder 7">
            <a:extLst>
              <a:ext uri="{FF2B5EF4-FFF2-40B4-BE49-F238E27FC236}">
                <a16:creationId xmlns:a16="http://schemas.microsoft.com/office/drawing/2014/main" id="{0097E43F-FD92-BA45-8AAD-8BCA6AA139F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146E383-D64A-F94E-9F6F-170C6220864A}"/>
              </a:ext>
            </a:extLst>
          </p:cNvPr>
          <p:cNvSpPr>
            <a:spLocks noGrp="1"/>
          </p:cNvSpPr>
          <p:nvPr>
            <p:ph type="sldNum" sz="quarter" idx="12"/>
          </p:nvPr>
        </p:nvSpPr>
        <p:spPr/>
        <p:txBody>
          <a:bodyPr/>
          <a:lstStyle/>
          <a:p>
            <a:fld id="{FF3978E1-F04B-6449-B9EB-7ADAF07161E5}" type="slidenum">
              <a:rPr lang="en-US" smtClean="0"/>
              <a:t>‹#›</a:t>
            </a:fld>
            <a:endParaRPr lang="en-US" dirty="0"/>
          </a:p>
        </p:txBody>
      </p:sp>
    </p:spTree>
    <p:extLst>
      <p:ext uri="{BB962C8B-B14F-4D97-AF65-F5344CB8AC3E}">
        <p14:creationId xmlns:p14="http://schemas.microsoft.com/office/powerpoint/2010/main" val="132809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2AAD-8DF4-B44C-B69B-FA0378A98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8AF568-6313-C84E-948C-14B403355551}"/>
              </a:ext>
            </a:extLst>
          </p:cNvPr>
          <p:cNvSpPr>
            <a:spLocks noGrp="1"/>
          </p:cNvSpPr>
          <p:nvPr>
            <p:ph type="dt" sz="half" idx="10"/>
          </p:nvPr>
        </p:nvSpPr>
        <p:spPr/>
        <p:txBody>
          <a:bodyPr/>
          <a:lstStyle/>
          <a:p>
            <a:fld id="{36F2822C-7F51-5145-888C-2ECFD0F53288}" type="datetimeFigureOut">
              <a:rPr lang="en-US" smtClean="0"/>
              <a:t>6/25/2019</a:t>
            </a:fld>
            <a:endParaRPr lang="en-US" dirty="0"/>
          </a:p>
        </p:txBody>
      </p:sp>
      <p:sp>
        <p:nvSpPr>
          <p:cNvPr id="4" name="Footer Placeholder 3">
            <a:extLst>
              <a:ext uri="{FF2B5EF4-FFF2-40B4-BE49-F238E27FC236}">
                <a16:creationId xmlns:a16="http://schemas.microsoft.com/office/drawing/2014/main" id="{724A1CE6-6D07-144B-8405-DF31EEF7624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69A176-9BFF-6E47-8E57-5E12EB412D34}"/>
              </a:ext>
            </a:extLst>
          </p:cNvPr>
          <p:cNvSpPr>
            <a:spLocks noGrp="1"/>
          </p:cNvSpPr>
          <p:nvPr>
            <p:ph type="sldNum" sz="quarter" idx="12"/>
          </p:nvPr>
        </p:nvSpPr>
        <p:spPr/>
        <p:txBody>
          <a:bodyPr/>
          <a:lstStyle/>
          <a:p>
            <a:fld id="{FF3978E1-F04B-6449-B9EB-7ADAF07161E5}" type="slidenum">
              <a:rPr lang="en-US" smtClean="0"/>
              <a:t>‹#›</a:t>
            </a:fld>
            <a:endParaRPr lang="en-US" dirty="0"/>
          </a:p>
        </p:txBody>
      </p:sp>
    </p:spTree>
    <p:extLst>
      <p:ext uri="{BB962C8B-B14F-4D97-AF65-F5344CB8AC3E}">
        <p14:creationId xmlns:p14="http://schemas.microsoft.com/office/powerpoint/2010/main" val="11677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19E07E-A824-D443-9F3B-BFFA9FDBACB1}"/>
              </a:ext>
            </a:extLst>
          </p:cNvPr>
          <p:cNvSpPr>
            <a:spLocks noGrp="1"/>
          </p:cNvSpPr>
          <p:nvPr>
            <p:ph type="dt" sz="half" idx="10"/>
          </p:nvPr>
        </p:nvSpPr>
        <p:spPr/>
        <p:txBody>
          <a:bodyPr/>
          <a:lstStyle/>
          <a:p>
            <a:fld id="{36F2822C-7F51-5145-888C-2ECFD0F53288}" type="datetimeFigureOut">
              <a:rPr lang="en-US" smtClean="0"/>
              <a:t>6/25/2019</a:t>
            </a:fld>
            <a:endParaRPr lang="en-US" dirty="0"/>
          </a:p>
        </p:txBody>
      </p:sp>
      <p:sp>
        <p:nvSpPr>
          <p:cNvPr id="3" name="Footer Placeholder 2">
            <a:extLst>
              <a:ext uri="{FF2B5EF4-FFF2-40B4-BE49-F238E27FC236}">
                <a16:creationId xmlns:a16="http://schemas.microsoft.com/office/drawing/2014/main" id="{D5668E41-B207-A04E-B659-EA29681307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E87A9AA-C317-BB40-BAC1-4B078616210B}"/>
              </a:ext>
            </a:extLst>
          </p:cNvPr>
          <p:cNvSpPr>
            <a:spLocks noGrp="1"/>
          </p:cNvSpPr>
          <p:nvPr>
            <p:ph type="sldNum" sz="quarter" idx="12"/>
          </p:nvPr>
        </p:nvSpPr>
        <p:spPr/>
        <p:txBody>
          <a:bodyPr/>
          <a:lstStyle/>
          <a:p>
            <a:fld id="{FF3978E1-F04B-6449-B9EB-7ADAF07161E5}" type="slidenum">
              <a:rPr lang="en-US" smtClean="0"/>
              <a:t>‹#›</a:t>
            </a:fld>
            <a:endParaRPr lang="en-US" dirty="0"/>
          </a:p>
        </p:txBody>
      </p:sp>
    </p:spTree>
    <p:extLst>
      <p:ext uri="{BB962C8B-B14F-4D97-AF65-F5344CB8AC3E}">
        <p14:creationId xmlns:p14="http://schemas.microsoft.com/office/powerpoint/2010/main" val="1225815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981C1-C4CB-C54F-A162-1067ECE46C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B90B1D-3640-2A49-8EDF-F429C06E2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DCA5E-04A2-DD45-9FA0-5CFAD3502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CCDE61-BD7E-2647-A1AC-521B6FF617F1}"/>
              </a:ext>
            </a:extLst>
          </p:cNvPr>
          <p:cNvSpPr>
            <a:spLocks noGrp="1"/>
          </p:cNvSpPr>
          <p:nvPr>
            <p:ph type="dt" sz="half" idx="10"/>
          </p:nvPr>
        </p:nvSpPr>
        <p:spPr/>
        <p:txBody>
          <a:bodyPr/>
          <a:lstStyle/>
          <a:p>
            <a:fld id="{36F2822C-7F51-5145-888C-2ECFD0F53288}" type="datetimeFigureOut">
              <a:rPr lang="en-US" smtClean="0"/>
              <a:t>6/25/2019</a:t>
            </a:fld>
            <a:endParaRPr lang="en-US" dirty="0"/>
          </a:p>
        </p:txBody>
      </p:sp>
      <p:sp>
        <p:nvSpPr>
          <p:cNvPr id="6" name="Footer Placeholder 5">
            <a:extLst>
              <a:ext uri="{FF2B5EF4-FFF2-40B4-BE49-F238E27FC236}">
                <a16:creationId xmlns:a16="http://schemas.microsoft.com/office/drawing/2014/main" id="{BDF3D57C-6880-F04F-A612-34B63FF5E9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1D6C20-B3AE-D445-B84A-39019BA47934}"/>
              </a:ext>
            </a:extLst>
          </p:cNvPr>
          <p:cNvSpPr>
            <a:spLocks noGrp="1"/>
          </p:cNvSpPr>
          <p:nvPr>
            <p:ph type="sldNum" sz="quarter" idx="12"/>
          </p:nvPr>
        </p:nvSpPr>
        <p:spPr/>
        <p:txBody>
          <a:bodyPr/>
          <a:lstStyle/>
          <a:p>
            <a:fld id="{FF3978E1-F04B-6449-B9EB-7ADAF07161E5}" type="slidenum">
              <a:rPr lang="en-US" smtClean="0"/>
              <a:t>‹#›</a:t>
            </a:fld>
            <a:endParaRPr lang="en-US" dirty="0"/>
          </a:p>
        </p:txBody>
      </p:sp>
    </p:spTree>
    <p:extLst>
      <p:ext uri="{BB962C8B-B14F-4D97-AF65-F5344CB8AC3E}">
        <p14:creationId xmlns:p14="http://schemas.microsoft.com/office/powerpoint/2010/main" val="4056043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277F-703B-CA4D-90ED-B9A973AD0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3BB368-9F10-0D47-B940-B7AB6BF57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755C62F-9B54-5248-8FFE-4BFE4228B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8C9135-3CC3-AF40-9375-C1186DD89DAC}"/>
              </a:ext>
            </a:extLst>
          </p:cNvPr>
          <p:cNvSpPr>
            <a:spLocks noGrp="1"/>
          </p:cNvSpPr>
          <p:nvPr>
            <p:ph type="dt" sz="half" idx="10"/>
          </p:nvPr>
        </p:nvSpPr>
        <p:spPr/>
        <p:txBody>
          <a:bodyPr/>
          <a:lstStyle/>
          <a:p>
            <a:fld id="{36F2822C-7F51-5145-888C-2ECFD0F53288}" type="datetimeFigureOut">
              <a:rPr lang="en-US" smtClean="0"/>
              <a:t>6/25/2019</a:t>
            </a:fld>
            <a:endParaRPr lang="en-US" dirty="0"/>
          </a:p>
        </p:txBody>
      </p:sp>
      <p:sp>
        <p:nvSpPr>
          <p:cNvPr id="6" name="Footer Placeholder 5">
            <a:extLst>
              <a:ext uri="{FF2B5EF4-FFF2-40B4-BE49-F238E27FC236}">
                <a16:creationId xmlns:a16="http://schemas.microsoft.com/office/drawing/2014/main" id="{5B7B078E-204E-BE4F-A2ED-E0FCC738CC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0288DF-2DE7-7A44-B97F-8A1DB647EC7D}"/>
              </a:ext>
            </a:extLst>
          </p:cNvPr>
          <p:cNvSpPr>
            <a:spLocks noGrp="1"/>
          </p:cNvSpPr>
          <p:nvPr>
            <p:ph type="sldNum" sz="quarter" idx="12"/>
          </p:nvPr>
        </p:nvSpPr>
        <p:spPr/>
        <p:txBody>
          <a:bodyPr/>
          <a:lstStyle/>
          <a:p>
            <a:fld id="{FF3978E1-F04B-6449-B9EB-7ADAF07161E5}" type="slidenum">
              <a:rPr lang="en-US" smtClean="0"/>
              <a:t>‹#›</a:t>
            </a:fld>
            <a:endParaRPr lang="en-US" dirty="0"/>
          </a:p>
        </p:txBody>
      </p:sp>
    </p:spTree>
    <p:extLst>
      <p:ext uri="{BB962C8B-B14F-4D97-AF65-F5344CB8AC3E}">
        <p14:creationId xmlns:p14="http://schemas.microsoft.com/office/powerpoint/2010/main" val="210632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6232A-CD10-984E-89E8-BE9A1D649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837F3C-04FB-2141-869C-5804868D1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D965-FAF1-9E4C-9030-BF6BFF22A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36F2822C-7F51-5145-888C-2ECFD0F53288}" type="datetimeFigureOut">
              <a:rPr lang="en-US" smtClean="0"/>
              <a:pPr/>
              <a:t>6/25/2019</a:t>
            </a:fld>
            <a:endParaRPr lang="en-US" dirty="0"/>
          </a:p>
        </p:txBody>
      </p:sp>
      <p:sp>
        <p:nvSpPr>
          <p:cNvPr id="5" name="Footer Placeholder 4">
            <a:extLst>
              <a:ext uri="{FF2B5EF4-FFF2-40B4-BE49-F238E27FC236}">
                <a16:creationId xmlns:a16="http://schemas.microsoft.com/office/drawing/2014/main" id="{76E793B6-154E-5541-9427-B16EC07AF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8A5889D-17B8-9A4D-AE41-9C2B67C23D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F3978E1-F04B-6449-B9EB-7ADAF07161E5}" type="slidenum">
              <a:rPr lang="en-US" smtClean="0"/>
              <a:pPr/>
              <a:t>‹#›</a:t>
            </a:fld>
            <a:endParaRPr lang="en-US" dirty="0"/>
          </a:p>
        </p:txBody>
      </p:sp>
    </p:spTree>
    <p:extLst>
      <p:ext uri="{BB962C8B-B14F-4D97-AF65-F5344CB8AC3E}">
        <p14:creationId xmlns:p14="http://schemas.microsoft.com/office/powerpoint/2010/main" val="4200985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10" Type="http://schemas.openxmlformats.org/officeDocument/2006/relationships/image" Target="../media/image20.tiff"/><Relationship Id="rId4" Type="http://schemas.openxmlformats.org/officeDocument/2006/relationships/image" Target="../media/image14.tiff"/><Relationship Id="rId9" Type="http://schemas.openxmlformats.org/officeDocument/2006/relationships/image" Target="../media/image19.tif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fisheries.noaa.gov/insight/understanding-illegal-unreported-and-unregulated-fish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7AE3-8772-5043-8DE5-16FF8B94C7AF}"/>
              </a:ext>
            </a:extLst>
          </p:cNvPr>
          <p:cNvSpPr>
            <a:spLocks noGrp="1"/>
          </p:cNvSpPr>
          <p:nvPr>
            <p:ph type="ctrTitle"/>
          </p:nvPr>
        </p:nvSpPr>
        <p:spPr>
          <a:xfrm>
            <a:off x="451836" y="1415035"/>
            <a:ext cx="11165288" cy="2688413"/>
          </a:xfrm>
        </p:spPr>
        <p:txBody>
          <a:bodyPr>
            <a:noAutofit/>
          </a:bodyPr>
          <a:lstStyle/>
          <a:p>
            <a:pPr>
              <a:lnSpc>
                <a:spcPct val="100000"/>
              </a:lnSpc>
            </a:pPr>
            <a:r>
              <a:rPr lang="en-US" sz="6600" b="1" dirty="0">
                <a:solidFill>
                  <a:srgbClr val="FFFF00"/>
                </a:solidFill>
                <a:latin typeface="Franklin Gothic Heavy" panose="020B0603020102020204" pitchFamily="34" charset="0"/>
              </a:rPr>
              <a:t>            </a:t>
            </a:r>
            <a:r>
              <a:rPr lang="en-US" sz="6600" b="1" dirty="0" err="1">
                <a:solidFill>
                  <a:srgbClr val="FFFF00"/>
                </a:solidFill>
                <a:latin typeface="Franklin Gothic Heavy" panose="020B0603020102020204" pitchFamily="34" charset="0"/>
              </a:rPr>
              <a:t>eACDS</a:t>
            </a:r>
            <a:r>
              <a:rPr lang="en-US" sz="6600" dirty="0">
                <a:latin typeface="Franklin Gothic Medium Cond" panose="020B0606030402020204" pitchFamily="34" charset="0"/>
              </a:rPr>
              <a:t>   </a:t>
            </a:r>
            <a:r>
              <a:rPr lang="en-US" sz="6400" dirty="0">
                <a:solidFill>
                  <a:schemeClr val="bg1">
                    <a:lumMod val="85000"/>
                  </a:schemeClr>
                </a:solidFill>
                <a:latin typeface="Franklin Gothic Medium Cond" panose="020B0606030402020204" pitchFamily="34" charset="0"/>
              </a:rPr>
              <a:t>An Effective </a:t>
            </a:r>
            <a:br>
              <a:rPr lang="en-US" sz="6400" dirty="0">
                <a:solidFill>
                  <a:schemeClr val="bg1">
                    <a:lumMod val="85000"/>
                  </a:schemeClr>
                </a:solidFill>
                <a:latin typeface="Franklin Gothic Medium Cond" panose="020B0606030402020204" pitchFamily="34" charset="0"/>
              </a:rPr>
            </a:br>
            <a:r>
              <a:rPr lang="en-US" sz="6400" dirty="0">
                <a:solidFill>
                  <a:schemeClr val="bg1">
                    <a:lumMod val="85000"/>
                  </a:schemeClr>
                </a:solidFill>
                <a:latin typeface="Franklin Gothic Medium Cond" panose="020B0606030402020204" pitchFamily="34" charset="0"/>
              </a:rPr>
              <a:t>Fisheries Management Tool in EAFM</a:t>
            </a:r>
          </a:p>
        </p:txBody>
      </p:sp>
      <p:pic>
        <p:nvPicPr>
          <p:cNvPr id="12" name="Picture 11">
            <a:extLst>
              <a:ext uri="{FF2B5EF4-FFF2-40B4-BE49-F238E27FC236}">
                <a16:creationId xmlns:a16="http://schemas.microsoft.com/office/drawing/2014/main" id="{73932674-2DCD-DF41-A13E-4B4CD096CC47}"/>
              </a:ext>
            </a:extLst>
          </p:cNvPr>
          <p:cNvPicPr>
            <a:picLocks noChangeAspect="1"/>
          </p:cNvPicPr>
          <p:nvPr/>
        </p:nvPicPr>
        <p:blipFill>
          <a:blip r:embed="rId3"/>
          <a:stretch>
            <a:fillRect/>
          </a:stretch>
        </p:blipFill>
        <p:spPr>
          <a:xfrm>
            <a:off x="525977" y="5450227"/>
            <a:ext cx="1600991" cy="999694"/>
          </a:xfrm>
          <a:prstGeom prst="rect">
            <a:avLst/>
          </a:prstGeom>
        </p:spPr>
      </p:pic>
      <p:pic>
        <p:nvPicPr>
          <p:cNvPr id="18" name="Picture 17">
            <a:extLst>
              <a:ext uri="{FF2B5EF4-FFF2-40B4-BE49-F238E27FC236}">
                <a16:creationId xmlns:a16="http://schemas.microsoft.com/office/drawing/2014/main" id="{DB5DE523-B968-1F42-A7E5-EBE02C3DB5E7}"/>
              </a:ext>
            </a:extLst>
          </p:cNvPr>
          <p:cNvPicPr>
            <a:picLocks noChangeAspect="1"/>
          </p:cNvPicPr>
          <p:nvPr/>
        </p:nvPicPr>
        <p:blipFill>
          <a:blip r:embed="rId4"/>
          <a:stretch>
            <a:fillRect/>
          </a:stretch>
        </p:blipFill>
        <p:spPr>
          <a:xfrm>
            <a:off x="10485567" y="5355156"/>
            <a:ext cx="1131557" cy="1131557"/>
          </a:xfrm>
          <a:prstGeom prst="rect">
            <a:avLst/>
          </a:prstGeom>
        </p:spPr>
      </p:pic>
      <p:pic>
        <p:nvPicPr>
          <p:cNvPr id="20" name="Picture 19">
            <a:extLst>
              <a:ext uri="{FF2B5EF4-FFF2-40B4-BE49-F238E27FC236}">
                <a16:creationId xmlns:a16="http://schemas.microsoft.com/office/drawing/2014/main" id="{48996A1B-F558-114D-805E-1F03D7BA7934}"/>
              </a:ext>
            </a:extLst>
          </p:cNvPr>
          <p:cNvPicPr>
            <a:picLocks noChangeAspect="1"/>
          </p:cNvPicPr>
          <p:nvPr/>
        </p:nvPicPr>
        <p:blipFill>
          <a:blip r:embed="rId5"/>
          <a:stretch>
            <a:fillRect/>
          </a:stretch>
        </p:blipFill>
        <p:spPr>
          <a:xfrm>
            <a:off x="9013396" y="5355157"/>
            <a:ext cx="1171733" cy="1167174"/>
          </a:xfrm>
          <a:prstGeom prst="rect">
            <a:avLst/>
          </a:prstGeom>
        </p:spPr>
      </p:pic>
      <p:sp>
        <p:nvSpPr>
          <p:cNvPr id="23" name="TextBox 22">
            <a:extLst>
              <a:ext uri="{FF2B5EF4-FFF2-40B4-BE49-F238E27FC236}">
                <a16:creationId xmlns:a16="http://schemas.microsoft.com/office/drawing/2014/main" id="{EE39BFAD-C119-0C4C-84B7-2F24F361173A}"/>
              </a:ext>
            </a:extLst>
          </p:cNvPr>
          <p:cNvSpPr txBox="1"/>
          <p:nvPr/>
        </p:nvSpPr>
        <p:spPr>
          <a:xfrm>
            <a:off x="-417443" y="4846320"/>
            <a:ext cx="184731" cy="369332"/>
          </a:xfrm>
          <a:prstGeom prst="rect">
            <a:avLst/>
          </a:prstGeom>
          <a:noFill/>
        </p:spPr>
        <p:txBody>
          <a:bodyPr wrap="none" rtlCol="0">
            <a:spAutoFit/>
          </a:bodyPr>
          <a:lstStyle/>
          <a:p>
            <a:endParaRPr lang="en-US"/>
          </a:p>
        </p:txBody>
      </p:sp>
      <p:pic>
        <p:nvPicPr>
          <p:cNvPr id="25" name="Picture 24">
            <a:extLst>
              <a:ext uri="{FF2B5EF4-FFF2-40B4-BE49-F238E27FC236}">
                <a16:creationId xmlns:a16="http://schemas.microsoft.com/office/drawing/2014/main" id="{86422D8B-282B-5744-BA29-252C0C3444BC}"/>
              </a:ext>
            </a:extLst>
          </p:cNvPr>
          <p:cNvPicPr>
            <a:picLocks noChangeAspect="1"/>
          </p:cNvPicPr>
          <p:nvPr/>
        </p:nvPicPr>
        <p:blipFill>
          <a:blip r:embed="rId6"/>
          <a:stretch>
            <a:fillRect/>
          </a:stretch>
        </p:blipFill>
        <p:spPr>
          <a:xfrm>
            <a:off x="5591309" y="5367737"/>
            <a:ext cx="3146363" cy="1054746"/>
          </a:xfrm>
          <a:prstGeom prst="rect">
            <a:avLst/>
          </a:prstGeom>
        </p:spPr>
      </p:pic>
      <p:sp>
        <p:nvSpPr>
          <p:cNvPr id="26" name="Rounded Rectangle 25">
            <a:extLst>
              <a:ext uri="{FF2B5EF4-FFF2-40B4-BE49-F238E27FC236}">
                <a16:creationId xmlns:a16="http://schemas.microsoft.com/office/drawing/2014/main" id="{1D04DFA6-7AA9-BF43-BFCD-3F9C31F38A23}"/>
              </a:ext>
            </a:extLst>
          </p:cNvPr>
          <p:cNvSpPr/>
          <p:nvPr/>
        </p:nvSpPr>
        <p:spPr>
          <a:xfrm>
            <a:off x="315017" y="481263"/>
            <a:ext cx="11425147" cy="455595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86FA88A-A2A4-8E42-808A-567B84B0430B}"/>
              </a:ext>
            </a:extLst>
          </p:cNvPr>
          <p:cNvPicPr>
            <a:picLocks noChangeAspect="1"/>
          </p:cNvPicPr>
          <p:nvPr/>
        </p:nvPicPr>
        <p:blipFill>
          <a:blip r:embed="rId7"/>
          <a:stretch>
            <a:fillRect/>
          </a:stretch>
        </p:blipFill>
        <p:spPr>
          <a:xfrm>
            <a:off x="5511435" y="759826"/>
            <a:ext cx="1272575" cy="954108"/>
          </a:xfrm>
          <a:prstGeom prst="rect">
            <a:avLst/>
          </a:prstGeom>
        </p:spPr>
      </p:pic>
      <p:pic>
        <p:nvPicPr>
          <p:cNvPr id="16" name="Picture 15"/>
          <p:cNvPicPr/>
          <p:nvPr/>
        </p:nvPicPr>
        <p:blipFill>
          <a:blip r:embed="rId8" cstate="print">
            <a:extLst>
              <a:ext uri="{28A0092B-C50C-407E-A947-70E740481C1C}">
                <a14:useLocalDpi xmlns:a14="http://schemas.microsoft.com/office/drawing/2010/main" val="0"/>
              </a:ext>
            </a:extLst>
          </a:blip>
          <a:stretch>
            <a:fillRect/>
          </a:stretch>
        </p:blipFill>
        <p:spPr>
          <a:xfrm>
            <a:off x="4370018" y="732752"/>
            <a:ext cx="1022259" cy="1021433"/>
          </a:xfrm>
          <a:prstGeom prst="rect">
            <a:avLst/>
          </a:prstGeom>
        </p:spPr>
      </p:pic>
      <p:pic>
        <p:nvPicPr>
          <p:cNvPr id="5" name="Picture 4">
            <a:extLst>
              <a:ext uri="{FF2B5EF4-FFF2-40B4-BE49-F238E27FC236}">
                <a16:creationId xmlns:a16="http://schemas.microsoft.com/office/drawing/2014/main" id="{2F76BE93-796B-A643-B997-F5357492B529}"/>
              </a:ext>
            </a:extLst>
          </p:cNvPr>
          <p:cNvPicPr>
            <a:picLocks noChangeAspect="1"/>
          </p:cNvPicPr>
          <p:nvPr/>
        </p:nvPicPr>
        <p:blipFill>
          <a:blip r:embed="rId9"/>
          <a:stretch>
            <a:fillRect/>
          </a:stretch>
        </p:blipFill>
        <p:spPr>
          <a:xfrm>
            <a:off x="715754" y="408079"/>
            <a:ext cx="3535106" cy="2005459"/>
          </a:xfrm>
          <a:prstGeom prst="rect">
            <a:avLst/>
          </a:prstGeom>
        </p:spPr>
      </p:pic>
      <p:pic>
        <p:nvPicPr>
          <p:cNvPr id="9" name="Picture 8">
            <a:extLst>
              <a:ext uri="{FF2B5EF4-FFF2-40B4-BE49-F238E27FC236}">
                <a16:creationId xmlns:a16="http://schemas.microsoft.com/office/drawing/2014/main" id="{77AC5431-081E-8847-A403-845808D98C3A}"/>
              </a:ext>
            </a:extLst>
          </p:cNvPr>
          <p:cNvPicPr>
            <a:picLocks noChangeAspect="1"/>
          </p:cNvPicPr>
          <p:nvPr/>
        </p:nvPicPr>
        <p:blipFill>
          <a:blip r:embed="rId10"/>
          <a:stretch>
            <a:fillRect/>
          </a:stretch>
        </p:blipFill>
        <p:spPr>
          <a:xfrm>
            <a:off x="2483307" y="5539659"/>
            <a:ext cx="2825804" cy="820829"/>
          </a:xfrm>
          <a:prstGeom prst="rect">
            <a:avLst/>
          </a:prstGeom>
          <a:effectLst>
            <a:glow rad="50800">
              <a:schemeClr val="bg1"/>
            </a:glow>
          </a:effectLst>
        </p:spPr>
      </p:pic>
      <p:sp>
        <p:nvSpPr>
          <p:cNvPr id="3" name="TextBox 2">
            <a:extLst>
              <a:ext uri="{FF2B5EF4-FFF2-40B4-BE49-F238E27FC236}">
                <a16:creationId xmlns:a16="http://schemas.microsoft.com/office/drawing/2014/main" id="{AC66D0F7-E4BA-4502-B605-738F98494587}"/>
              </a:ext>
            </a:extLst>
          </p:cNvPr>
          <p:cNvSpPr txBox="1"/>
          <p:nvPr/>
        </p:nvSpPr>
        <p:spPr>
          <a:xfrm>
            <a:off x="6897897" y="676967"/>
            <a:ext cx="4230997" cy="1077218"/>
          </a:xfrm>
          <a:prstGeom prst="rect">
            <a:avLst/>
          </a:prstGeom>
          <a:noFill/>
        </p:spPr>
        <p:txBody>
          <a:bodyPr wrap="square" rtlCol="0">
            <a:spAutoFit/>
          </a:bodyPr>
          <a:lstStyle/>
          <a:p>
            <a:r>
              <a:rPr lang="en-US" sz="3600" b="1" spc="600">
                <a:solidFill>
                  <a:schemeClr val="bg1"/>
                </a:solidFill>
              </a:rPr>
              <a:t>SEAFDEC</a:t>
            </a:r>
          </a:p>
          <a:p>
            <a:r>
              <a:rPr lang="en-US" sz="2800">
                <a:solidFill>
                  <a:schemeClr val="bg1"/>
                </a:solidFill>
              </a:rPr>
              <a:t>TRAINING DEPARTMENT</a:t>
            </a:r>
            <a:endParaRPr lang="th-TH" sz="2800">
              <a:solidFill>
                <a:schemeClr val="bg1"/>
              </a:solidFill>
            </a:endParaRPr>
          </a:p>
        </p:txBody>
      </p:sp>
      <p:sp>
        <p:nvSpPr>
          <p:cNvPr id="4" name="Oval 3">
            <a:extLst>
              <a:ext uri="{FF2B5EF4-FFF2-40B4-BE49-F238E27FC236}">
                <a16:creationId xmlns:a16="http://schemas.microsoft.com/office/drawing/2014/main" id="{F69F1FDB-0E8E-AD40-A937-D439AA4A340F}"/>
              </a:ext>
            </a:extLst>
          </p:cNvPr>
          <p:cNvSpPr/>
          <p:nvPr/>
        </p:nvSpPr>
        <p:spPr>
          <a:xfrm>
            <a:off x="6651973" y="2648283"/>
            <a:ext cx="187551" cy="187551"/>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65ACA2C-ED87-4B40-919F-F595E58E4EDC}"/>
              </a:ext>
            </a:extLst>
          </p:cNvPr>
          <p:cNvSpPr/>
          <p:nvPr/>
        </p:nvSpPr>
        <p:spPr>
          <a:xfrm>
            <a:off x="6651973" y="2296115"/>
            <a:ext cx="187551" cy="187551"/>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038D0005-E3E7-A547-B7D7-E48AAB61C552}"/>
              </a:ext>
            </a:extLst>
          </p:cNvPr>
          <p:cNvSpPr>
            <a:spLocks noGrp="1"/>
          </p:cNvSpPr>
          <p:nvPr>
            <p:ph type="subTitle" idx="1"/>
          </p:nvPr>
        </p:nvSpPr>
        <p:spPr>
          <a:xfrm>
            <a:off x="3476404" y="4278371"/>
            <a:ext cx="7376171" cy="563145"/>
          </a:xfrm>
        </p:spPr>
        <p:txBody>
          <a:bodyPr>
            <a:normAutofit/>
          </a:bodyPr>
          <a:lstStyle/>
          <a:p>
            <a:pPr algn="ctr"/>
            <a:r>
              <a:rPr lang="en-US" sz="2400" i="1" dirty="0" err="1">
                <a:solidFill>
                  <a:schemeClr val="bg2"/>
                </a:solidFill>
              </a:rPr>
              <a:t>Yuttana</a:t>
            </a:r>
            <a:r>
              <a:rPr lang="en-US" sz="2400" i="1" dirty="0">
                <a:solidFill>
                  <a:schemeClr val="bg2"/>
                </a:solidFill>
              </a:rPr>
              <a:t> </a:t>
            </a:r>
            <a:r>
              <a:rPr lang="en-US" sz="2400" i="1" dirty="0" err="1">
                <a:solidFill>
                  <a:schemeClr val="bg2"/>
                </a:solidFill>
              </a:rPr>
              <a:t>Theparoonrat</a:t>
            </a:r>
            <a:r>
              <a:rPr lang="en-US" sz="2400" i="1" dirty="0">
                <a:solidFill>
                  <a:schemeClr val="bg2"/>
                </a:solidFill>
              </a:rPr>
              <a:t> and</a:t>
            </a:r>
            <a:r>
              <a:rPr lang="en-US" i="1" dirty="0">
                <a:solidFill>
                  <a:schemeClr val="bg2"/>
                </a:solidFill>
              </a:rPr>
              <a:t> </a:t>
            </a:r>
            <a:r>
              <a:rPr lang="en-US" sz="2400" i="1" dirty="0" err="1">
                <a:solidFill>
                  <a:schemeClr val="bg2"/>
                </a:solidFill>
              </a:rPr>
              <a:t>Namfon</a:t>
            </a:r>
            <a:r>
              <a:rPr lang="en-US" sz="2400" i="1" dirty="0">
                <a:solidFill>
                  <a:schemeClr val="bg2"/>
                </a:solidFill>
              </a:rPr>
              <a:t> </a:t>
            </a:r>
            <a:r>
              <a:rPr lang="en-US" i="1" dirty="0" err="1">
                <a:solidFill>
                  <a:schemeClr val="bg2"/>
                </a:solidFill>
              </a:rPr>
              <a:t>I</a:t>
            </a:r>
            <a:r>
              <a:rPr lang="en-US" sz="2400" i="1" dirty="0" err="1">
                <a:solidFill>
                  <a:schemeClr val="bg2"/>
                </a:solidFill>
              </a:rPr>
              <a:t>msamrarn</a:t>
            </a:r>
            <a:endParaRPr lang="en-US" sz="2400" i="1" dirty="0">
              <a:solidFill>
                <a:schemeClr val="bg2"/>
              </a:solidFill>
            </a:endParaRPr>
          </a:p>
          <a:p>
            <a:pPr algn="ctr"/>
            <a:endParaRPr lang="en-US" sz="2400" i="1" dirty="0">
              <a:solidFill>
                <a:schemeClr val="bg2"/>
              </a:solidFill>
            </a:endParaRPr>
          </a:p>
        </p:txBody>
      </p:sp>
    </p:spTree>
    <p:extLst>
      <p:ext uri="{BB962C8B-B14F-4D97-AF65-F5344CB8AC3E}">
        <p14:creationId xmlns:p14="http://schemas.microsoft.com/office/powerpoint/2010/main" val="125981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F6726D-3B75-F841-A655-0A91F12F91A7}"/>
              </a:ext>
            </a:extLst>
          </p:cNvPr>
          <p:cNvPicPr>
            <a:picLocks noChangeAspect="1"/>
          </p:cNvPicPr>
          <p:nvPr/>
        </p:nvPicPr>
        <p:blipFill>
          <a:blip r:embed="rId2"/>
          <a:stretch>
            <a:fillRect/>
          </a:stretch>
        </p:blipFill>
        <p:spPr>
          <a:xfrm>
            <a:off x="153811" y="5338632"/>
            <a:ext cx="1067013" cy="1067013"/>
          </a:xfrm>
          <a:prstGeom prst="rect">
            <a:avLst/>
          </a:prstGeom>
        </p:spPr>
      </p:pic>
      <p:pic>
        <p:nvPicPr>
          <p:cNvPr id="10" name="Picture 9">
            <a:extLst>
              <a:ext uri="{FF2B5EF4-FFF2-40B4-BE49-F238E27FC236}">
                <a16:creationId xmlns:a16="http://schemas.microsoft.com/office/drawing/2014/main" id="{C86FA88A-A2A4-8E42-808A-567B84B0430B}"/>
              </a:ext>
            </a:extLst>
          </p:cNvPr>
          <p:cNvPicPr>
            <a:picLocks noChangeAspect="1"/>
          </p:cNvPicPr>
          <p:nvPr/>
        </p:nvPicPr>
        <p:blipFill>
          <a:blip r:embed="rId3"/>
          <a:stretch>
            <a:fillRect/>
          </a:stretch>
        </p:blipFill>
        <p:spPr>
          <a:xfrm>
            <a:off x="1256476" y="5423969"/>
            <a:ext cx="1309344" cy="981676"/>
          </a:xfrm>
          <a:prstGeom prst="rect">
            <a:avLst/>
          </a:prstGeom>
        </p:spPr>
      </p:pic>
      <p:sp>
        <p:nvSpPr>
          <p:cNvPr id="23" name="TextBox 22">
            <a:extLst>
              <a:ext uri="{FF2B5EF4-FFF2-40B4-BE49-F238E27FC236}">
                <a16:creationId xmlns:a16="http://schemas.microsoft.com/office/drawing/2014/main" id="{EE39BFAD-C119-0C4C-84B7-2F24F361173A}"/>
              </a:ext>
            </a:extLst>
          </p:cNvPr>
          <p:cNvSpPr txBox="1"/>
          <p:nvPr/>
        </p:nvSpPr>
        <p:spPr>
          <a:xfrm>
            <a:off x="-417443" y="4846320"/>
            <a:ext cx="184731" cy="369332"/>
          </a:xfrm>
          <a:prstGeom prst="rect">
            <a:avLst/>
          </a:prstGeom>
          <a:noFill/>
        </p:spPr>
        <p:txBody>
          <a:bodyPr wrap="none" rtlCol="0">
            <a:spAutoFit/>
          </a:bodyPr>
          <a:lstStyle/>
          <a:p>
            <a:endParaRPr lang="en-US" dirty="0"/>
          </a:p>
        </p:txBody>
      </p:sp>
      <p:sp>
        <p:nvSpPr>
          <p:cNvPr id="26" name="Rounded Rectangle 25">
            <a:extLst>
              <a:ext uri="{FF2B5EF4-FFF2-40B4-BE49-F238E27FC236}">
                <a16:creationId xmlns:a16="http://schemas.microsoft.com/office/drawing/2014/main" id="{1D04DFA6-7AA9-BF43-BFCD-3F9C31F38A23}"/>
              </a:ext>
            </a:extLst>
          </p:cNvPr>
          <p:cNvSpPr/>
          <p:nvPr/>
        </p:nvSpPr>
        <p:spPr>
          <a:xfrm>
            <a:off x="315017" y="892629"/>
            <a:ext cx="11425147" cy="376645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1EF4B9B1-FD30-E347-8D21-74F3D9C8EB33}"/>
              </a:ext>
            </a:extLst>
          </p:cNvPr>
          <p:cNvSpPr>
            <a:spLocks noGrp="1"/>
          </p:cNvSpPr>
          <p:nvPr>
            <p:ph type="ctrTitle"/>
          </p:nvPr>
        </p:nvSpPr>
        <p:spPr>
          <a:xfrm>
            <a:off x="4418140" y="2050060"/>
            <a:ext cx="6838950" cy="107791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sz="8000" b="1" dirty="0"/>
              <a:t>THANK YOU</a:t>
            </a:r>
            <a:endParaRPr lang="en-US" sz="8000" dirty="0"/>
          </a:p>
        </p:txBody>
      </p:sp>
      <p:pic>
        <p:nvPicPr>
          <p:cNvPr id="13" name="Picture 12">
            <a:extLst>
              <a:ext uri="{FF2B5EF4-FFF2-40B4-BE49-F238E27FC236}">
                <a16:creationId xmlns:a16="http://schemas.microsoft.com/office/drawing/2014/main" id="{58A5F034-A2ED-49DF-B264-FE1A299FB87E}"/>
              </a:ext>
            </a:extLst>
          </p:cNvPr>
          <p:cNvPicPr>
            <a:picLocks noChangeAspect="1"/>
          </p:cNvPicPr>
          <p:nvPr/>
        </p:nvPicPr>
        <p:blipFill>
          <a:blip r:embed="rId4"/>
          <a:stretch>
            <a:fillRect/>
          </a:stretch>
        </p:blipFill>
        <p:spPr>
          <a:xfrm>
            <a:off x="2646978" y="5473217"/>
            <a:ext cx="1457766" cy="910261"/>
          </a:xfrm>
          <a:prstGeom prst="rect">
            <a:avLst/>
          </a:prstGeom>
        </p:spPr>
      </p:pic>
      <p:pic>
        <p:nvPicPr>
          <p:cNvPr id="16" name="Picture 15">
            <a:extLst>
              <a:ext uri="{FF2B5EF4-FFF2-40B4-BE49-F238E27FC236}">
                <a16:creationId xmlns:a16="http://schemas.microsoft.com/office/drawing/2014/main" id="{5DBB9AD3-34C4-443E-803D-0CBB4A659EAF}"/>
              </a:ext>
            </a:extLst>
          </p:cNvPr>
          <p:cNvPicPr>
            <a:picLocks noChangeAspect="1"/>
          </p:cNvPicPr>
          <p:nvPr/>
        </p:nvPicPr>
        <p:blipFill>
          <a:blip r:embed="rId5"/>
          <a:stretch>
            <a:fillRect/>
          </a:stretch>
        </p:blipFill>
        <p:spPr>
          <a:xfrm>
            <a:off x="10896303" y="5367737"/>
            <a:ext cx="1030327" cy="1030327"/>
          </a:xfrm>
          <a:prstGeom prst="rect">
            <a:avLst/>
          </a:prstGeom>
        </p:spPr>
      </p:pic>
      <p:pic>
        <p:nvPicPr>
          <p:cNvPr id="17" name="Picture 16">
            <a:extLst>
              <a:ext uri="{FF2B5EF4-FFF2-40B4-BE49-F238E27FC236}">
                <a16:creationId xmlns:a16="http://schemas.microsoft.com/office/drawing/2014/main" id="{E8734485-EEB2-4472-8D09-5D272F2CB028}"/>
              </a:ext>
            </a:extLst>
          </p:cNvPr>
          <p:cNvPicPr>
            <a:picLocks noChangeAspect="1"/>
          </p:cNvPicPr>
          <p:nvPr/>
        </p:nvPicPr>
        <p:blipFill>
          <a:blip r:embed="rId6"/>
          <a:stretch>
            <a:fillRect/>
          </a:stretch>
        </p:blipFill>
        <p:spPr>
          <a:xfrm>
            <a:off x="9727787" y="5355157"/>
            <a:ext cx="1066909" cy="1062758"/>
          </a:xfrm>
          <a:prstGeom prst="rect">
            <a:avLst/>
          </a:prstGeom>
        </p:spPr>
      </p:pic>
      <p:pic>
        <p:nvPicPr>
          <p:cNvPr id="19" name="Picture 18">
            <a:extLst>
              <a:ext uri="{FF2B5EF4-FFF2-40B4-BE49-F238E27FC236}">
                <a16:creationId xmlns:a16="http://schemas.microsoft.com/office/drawing/2014/main" id="{27D5A4B5-625C-46FD-A6BE-3651267C94AB}"/>
              </a:ext>
            </a:extLst>
          </p:cNvPr>
          <p:cNvPicPr>
            <a:picLocks noChangeAspect="1"/>
          </p:cNvPicPr>
          <p:nvPr/>
        </p:nvPicPr>
        <p:blipFill>
          <a:blip r:embed="rId7"/>
          <a:stretch>
            <a:fillRect/>
          </a:stretch>
        </p:blipFill>
        <p:spPr>
          <a:xfrm>
            <a:off x="6956844" y="5391944"/>
            <a:ext cx="2669336" cy="894834"/>
          </a:xfrm>
          <a:prstGeom prst="rect">
            <a:avLst/>
          </a:prstGeom>
        </p:spPr>
      </p:pic>
      <p:pic>
        <p:nvPicPr>
          <p:cNvPr id="21" name="Picture 20">
            <a:extLst>
              <a:ext uri="{FF2B5EF4-FFF2-40B4-BE49-F238E27FC236}">
                <a16:creationId xmlns:a16="http://schemas.microsoft.com/office/drawing/2014/main" id="{E7993553-D25C-4F9B-AD5E-3A4223D34979}"/>
              </a:ext>
            </a:extLst>
          </p:cNvPr>
          <p:cNvPicPr>
            <a:picLocks noChangeAspect="1"/>
          </p:cNvPicPr>
          <p:nvPr/>
        </p:nvPicPr>
        <p:blipFill>
          <a:blip r:embed="rId8"/>
          <a:stretch>
            <a:fillRect/>
          </a:stretch>
        </p:blipFill>
        <p:spPr>
          <a:xfrm>
            <a:off x="4225868" y="5573307"/>
            <a:ext cx="2573005" cy="747397"/>
          </a:xfrm>
          <a:prstGeom prst="rect">
            <a:avLst/>
          </a:prstGeom>
          <a:effectLst>
            <a:glow rad="50800">
              <a:schemeClr val="bg1"/>
            </a:glow>
          </a:effectLst>
        </p:spPr>
      </p:pic>
      <p:pic>
        <p:nvPicPr>
          <p:cNvPr id="14" name="Picture 13">
            <a:extLst>
              <a:ext uri="{FF2B5EF4-FFF2-40B4-BE49-F238E27FC236}">
                <a16:creationId xmlns:a16="http://schemas.microsoft.com/office/drawing/2014/main" id="{B75AD73E-8B5C-4383-B0AA-A1AE5C4612D5}"/>
              </a:ext>
            </a:extLst>
          </p:cNvPr>
          <p:cNvPicPr>
            <a:picLocks noChangeAspect="1"/>
          </p:cNvPicPr>
          <p:nvPr/>
        </p:nvPicPr>
        <p:blipFill>
          <a:blip r:embed="rId9"/>
          <a:stretch>
            <a:fillRect/>
          </a:stretch>
        </p:blipFill>
        <p:spPr>
          <a:xfrm>
            <a:off x="448585" y="1261956"/>
            <a:ext cx="4678526" cy="2654119"/>
          </a:xfrm>
          <a:prstGeom prst="rect">
            <a:avLst/>
          </a:prstGeom>
        </p:spPr>
      </p:pic>
    </p:spTree>
    <p:extLst>
      <p:ext uri="{BB962C8B-B14F-4D97-AF65-F5344CB8AC3E}">
        <p14:creationId xmlns:p14="http://schemas.microsoft.com/office/powerpoint/2010/main" val="131375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2B0235D-61F6-C943-B341-24DB1F518945}"/>
              </a:ext>
            </a:extLst>
          </p:cNvPr>
          <p:cNvSpPr>
            <a:spLocks noGrp="1"/>
          </p:cNvSpPr>
          <p:nvPr>
            <p:ph idx="1"/>
          </p:nvPr>
        </p:nvSpPr>
        <p:spPr>
          <a:xfrm>
            <a:off x="410966" y="904126"/>
            <a:ext cx="6010153" cy="3850754"/>
          </a:xfrm>
          <a:ln>
            <a:solidFill>
              <a:schemeClr val="bg2"/>
            </a:solidFill>
          </a:ln>
        </p:spPr>
        <p:txBody>
          <a:bodyPr>
            <a:normAutofit fontScale="92500" lnSpcReduction="10000"/>
          </a:bodyPr>
          <a:lstStyle/>
          <a:p>
            <a:pPr marL="361950" indent="-352425">
              <a:buFont typeface="Wingdings" charset="2"/>
              <a:buChar char="v"/>
              <a:tabLst>
                <a:tab pos="352425" algn="l"/>
                <a:tab pos="1168400" algn="l"/>
              </a:tabLst>
            </a:pPr>
            <a:r>
              <a:rPr lang="en-US" dirty="0">
                <a:latin typeface="Bell MT" charset="0"/>
                <a:ea typeface="Bell MT" charset="0"/>
                <a:cs typeface="Bell MT" charset="0"/>
              </a:rPr>
              <a:t>Fisheries sector plays an important role for food security, </a:t>
            </a:r>
          </a:p>
          <a:p>
            <a:pPr marL="361950" indent="-352425">
              <a:buFont typeface="Wingdings" charset="2"/>
              <a:buChar char="v"/>
              <a:tabLst>
                <a:tab pos="352425" algn="l"/>
                <a:tab pos="1168400" algn="l"/>
              </a:tabLst>
            </a:pPr>
            <a:r>
              <a:rPr lang="en-US" dirty="0">
                <a:latin typeface="Bell MT" charset="0"/>
                <a:ea typeface="Bell MT" charset="0"/>
                <a:cs typeface="Bell MT" charset="0"/>
              </a:rPr>
              <a:t>About 21 billion USD for Export Value of Fisheries Products in 2013</a:t>
            </a:r>
          </a:p>
          <a:p>
            <a:pPr marL="361950" indent="-352425">
              <a:buFont typeface="Wingdings" charset="2"/>
              <a:buChar char="v"/>
              <a:tabLst>
                <a:tab pos="352425" algn="l"/>
                <a:tab pos="1168400" algn="l"/>
              </a:tabLst>
            </a:pPr>
            <a:r>
              <a:rPr lang="en-US" dirty="0">
                <a:latin typeface="Bell MT" charset="0"/>
                <a:ea typeface="Bell MT" charset="0"/>
                <a:cs typeface="Bell MT" charset="0"/>
              </a:rPr>
              <a:t>Contributes to economic and social betterment, to the nutrition and wellbeing of the peoples;</a:t>
            </a:r>
          </a:p>
          <a:p>
            <a:pPr marL="361950" indent="-352425">
              <a:buFont typeface="Wingdings" charset="2"/>
              <a:buChar char="v"/>
              <a:tabLst>
                <a:tab pos="352425" algn="l"/>
                <a:tab pos="1168400" algn="l"/>
              </a:tabLst>
            </a:pPr>
            <a:r>
              <a:rPr lang="en-US" dirty="0">
                <a:latin typeface="Bell MT" charset="0"/>
                <a:ea typeface="Bell MT" charset="0"/>
                <a:cs typeface="Bell MT" charset="0"/>
              </a:rPr>
              <a:t>&gt;20 million persons employed in fisheries-related industries;</a:t>
            </a:r>
          </a:p>
          <a:p>
            <a:pPr marL="361950" indent="-352425">
              <a:buFont typeface="Wingdings" charset="2"/>
              <a:buChar char="v"/>
              <a:tabLst>
                <a:tab pos="352425" algn="l"/>
                <a:tab pos="1168400" algn="l"/>
              </a:tabLst>
            </a:pPr>
            <a:r>
              <a:rPr lang="en-US" dirty="0">
                <a:latin typeface="Bell MT" charset="0"/>
                <a:ea typeface="Bell MT" charset="0"/>
                <a:cs typeface="Bell MT" charset="0"/>
              </a:rPr>
              <a:t>Increasing Fishing Capacity</a:t>
            </a:r>
          </a:p>
        </p:txBody>
      </p:sp>
      <p:pic>
        <p:nvPicPr>
          <p:cNvPr id="3" name="Picture 2">
            <a:extLst>
              <a:ext uri="{FF2B5EF4-FFF2-40B4-BE49-F238E27FC236}">
                <a16:creationId xmlns:a16="http://schemas.microsoft.com/office/drawing/2014/main" id="{11AE016B-2E1F-7E4A-916C-A55513B3BCCA}"/>
              </a:ext>
            </a:extLst>
          </p:cNvPr>
          <p:cNvPicPr>
            <a:picLocks noChangeAspect="1"/>
          </p:cNvPicPr>
          <p:nvPr/>
        </p:nvPicPr>
        <p:blipFill>
          <a:blip r:embed="rId3"/>
          <a:stretch>
            <a:fillRect/>
          </a:stretch>
        </p:blipFill>
        <p:spPr>
          <a:xfrm>
            <a:off x="6627110" y="980075"/>
            <a:ext cx="5267691" cy="3774805"/>
          </a:xfrm>
          <a:prstGeom prst="rect">
            <a:avLst/>
          </a:prstGeom>
        </p:spPr>
      </p:pic>
      <p:pic>
        <p:nvPicPr>
          <p:cNvPr id="9" name="Picture 8">
            <a:extLst>
              <a:ext uri="{FF2B5EF4-FFF2-40B4-BE49-F238E27FC236}">
                <a16:creationId xmlns:a16="http://schemas.microsoft.com/office/drawing/2014/main" id="{9E507333-1590-6947-8DCD-1EED5F404C12}"/>
              </a:ext>
            </a:extLst>
          </p:cNvPr>
          <p:cNvPicPr>
            <a:picLocks noChangeAspect="1"/>
          </p:cNvPicPr>
          <p:nvPr/>
        </p:nvPicPr>
        <p:blipFill>
          <a:blip r:embed="rId4"/>
          <a:stretch>
            <a:fillRect/>
          </a:stretch>
        </p:blipFill>
        <p:spPr>
          <a:xfrm>
            <a:off x="3698240" y="4843358"/>
            <a:ext cx="2712720" cy="193506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62C1F87-490A-5245-ACB2-C461E7830CCF}"/>
              </a:ext>
            </a:extLst>
          </p:cNvPr>
          <p:cNvPicPr>
            <a:picLocks noChangeAspect="1"/>
          </p:cNvPicPr>
          <p:nvPr/>
        </p:nvPicPr>
        <p:blipFill>
          <a:blip r:embed="rId5"/>
          <a:stretch>
            <a:fillRect/>
          </a:stretch>
        </p:blipFill>
        <p:spPr>
          <a:xfrm>
            <a:off x="615982" y="4843358"/>
            <a:ext cx="2789664" cy="2014642"/>
          </a:xfrm>
          <a:prstGeom prst="rect">
            <a:avLst/>
          </a:prstGeom>
        </p:spPr>
      </p:pic>
      <p:pic>
        <p:nvPicPr>
          <p:cNvPr id="8" name="Picture 7">
            <a:extLst>
              <a:ext uri="{FF2B5EF4-FFF2-40B4-BE49-F238E27FC236}">
                <a16:creationId xmlns:a16="http://schemas.microsoft.com/office/drawing/2014/main" id="{68EE17C9-C3E1-9C42-ABE3-2B4CE434FB1D}"/>
              </a:ext>
            </a:extLst>
          </p:cNvPr>
          <p:cNvPicPr>
            <a:picLocks noChangeAspect="1"/>
          </p:cNvPicPr>
          <p:nvPr/>
        </p:nvPicPr>
        <p:blipFill>
          <a:blip r:embed="rId6"/>
          <a:stretch>
            <a:fillRect/>
          </a:stretch>
        </p:blipFill>
        <p:spPr>
          <a:xfrm>
            <a:off x="6627110" y="4843358"/>
            <a:ext cx="5267691" cy="1935061"/>
          </a:xfrm>
          <a:prstGeom prst="rect">
            <a:avLst/>
          </a:prstGeom>
        </p:spPr>
      </p:pic>
      <p:sp>
        <p:nvSpPr>
          <p:cNvPr id="4" name="Rectangle 3">
            <a:extLst>
              <a:ext uri="{FF2B5EF4-FFF2-40B4-BE49-F238E27FC236}">
                <a16:creationId xmlns:a16="http://schemas.microsoft.com/office/drawing/2014/main" id="{B935CF00-1CC9-554B-8176-766A7A23BAFB}"/>
              </a:ext>
            </a:extLst>
          </p:cNvPr>
          <p:cNvSpPr/>
          <p:nvPr/>
        </p:nvSpPr>
        <p:spPr>
          <a:xfrm>
            <a:off x="1" y="79581"/>
            <a:ext cx="11894800" cy="584775"/>
          </a:xfrm>
          <a:prstGeom prst="rect">
            <a:avLst/>
          </a:prstGeom>
        </p:spPr>
        <p:txBody>
          <a:bodyPr wrap="square">
            <a:spAutoFit/>
          </a:bodyPr>
          <a:lstStyle/>
          <a:p>
            <a:pPr algn="ctr">
              <a:tabLst>
                <a:tab pos="1168400" algn="l"/>
              </a:tabLst>
            </a:pPr>
            <a:r>
              <a:rPr lang="en-US" sz="3200" b="1" dirty="0">
                <a:solidFill>
                  <a:srgbClr val="FFFF00"/>
                </a:solidFill>
                <a:ea typeface="Bell MT" charset="0"/>
                <a:cs typeface="Bell MT" charset="0"/>
              </a:rPr>
              <a:t>Development of Fisheries in Southeast Asian Region (</a:t>
            </a:r>
            <a:r>
              <a:rPr lang="en-US" sz="2800" b="1" dirty="0">
                <a:solidFill>
                  <a:srgbClr val="FFFF00"/>
                </a:solidFill>
                <a:ea typeface="Bell MT" charset="0"/>
                <a:cs typeface="Bell MT" charset="0"/>
              </a:rPr>
              <a:t>1970s-2010)</a:t>
            </a:r>
            <a:r>
              <a:rPr lang="en-US" sz="2800" b="1" dirty="0">
                <a:ea typeface="Bell MT" charset="0"/>
                <a:cs typeface="Bell MT" charset="0"/>
              </a:rPr>
              <a:t> </a:t>
            </a:r>
          </a:p>
        </p:txBody>
      </p:sp>
    </p:spTree>
    <p:extLst>
      <p:ext uri="{BB962C8B-B14F-4D97-AF65-F5344CB8AC3E}">
        <p14:creationId xmlns:p14="http://schemas.microsoft.com/office/powerpoint/2010/main" val="3269387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A07990-5CEC-5740-9CEA-2D2E185B0634}"/>
              </a:ext>
            </a:extLst>
          </p:cNvPr>
          <p:cNvSpPr/>
          <p:nvPr/>
        </p:nvSpPr>
        <p:spPr>
          <a:xfrm>
            <a:off x="410965" y="79581"/>
            <a:ext cx="11483835" cy="1200329"/>
          </a:xfrm>
          <a:prstGeom prst="rect">
            <a:avLst/>
          </a:prstGeom>
        </p:spPr>
        <p:txBody>
          <a:bodyPr wrap="square">
            <a:spAutoFit/>
          </a:bodyPr>
          <a:lstStyle/>
          <a:p>
            <a:pPr algn="ctr">
              <a:tabLst>
                <a:tab pos="1168400" algn="l"/>
              </a:tabLst>
            </a:pPr>
            <a:r>
              <a:rPr lang="en-US" sz="3600" b="1" dirty="0">
                <a:solidFill>
                  <a:srgbClr val="FFFF00"/>
                </a:solidFill>
                <a:ea typeface="Bell MT" charset="0"/>
                <a:cs typeface="Bell MT" charset="0"/>
              </a:rPr>
              <a:t>KEY THREATS FROM </a:t>
            </a:r>
          </a:p>
          <a:p>
            <a:pPr algn="ctr">
              <a:tabLst>
                <a:tab pos="1168400" algn="l"/>
              </a:tabLst>
            </a:pPr>
            <a:r>
              <a:rPr lang="en-US" sz="3600" b="1" dirty="0">
                <a:solidFill>
                  <a:srgbClr val="FFFF00"/>
                </a:solidFill>
                <a:ea typeface="Bell MT" charset="0"/>
                <a:cs typeface="Bell MT" charset="0"/>
              </a:rPr>
              <a:t>UNSUSTAINABLE FISHERIES DEVELOPMENT</a:t>
            </a:r>
            <a:endParaRPr lang="en-US" sz="3600" b="1" dirty="0">
              <a:ea typeface="Bell MT" charset="0"/>
              <a:cs typeface="Bell MT" charset="0"/>
            </a:endParaRPr>
          </a:p>
        </p:txBody>
      </p:sp>
      <p:pic>
        <p:nvPicPr>
          <p:cNvPr id="6" name="Picture 5">
            <a:extLst>
              <a:ext uri="{FF2B5EF4-FFF2-40B4-BE49-F238E27FC236}">
                <a16:creationId xmlns:a16="http://schemas.microsoft.com/office/drawing/2014/main" id="{2723791B-2ACC-FB44-A701-A9B82FB43443}"/>
              </a:ext>
            </a:extLst>
          </p:cNvPr>
          <p:cNvPicPr>
            <a:picLocks noChangeAspect="1"/>
          </p:cNvPicPr>
          <p:nvPr/>
        </p:nvPicPr>
        <p:blipFill>
          <a:blip r:embed="rId3"/>
          <a:stretch>
            <a:fillRect/>
          </a:stretch>
        </p:blipFill>
        <p:spPr>
          <a:xfrm>
            <a:off x="203860" y="2884994"/>
            <a:ext cx="2309397" cy="1734484"/>
          </a:xfrm>
          <a:prstGeom prst="rect">
            <a:avLst/>
          </a:prstGeom>
        </p:spPr>
      </p:pic>
      <p:pic>
        <p:nvPicPr>
          <p:cNvPr id="7" name="Picture 6">
            <a:extLst>
              <a:ext uri="{FF2B5EF4-FFF2-40B4-BE49-F238E27FC236}">
                <a16:creationId xmlns:a16="http://schemas.microsoft.com/office/drawing/2014/main" id="{8CE02832-2D89-1C45-9BA3-499677BC4B4F}"/>
              </a:ext>
            </a:extLst>
          </p:cNvPr>
          <p:cNvPicPr>
            <a:picLocks noChangeAspect="1"/>
          </p:cNvPicPr>
          <p:nvPr/>
        </p:nvPicPr>
        <p:blipFill>
          <a:blip r:embed="rId4"/>
          <a:stretch>
            <a:fillRect/>
          </a:stretch>
        </p:blipFill>
        <p:spPr>
          <a:xfrm>
            <a:off x="203860" y="4796642"/>
            <a:ext cx="2298701" cy="1548955"/>
          </a:xfrm>
          <a:prstGeom prst="rect">
            <a:avLst/>
          </a:prstGeom>
        </p:spPr>
      </p:pic>
      <p:sp>
        <p:nvSpPr>
          <p:cNvPr id="9" name="Content Placeholder 2">
            <a:extLst>
              <a:ext uri="{FF2B5EF4-FFF2-40B4-BE49-F238E27FC236}">
                <a16:creationId xmlns:a16="http://schemas.microsoft.com/office/drawing/2014/main" id="{5ED091EE-D95C-F447-996D-EA0184878F60}"/>
              </a:ext>
            </a:extLst>
          </p:cNvPr>
          <p:cNvSpPr txBox="1">
            <a:spLocks/>
          </p:cNvSpPr>
          <p:nvPr/>
        </p:nvSpPr>
        <p:spPr>
          <a:xfrm>
            <a:off x="8722972" y="3008254"/>
            <a:ext cx="3171828" cy="596941"/>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8400" indent="-1168400" algn="ctr">
              <a:buFont typeface="Arial" pitchFamily="34" charset="0"/>
              <a:buNone/>
              <a:tabLst>
                <a:tab pos="1168400" algn="l"/>
              </a:tabLst>
            </a:pPr>
            <a:r>
              <a:rPr lang="en-US" sz="2400" b="1" dirty="0"/>
              <a:t>BIODIVERSITY LOSS</a:t>
            </a:r>
          </a:p>
        </p:txBody>
      </p:sp>
      <p:sp>
        <p:nvSpPr>
          <p:cNvPr id="10" name="Content Placeholder 2">
            <a:extLst>
              <a:ext uri="{FF2B5EF4-FFF2-40B4-BE49-F238E27FC236}">
                <a16:creationId xmlns:a16="http://schemas.microsoft.com/office/drawing/2014/main" id="{7B817EE9-A5BE-2A48-9AC9-0B091C5E89BC}"/>
              </a:ext>
            </a:extLst>
          </p:cNvPr>
          <p:cNvSpPr txBox="1">
            <a:spLocks/>
          </p:cNvSpPr>
          <p:nvPr/>
        </p:nvSpPr>
        <p:spPr>
          <a:xfrm>
            <a:off x="8722972" y="4430377"/>
            <a:ext cx="3171828" cy="596941"/>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8400" indent="-1168400" algn="ctr">
              <a:buFont typeface="Arial" pitchFamily="34" charset="0"/>
              <a:buNone/>
              <a:tabLst>
                <a:tab pos="1168400" algn="l"/>
              </a:tabLst>
            </a:pPr>
            <a:r>
              <a:rPr lang="en-US" sz="2400" b="1" dirty="0">
                <a:solidFill>
                  <a:srgbClr val="FF0000"/>
                </a:solidFill>
              </a:rPr>
              <a:t>IUU FISHING</a:t>
            </a:r>
          </a:p>
        </p:txBody>
      </p:sp>
      <p:sp>
        <p:nvSpPr>
          <p:cNvPr id="11" name="Content Placeholder 2">
            <a:extLst>
              <a:ext uri="{FF2B5EF4-FFF2-40B4-BE49-F238E27FC236}">
                <a16:creationId xmlns:a16="http://schemas.microsoft.com/office/drawing/2014/main" id="{D4E13767-8229-E34A-A3F7-5554BA5E4DC4}"/>
              </a:ext>
            </a:extLst>
          </p:cNvPr>
          <p:cNvSpPr txBox="1">
            <a:spLocks/>
          </p:cNvSpPr>
          <p:nvPr/>
        </p:nvSpPr>
        <p:spPr>
          <a:xfrm>
            <a:off x="8722972" y="1544204"/>
            <a:ext cx="3171828" cy="596941"/>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8400" indent="-1168400" algn="ctr">
              <a:buFont typeface="Arial" pitchFamily="34" charset="0"/>
              <a:buNone/>
              <a:tabLst>
                <a:tab pos="1168400" algn="l"/>
              </a:tabLst>
            </a:pPr>
            <a:r>
              <a:rPr lang="en-US" sz="2400" b="1" dirty="0">
                <a:solidFill>
                  <a:schemeClr val="accent6">
                    <a:lumMod val="20000"/>
                    <a:lumOff val="80000"/>
                  </a:schemeClr>
                </a:solidFill>
              </a:rPr>
              <a:t>OPEN ACCESS</a:t>
            </a:r>
          </a:p>
        </p:txBody>
      </p:sp>
      <p:sp>
        <p:nvSpPr>
          <p:cNvPr id="12" name="Content Placeholder 2">
            <a:extLst>
              <a:ext uri="{FF2B5EF4-FFF2-40B4-BE49-F238E27FC236}">
                <a16:creationId xmlns:a16="http://schemas.microsoft.com/office/drawing/2014/main" id="{78EED610-9976-5F4B-B019-12201722ED50}"/>
              </a:ext>
            </a:extLst>
          </p:cNvPr>
          <p:cNvSpPr txBox="1">
            <a:spLocks/>
          </p:cNvSpPr>
          <p:nvPr/>
        </p:nvSpPr>
        <p:spPr>
          <a:xfrm>
            <a:off x="8722972" y="3717707"/>
            <a:ext cx="3171828" cy="596941"/>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8400" indent="-1168400" algn="ctr">
              <a:buFont typeface="Arial" pitchFamily="34" charset="0"/>
              <a:buNone/>
              <a:tabLst>
                <a:tab pos="1168400" algn="l"/>
              </a:tabLst>
            </a:pPr>
            <a:r>
              <a:rPr lang="en-US" sz="2400" b="1" dirty="0"/>
              <a:t>HABITAT LOSS</a:t>
            </a:r>
          </a:p>
        </p:txBody>
      </p:sp>
      <p:sp>
        <p:nvSpPr>
          <p:cNvPr id="13" name="Content Placeholder 2">
            <a:extLst>
              <a:ext uri="{FF2B5EF4-FFF2-40B4-BE49-F238E27FC236}">
                <a16:creationId xmlns:a16="http://schemas.microsoft.com/office/drawing/2014/main" id="{9EE35E73-68DD-CA44-95F0-AA6F60ED0559}"/>
              </a:ext>
            </a:extLst>
          </p:cNvPr>
          <p:cNvSpPr txBox="1">
            <a:spLocks/>
          </p:cNvSpPr>
          <p:nvPr/>
        </p:nvSpPr>
        <p:spPr>
          <a:xfrm>
            <a:off x="8722972" y="2276229"/>
            <a:ext cx="3171828" cy="59694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8400" indent="-1168400" algn="ctr">
              <a:buFont typeface="Arial" pitchFamily="34" charset="0"/>
              <a:buNone/>
              <a:tabLst>
                <a:tab pos="1168400" algn="l"/>
              </a:tabLst>
            </a:pPr>
            <a:r>
              <a:rPr lang="en-US" sz="2400" b="1" dirty="0">
                <a:solidFill>
                  <a:schemeClr val="bg1"/>
                </a:solidFill>
              </a:rPr>
              <a:t>OVERFISHED</a:t>
            </a:r>
          </a:p>
        </p:txBody>
      </p:sp>
      <p:sp>
        <p:nvSpPr>
          <p:cNvPr id="14" name="Content Placeholder 2">
            <a:extLst>
              <a:ext uri="{FF2B5EF4-FFF2-40B4-BE49-F238E27FC236}">
                <a16:creationId xmlns:a16="http://schemas.microsoft.com/office/drawing/2014/main" id="{E740E125-96CF-BA47-BAD8-B94418C77727}"/>
              </a:ext>
            </a:extLst>
          </p:cNvPr>
          <p:cNvSpPr txBox="1">
            <a:spLocks/>
          </p:cNvSpPr>
          <p:nvPr/>
        </p:nvSpPr>
        <p:spPr>
          <a:xfrm>
            <a:off x="8722972" y="5120477"/>
            <a:ext cx="3171828" cy="596941"/>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8400" indent="-1168400" algn="ctr">
              <a:buFont typeface="Arial" pitchFamily="34" charset="0"/>
              <a:buNone/>
              <a:tabLst>
                <a:tab pos="1168400" algn="l"/>
              </a:tabLst>
            </a:pPr>
            <a:r>
              <a:rPr lang="en-US" sz="2400" b="1" dirty="0"/>
              <a:t>FISH STOCK DEPLETED</a:t>
            </a:r>
          </a:p>
        </p:txBody>
      </p:sp>
      <p:pic>
        <p:nvPicPr>
          <p:cNvPr id="15" name="Picture 14">
            <a:extLst>
              <a:ext uri="{FF2B5EF4-FFF2-40B4-BE49-F238E27FC236}">
                <a16:creationId xmlns:a16="http://schemas.microsoft.com/office/drawing/2014/main" id="{E413FCEC-3E50-6B43-AA07-EA38F145C2B2}"/>
              </a:ext>
            </a:extLst>
          </p:cNvPr>
          <p:cNvPicPr>
            <a:picLocks noChangeAspect="1"/>
          </p:cNvPicPr>
          <p:nvPr/>
        </p:nvPicPr>
        <p:blipFill>
          <a:blip r:embed="rId5"/>
          <a:stretch>
            <a:fillRect/>
          </a:stretch>
        </p:blipFill>
        <p:spPr>
          <a:xfrm>
            <a:off x="2654107" y="3309459"/>
            <a:ext cx="2428874" cy="1613340"/>
          </a:xfrm>
          <a:prstGeom prst="rect">
            <a:avLst/>
          </a:prstGeom>
        </p:spPr>
      </p:pic>
      <p:pic>
        <p:nvPicPr>
          <p:cNvPr id="16" name="Picture 15">
            <a:extLst>
              <a:ext uri="{FF2B5EF4-FFF2-40B4-BE49-F238E27FC236}">
                <a16:creationId xmlns:a16="http://schemas.microsoft.com/office/drawing/2014/main" id="{A8362785-7DAD-804E-9D65-5A54BC3ED5EC}"/>
              </a:ext>
            </a:extLst>
          </p:cNvPr>
          <p:cNvPicPr>
            <a:picLocks noChangeAspect="1"/>
          </p:cNvPicPr>
          <p:nvPr/>
        </p:nvPicPr>
        <p:blipFill>
          <a:blip r:embed="rId6"/>
          <a:stretch>
            <a:fillRect/>
          </a:stretch>
        </p:blipFill>
        <p:spPr>
          <a:xfrm>
            <a:off x="2654106" y="1528476"/>
            <a:ext cx="2428875" cy="1613340"/>
          </a:xfrm>
          <a:prstGeom prst="rect">
            <a:avLst/>
          </a:prstGeom>
        </p:spPr>
      </p:pic>
      <p:pic>
        <p:nvPicPr>
          <p:cNvPr id="17" name="Picture 16">
            <a:extLst>
              <a:ext uri="{FF2B5EF4-FFF2-40B4-BE49-F238E27FC236}">
                <a16:creationId xmlns:a16="http://schemas.microsoft.com/office/drawing/2014/main" id="{5E3494DF-C76D-EB4C-8ED2-94219A3926F9}"/>
              </a:ext>
            </a:extLst>
          </p:cNvPr>
          <p:cNvPicPr>
            <a:picLocks noChangeAspect="1"/>
          </p:cNvPicPr>
          <p:nvPr/>
        </p:nvPicPr>
        <p:blipFill>
          <a:blip r:embed="rId7"/>
          <a:stretch>
            <a:fillRect/>
          </a:stretch>
        </p:blipFill>
        <p:spPr>
          <a:xfrm>
            <a:off x="203860" y="1507502"/>
            <a:ext cx="2298701" cy="1200329"/>
          </a:xfrm>
          <a:prstGeom prst="rect">
            <a:avLst/>
          </a:prstGeom>
        </p:spPr>
      </p:pic>
      <p:pic>
        <p:nvPicPr>
          <p:cNvPr id="18" name="Picture 17">
            <a:extLst>
              <a:ext uri="{FF2B5EF4-FFF2-40B4-BE49-F238E27FC236}">
                <a16:creationId xmlns:a16="http://schemas.microsoft.com/office/drawing/2014/main" id="{28E5E259-9642-0447-9C4A-4E68BEBBD2F3}"/>
              </a:ext>
            </a:extLst>
          </p:cNvPr>
          <p:cNvPicPr>
            <a:picLocks noChangeAspect="1"/>
          </p:cNvPicPr>
          <p:nvPr/>
        </p:nvPicPr>
        <p:blipFill>
          <a:blip r:embed="rId8"/>
          <a:stretch>
            <a:fillRect/>
          </a:stretch>
        </p:blipFill>
        <p:spPr>
          <a:xfrm>
            <a:off x="5233382" y="1526311"/>
            <a:ext cx="3356028" cy="2363039"/>
          </a:xfrm>
          <a:prstGeom prst="rect">
            <a:avLst/>
          </a:prstGeom>
        </p:spPr>
      </p:pic>
      <p:pic>
        <p:nvPicPr>
          <p:cNvPr id="19" name="Picture 18">
            <a:extLst>
              <a:ext uri="{FF2B5EF4-FFF2-40B4-BE49-F238E27FC236}">
                <a16:creationId xmlns:a16="http://schemas.microsoft.com/office/drawing/2014/main" id="{74AD9185-8C56-944A-BF85-D547759AA234}"/>
              </a:ext>
            </a:extLst>
          </p:cNvPr>
          <p:cNvPicPr>
            <a:picLocks noChangeAspect="1"/>
          </p:cNvPicPr>
          <p:nvPr/>
        </p:nvPicPr>
        <p:blipFill>
          <a:blip r:embed="rId9"/>
          <a:stretch>
            <a:fillRect/>
          </a:stretch>
        </p:blipFill>
        <p:spPr>
          <a:xfrm>
            <a:off x="5223831" y="3967972"/>
            <a:ext cx="3356028" cy="2377625"/>
          </a:xfrm>
          <a:prstGeom prst="rect">
            <a:avLst/>
          </a:prstGeom>
        </p:spPr>
      </p:pic>
      <p:pic>
        <p:nvPicPr>
          <p:cNvPr id="20" name="Picture 19">
            <a:extLst>
              <a:ext uri="{FF2B5EF4-FFF2-40B4-BE49-F238E27FC236}">
                <a16:creationId xmlns:a16="http://schemas.microsoft.com/office/drawing/2014/main" id="{ECD86A07-6779-AE49-B3B8-F4F1D4325D4E}"/>
              </a:ext>
            </a:extLst>
          </p:cNvPr>
          <p:cNvPicPr>
            <a:picLocks noChangeAspect="1"/>
          </p:cNvPicPr>
          <p:nvPr/>
        </p:nvPicPr>
        <p:blipFill>
          <a:blip r:embed="rId10"/>
          <a:stretch>
            <a:fillRect/>
          </a:stretch>
        </p:blipFill>
        <p:spPr>
          <a:xfrm>
            <a:off x="2654105" y="5027317"/>
            <a:ext cx="2433917" cy="1613339"/>
          </a:xfrm>
          <a:prstGeom prst="rect">
            <a:avLst/>
          </a:prstGeom>
        </p:spPr>
      </p:pic>
      <p:sp>
        <p:nvSpPr>
          <p:cNvPr id="21" name="Content Placeholder 2">
            <a:extLst>
              <a:ext uri="{FF2B5EF4-FFF2-40B4-BE49-F238E27FC236}">
                <a16:creationId xmlns:a16="http://schemas.microsoft.com/office/drawing/2014/main" id="{00E866CB-4EA5-0742-9F56-54E24E51E624}"/>
              </a:ext>
            </a:extLst>
          </p:cNvPr>
          <p:cNvSpPr txBox="1">
            <a:spLocks/>
          </p:cNvSpPr>
          <p:nvPr/>
        </p:nvSpPr>
        <p:spPr>
          <a:xfrm>
            <a:off x="8722972" y="5833986"/>
            <a:ext cx="3171828" cy="80667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8400" indent="-1168400" algn="ctr">
              <a:buFont typeface="Arial" pitchFamily="34" charset="0"/>
              <a:buNone/>
              <a:tabLst>
                <a:tab pos="1168400" algn="l"/>
              </a:tabLst>
            </a:pPr>
            <a:r>
              <a:rPr lang="en-US" sz="2400" b="1" dirty="0">
                <a:solidFill>
                  <a:srgbClr val="FFFF00"/>
                </a:solidFill>
              </a:rPr>
              <a:t>FAILURES OF FISHERIES </a:t>
            </a:r>
          </a:p>
          <a:p>
            <a:pPr marL="1168400" indent="-1168400" algn="ctr">
              <a:buFont typeface="Arial" pitchFamily="34" charset="0"/>
              <a:buNone/>
              <a:tabLst>
                <a:tab pos="1168400" algn="l"/>
              </a:tabLst>
            </a:pPr>
            <a:r>
              <a:rPr lang="en-US" sz="2400" b="1" dirty="0">
                <a:solidFill>
                  <a:srgbClr val="FFFF00"/>
                </a:solidFill>
              </a:rPr>
              <a:t>GOVERNANCE</a:t>
            </a:r>
          </a:p>
        </p:txBody>
      </p:sp>
    </p:spTree>
    <p:extLst>
      <p:ext uri="{BB962C8B-B14F-4D97-AF65-F5344CB8AC3E}">
        <p14:creationId xmlns:p14="http://schemas.microsoft.com/office/powerpoint/2010/main" val="1100919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1000" fill="hold"/>
                                        <p:tgtEl>
                                          <p:spTgt spid="14"/>
                                        </p:tgtEl>
                                        <p:attrNameLst>
                                          <p:attrName>ppt_x</p:attrName>
                                        </p:attrNameLst>
                                      </p:cBhvr>
                                      <p:tavLst>
                                        <p:tav tm="0">
                                          <p:val>
                                            <p:strVal val="#ppt_x"/>
                                          </p:val>
                                        </p:tav>
                                        <p:tav tm="100000">
                                          <p:val>
                                            <p:strVal val="#ppt_x"/>
                                          </p:val>
                                        </p:tav>
                                      </p:tavLst>
                                    </p:anim>
                                    <p:anim calcmode="lin" valueType="num">
                                      <p:cBhvr additive="base">
                                        <p:cTn id="33" dur="10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5500"/>
                            </p:stCondLst>
                            <p:childTnLst>
                              <p:par>
                                <p:cTn id="35" presetID="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ppt_x"/>
                                          </p:val>
                                        </p:tav>
                                        <p:tav tm="100000">
                                          <p:val>
                                            <p:strVal val="#ppt_x"/>
                                          </p:val>
                                        </p:tav>
                                      </p:tavLst>
                                    </p:anim>
                                    <p:anim calcmode="lin" valueType="num">
                                      <p:cBhvr additive="base">
                                        <p:cTn id="3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21C760-7FD4-8B46-B9BC-F3AC87EC2054}"/>
              </a:ext>
            </a:extLst>
          </p:cNvPr>
          <p:cNvPicPr>
            <a:picLocks noChangeAspect="1"/>
          </p:cNvPicPr>
          <p:nvPr/>
        </p:nvPicPr>
        <p:blipFill>
          <a:blip r:embed="rId3"/>
          <a:stretch>
            <a:fillRect/>
          </a:stretch>
        </p:blipFill>
        <p:spPr>
          <a:xfrm>
            <a:off x="4986417" y="987193"/>
            <a:ext cx="3363100" cy="2427561"/>
          </a:xfrm>
          <a:prstGeom prst="rect">
            <a:avLst/>
          </a:prstGeom>
        </p:spPr>
      </p:pic>
      <p:sp>
        <p:nvSpPr>
          <p:cNvPr id="3" name="TextBox 2">
            <a:extLst>
              <a:ext uri="{FF2B5EF4-FFF2-40B4-BE49-F238E27FC236}">
                <a16:creationId xmlns:a16="http://schemas.microsoft.com/office/drawing/2014/main" id="{43D01E5A-98A3-F941-9D5E-CD4C9EE118D0}"/>
              </a:ext>
            </a:extLst>
          </p:cNvPr>
          <p:cNvSpPr txBox="1"/>
          <p:nvPr/>
        </p:nvSpPr>
        <p:spPr>
          <a:xfrm>
            <a:off x="308225" y="179341"/>
            <a:ext cx="11599523" cy="646331"/>
          </a:xfrm>
          <a:prstGeom prst="rect">
            <a:avLst/>
          </a:prstGeom>
          <a:noFill/>
        </p:spPr>
        <p:txBody>
          <a:bodyPr wrap="square" rtlCol="0">
            <a:spAutoFit/>
          </a:bodyPr>
          <a:lstStyle/>
          <a:p>
            <a:pPr algn="ctr"/>
            <a:r>
              <a:rPr lang="en-US" sz="3600" dirty="0">
                <a:solidFill>
                  <a:srgbClr val="FFFF00"/>
                </a:solidFill>
              </a:rPr>
              <a:t>IMPROVING THE GOVERNANCE IN FISHERIES</a:t>
            </a:r>
          </a:p>
        </p:txBody>
      </p:sp>
      <p:sp>
        <p:nvSpPr>
          <p:cNvPr id="4" name="Rectangle 3">
            <a:extLst>
              <a:ext uri="{FF2B5EF4-FFF2-40B4-BE49-F238E27FC236}">
                <a16:creationId xmlns:a16="http://schemas.microsoft.com/office/drawing/2014/main" id="{E2017AF3-4A08-B044-A1B5-61138721CF34}"/>
              </a:ext>
            </a:extLst>
          </p:cNvPr>
          <p:cNvSpPr/>
          <p:nvPr/>
        </p:nvSpPr>
        <p:spPr>
          <a:xfrm>
            <a:off x="226030" y="952095"/>
            <a:ext cx="4636769" cy="1569660"/>
          </a:xfrm>
          <a:prstGeom prst="rect">
            <a:avLst/>
          </a:prstGeom>
          <a:solidFill>
            <a:schemeClr val="bg1">
              <a:lumMod val="85000"/>
            </a:schemeClr>
          </a:solidFill>
        </p:spPr>
        <p:txBody>
          <a:bodyPr wrap="square">
            <a:spAutoFit/>
          </a:bodyPr>
          <a:lstStyle/>
          <a:p>
            <a:r>
              <a:rPr lang="en-US" sz="2400" dirty="0">
                <a:solidFill>
                  <a:srgbClr val="002060"/>
                </a:solidFill>
                <a:latin typeface="Open Sans"/>
              </a:rPr>
              <a:t>Combating </a:t>
            </a:r>
            <a:r>
              <a:rPr lang="en-US" sz="2400" b="1" dirty="0">
                <a:solidFill>
                  <a:srgbClr val="002060"/>
                </a:solidFill>
                <a:latin typeface="Open Sans"/>
                <a:hlinkClick r:id="rId4">
                  <a:extLst>
                    <a:ext uri="{A12FA001-AC4F-418D-AE19-62706E023703}">
                      <ahyp:hlinkClr xmlns:ahyp="http://schemas.microsoft.com/office/drawing/2018/hyperlinkcolor" val="tx"/>
                    </a:ext>
                  </a:extLst>
                </a:hlinkClick>
              </a:rPr>
              <a:t>illegal, unreported and unregulated (IUU)</a:t>
            </a:r>
            <a:r>
              <a:rPr lang="en-US" sz="2400" dirty="0">
                <a:solidFill>
                  <a:srgbClr val="002060"/>
                </a:solidFill>
                <a:latin typeface="Open Sans"/>
              </a:rPr>
              <a:t> fishing through monitoring, control and surveillance initiatives (NOAA)</a:t>
            </a:r>
            <a:endParaRPr lang="en-US" sz="2400" dirty="0">
              <a:solidFill>
                <a:srgbClr val="002060"/>
              </a:solidFill>
            </a:endParaRPr>
          </a:p>
        </p:txBody>
      </p:sp>
      <p:sp>
        <p:nvSpPr>
          <p:cNvPr id="6" name="TextBox 5">
            <a:extLst>
              <a:ext uri="{FF2B5EF4-FFF2-40B4-BE49-F238E27FC236}">
                <a16:creationId xmlns:a16="http://schemas.microsoft.com/office/drawing/2014/main" id="{6C8BF702-DFA3-DC4E-A1EF-45C3AF44A89C}"/>
              </a:ext>
            </a:extLst>
          </p:cNvPr>
          <p:cNvSpPr txBox="1"/>
          <p:nvPr/>
        </p:nvSpPr>
        <p:spPr>
          <a:xfrm>
            <a:off x="226331" y="2632328"/>
            <a:ext cx="4636769" cy="830997"/>
          </a:xfrm>
          <a:prstGeom prst="rect">
            <a:avLst/>
          </a:prstGeom>
          <a:solidFill>
            <a:schemeClr val="accent2">
              <a:lumMod val="40000"/>
              <a:lumOff val="60000"/>
            </a:schemeClr>
          </a:solidFill>
        </p:spPr>
        <p:txBody>
          <a:bodyPr wrap="square" rtlCol="0">
            <a:spAutoFit/>
          </a:bodyPr>
          <a:lstStyle/>
          <a:p>
            <a:r>
              <a:rPr lang="en-US" sz="2400" dirty="0"/>
              <a:t>strengthening catch and traceability schemes (NOAA/Caribbean)</a:t>
            </a:r>
          </a:p>
        </p:txBody>
      </p:sp>
      <p:sp>
        <p:nvSpPr>
          <p:cNvPr id="7" name="Rectangle 6">
            <a:extLst>
              <a:ext uri="{FF2B5EF4-FFF2-40B4-BE49-F238E27FC236}">
                <a16:creationId xmlns:a16="http://schemas.microsoft.com/office/drawing/2014/main" id="{8079B4AF-45D1-EC4A-BCF1-78EEE3DB6D20}"/>
              </a:ext>
            </a:extLst>
          </p:cNvPr>
          <p:cNvSpPr/>
          <p:nvPr/>
        </p:nvSpPr>
        <p:spPr>
          <a:xfrm>
            <a:off x="226030" y="3541177"/>
            <a:ext cx="4636769" cy="3046988"/>
          </a:xfrm>
          <a:prstGeom prst="rect">
            <a:avLst/>
          </a:prstGeom>
          <a:solidFill>
            <a:schemeClr val="accent6">
              <a:lumMod val="20000"/>
              <a:lumOff val="80000"/>
            </a:schemeClr>
          </a:solidFill>
        </p:spPr>
        <p:txBody>
          <a:bodyPr wrap="square">
            <a:spAutoFit/>
          </a:bodyPr>
          <a:lstStyle/>
          <a:p>
            <a:r>
              <a:rPr lang="en-US" sz="2400" dirty="0">
                <a:solidFill>
                  <a:srgbClr val="000000"/>
                </a:solidFill>
                <a:latin typeface="Open Sans"/>
              </a:rPr>
              <a:t>Through innovative technology :  aims to bridge the information gap observed among science, fishermen and final consumers in relation to the biology, natural availability, fishing regulations, market opportunities and traceability of marine resources (NOAA/CHILE)</a:t>
            </a:r>
            <a:endParaRPr lang="en-US" sz="2400" dirty="0"/>
          </a:p>
        </p:txBody>
      </p:sp>
      <p:sp>
        <p:nvSpPr>
          <p:cNvPr id="8" name="TextBox 7">
            <a:extLst>
              <a:ext uri="{FF2B5EF4-FFF2-40B4-BE49-F238E27FC236}">
                <a16:creationId xmlns:a16="http://schemas.microsoft.com/office/drawing/2014/main" id="{1766CCD6-78E5-A644-9C4E-C703C7EEFE74}"/>
              </a:ext>
            </a:extLst>
          </p:cNvPr>
          <p:cNvSpPr txBox="1"/>
          <p:nvPr/>
        </p:nvSpPr>
        <p:spPr>
          <a:xfrm>
            <a:off x="8472834" y="1038563"/>
            <a:ext cx="3537656" cy="2246769"/>
          </a:xfrm>
          <a:prstGeom prst="rect">
            <a:avLst/>
          </a:prstGeom>
          <a:solidFill>
            <a:schemeClr val="accent1">
              <a:lumMod val="20000"/>
              <a:lumOff val="80000"/>
            </a:schemeClr>
          </a:solidFill>
        </p:spPr>
        <p:txBody>
          <a:bodyPr wrap="square" rtlCol="0">
            <a:spAutoFit/>
          </a:bodyPr>
          <a:lstStyle/>
          <a:p>
            <a:r>
              <a:rPr lang="en-US" sz="2800" dirty="0"/>
              <a:t>Adoption and Application of EAFM Tools as a Basis for Fisheries Management </a:t>
            </a:r>
          </a:p>
          <a:p>
            <a:r>
              <a:rPr lang="en-US" sz="2800" dirty="0"/>
              <a:t>(NOAA/ASIA PACIFIC)</a:t>
            </a:r>
          </a:p>
        </p:txBody>
      </p:sp>
      <p:pic>
        <p:nvPicPr>
          <p:cNvPr id="9" name="Picture 8">
            <a:extLst>
              <a:ext uri="{FF2B5EF4-FFF2-40B4-BE49-F238E27FC236}">
                <a16:creationId xmlns:a16="http://schemas.microsoft.com/office/drawing/2014/main" id="{723AECF5-1488-B14D-A7EC-66DD1733672D}"/>
              </a:ext>
            </a:extLst>
          </p:cNvPr>
          <p:cNvPicPr>
            <a:picLocks noChangeAspect="1"/>
          </p:cNvPicPr>
          <p:nvPr/>
        </p:nvPicPr>
        <p:blipFill>
          <a:blip r:embed="rId5"/>
          <a:stretch>
            <a:fillRect/>
          </a:stretch>
        </p:blipFill>
        <p:spPr>
          <a:xfrm>
            <a:off x="5607982" y="3509122"/>
            <a:ext cx="5483069" cy="3110535"/>
          </a:xfrm>
          <a:prstGeom prst="rect">
            <a:avLst/>
          </a:prstGeom>
        </p:spPr>
      </p:pic>
      <p:sp>
        <p:nvSpPr>
          <p:cNvPr id="10" name="TextBox 9">
            <a:extLst>
              <a:ext uri="{FF2B5EF4-FFF2-40B4-BE49-F238E27FC236}">
                <a16:creationId xmlns:a16="http://schemas.microsoft.com/office/drawing/2014/main" id="{3A75F346-2CFE-6345-8460-7ADB7E4CD07F}"/>
              </a:ext>
            </a:extLst>
          </p:cNvPr>
          <p:cNvSpPr txBox="1"/>
          <p:nvPr/>
        </p:nvSpPr>
        <p:spPr>
          <a:xfrm>
            <a:off x="9267517" y="6309327"/>
            <a:ext cx="1948290" cy="369332"/>
          </a:xfrm>
          <a:prstGeom prst="rect">
            <a:avLst/>
          </a:prstGeom>
          <a:noFill/>
        </p:spPr>
        <p:txBody>
          <a:bodyPr wrap="none" rtlCol="0">
            <a:spAutoFit/>
          </a:bodyPr>
          <a:lstStyle/>
          <a:p>
            <a:r>
              <a:rPr lang="en-US" dirty="0">
                <a:solidFill>
                  <a:srgbClr val="FFFF00"/>
                </a:solidFill>
              </a:rPr>
              <a:t>In ASEAN-SEAFDEC</a:t>
            </a:r>
          </a:p>
        </p:txBody>
      </p:sp>
    </p:spTree>
    <p:extLst>
      <p:ext uri="{BB962C8B-B14F-4D97-AF65-F5344CB8AC3E}">
        <p14:creationId xmlns:p14="http://schemas.microsoft.com/office/powerpoint/2010/main" val="2163294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48CM_group.tiff"/>
          <p:cNvPicPr>
            <a:picLocks noGrp="1" noChangeAspect="1"/>
          </p:cNvPicPr>
          <p:nvPr>
            <p:ph type="pic" idx="14"/>
          </p:nvPr>
        </p:nvPicPr>
        <p:blipFill>
          <a:blip r:embed="rId3" cstate="screen">
            <a:extLst>
              <a:ext uri="{28A0092B-C50C-407E-A947-70E740481C1C}">
                <a14:useLocalDpi xmlns:a14="http://schemas.microsoft.com/office/drawing/2010/main"/>
              </a:ext>
            </a:extLst>
          </a:blip>
          <a:srcRect/>
          <a:stretch>
            <a:fillRect/>
          </a:stretch>
        </p:blipFill>
        <p:spPr>
          <a:xfrm>
            <a:off x="-1" y="0"/>
            <a:ext cx="3439224" cy="1742765"/>
          </a:xfrm>
          <a:prstGeom prst="rect">
            <a:avLst/>
          </a:prstGeom>
        </p:spPr>
      </p:pic>
      <p:pic>
        <p:nvPicPr>
          <p:cNvPr id="266" name="DSC_0319-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8" y="1676401"/>
            <a:ext cx="3442171" cy="5181598"/>
          </a:xfrm>
          <a:prstGeom prst="rect">
            <a:avLst/>
          </a:prstGeom>
          <a:ln w="12700">
            <a:miter lim="400000"/>
          </a:ln>
        </p:spPr>
      </p:pic>
      <p:sp>
        <p:nvSpPr>
          <p:cNvPr id="4" name="Rectangle 3">
            <a:extLst>
              <a:ext uri="{FF2B5EF4-FFF2-40B4-BE49-F238E27FC236}">
                <a16:creationId xmlns:a16="http://schemas.microsoft.com/office/drawing/2014/main" id="{DDD0CB51-D9C4-A642-82D9-32A1413BFBAD}"/>
              </a:ext>
            </a:extLst>
          </p:cNvPr>
          <p:cNvSpPr/>
          <p:nvPr/>
        </p:nvSpPr>
        <p:spPr>
          <a:xfrm>
            <a:off x="3475844" y="3546145"/>
            <a:ext cx="207447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rgbClr val="00B0F0"/>
                </a:solidFill>
                <a:effectLst/>
              </a:rPr>
              <a:t>eACDS</a:t>
            </a:r>
            <a:endParaRPr lang="en-US" sz="5400" b="1" cap="none" spc="0" dirty="0">
              <a:ln/>
              <a:solidFill>
                <a:srgbClr val="00B0F0"/>
              </a:solidFill>
              <a:effectLst/>
            </a:endParaRPr>
          </a:p>
        </p:txBody>
      </p:sp>
      <p:sp>
        <p:nvSpPr>
          <p:cNvPr id="8" name="Rectangle 7">
            <a:extLst>
              <a:ext uri="{FF2B5EF4-FFF2-40B4-BE49-F238E27FC236}">
                <a16:creationId xmlns:a16="http://schemas.microsoft.com/office/drawing/2014/main" id="{1C36049C-BFE9-8E4C-967D-22F6150CFB7A}"/>
              </a:ext>
            </a:extLst>
          </p:cNvPr>
          <p:cNvSpPr/>
          <p:nvPr/>
        </p:nvSpPr>
        <p:spPr>
          <a:xfrm>
            <a:off x="4068223" y="156243"/>
            <a:ext cx="76597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4"/>
                </a:solidFill>
                <a:effectLst/>
              </a:rPr>
              <a:t>What’s ACDS and </a:t>
            </a:r>
            <a:r>
              <a:rPr lang="en-US" sz="5400" b="1" cap="none" spc="0" err="1">
                <a:ln/>
                <a:solidFill>
                  <a:schemeClr val="accent4"/>
                </a:solidFill>
                <a:effectLst/>
              </a:rPr>
              <a:t>eACDS</a:t>
            </a:r>
            <a:r>
              <a:rPr lang="en-US" sz="5400" b="1" cap="none" spc="0">
                <a:ln/>
                <a:solidFill>
                  <a:schemeClr val="accent4"/>
                </a:solidFill>
                <a:effectLst/>
              </a:rPr>
              <a:t> ?</a:t>
            </a:r>
          </a:p>
        </p:txBody>
      </p:sp>
      <p:sp>
        <p:nvSpPr>
          <p:cNvPr id="9" name="Rectangle 8">
            <a:extLst>
              <a:ext uri="{FF2B5EF4-FFF2-40B4-BE49-F238E27FC236}">
                <a16:creationId xmlns:a16="http://schemas.microsoft.com/office/drawing/2014/main" id="{8E144955-C5A0-8843-94F6-A78884BC4CB3}"/>
              </a:ext>
            </a:extLst>
          </p:cNvPr>
          <p:cNvSpPr/>
          <p:nvPr/>
        </p:nvSpPr>
        <p:spPr>
          <a:xfrm>
            <a:off x="5855458" y="3729020"/>
            <a:ext cx="6205934" cy="2400657"/>
          </a:xfrm>
          <a:prstGeom prst="rect">
            <a:avLst/>
          </a:prstGeom>
          <a:noFill/>
          <a:ln>
            <a:solidFill>
              <a:schemeClr val="bg1"/>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spcAft>
                <a:spcPts val="1200"/>
              </a:spcAft>
            </a:pPr>
            <a:r>
              <a:rPr lang="en-US" sz="2800" b="1" dirty="0">
                <a:ln/>
                <a:solidFill>
                  <a:schemeClr val="accent5">
                    <a:lumMod val="60000"/>
                    <a:lumOff val="40000"/>
                  </a:schemeClr>
                </a:solidFill>
              </a:rPr>
              <a:t>-S</a:t>
            </a:r>
            <a:r>
              <a:rPr lang="en-US" sz="2800" b="1" cap="none" spc="0" dirty="0">
                <a:ln/>
                <a:solidFill>
                  <a:schemeClr val="accent5">
                    <a:lumMod val="60000"/>
                    <a:lumOff val="40000"/>
                  </a:schemeClr>
                </a:solidFill>
                <a:effectLst/>
              </a:rPr>
              <a:t>oftware supports </a:t>
            </a:r>
            <a:r>
              <a:rPr lang="en-US" sz="2800" b="1" dirty="0">
                <a:ln/>
                <a:solidFill>
                  <a:schemeClr val="accent5">
                    <a:lumMod val="60000"/>
                    <a:lumOff val="40000"/>
                  </a:schemeClr>
                </a:solidFill>
              </a:rPr>
              <a:t>the </a:t>
            </a:r>
            <a:r>
              <a:rPr lang="en-US" sz="2800" b="1" cap="none" spc="0" dirty="0">
                <a:ln/>
                <a:solidFill>
                  <a:schemeClr val="accent5">
                    <a:lumMod val="60000"/>
                    <a:lumOff val="40000"/>
                  </a:schemeClr>
                </a:solidFill>
                <a:effectLst/>
              </a:rPr>
              <a:t>implementation of ASEAN Catch Documentation Scheme</a:t>
            </a:r>
          </a:p>
          <a:p>
            <a:pPr>
              <a:spcAft>
                <a:spcPts val="1200"/>
              </a:spcAft>
            </a:pPr>
            <a:r>
              <a:rPr lang="en-US" sz="2800" b="1" dirty="0">
                <a:ln/>
                <a:solidFill>
                  <a:schemeClr val="accent5">
                    <a:lumMod val="60000"/>
                    <a:lumOff val="40000"/>
                  </a:schemeClr>
                </a:solidFill>
              </a:rPr>
              <a:t>-</a:t>
            </a:r>
            <a:r>
              <a:rPr lang="en-US" sz="2800" b="1" cap="none" spc="0" dirty="0">
                <a:ln/>
                <a:solidFill>
                  <a:schemeClr val="accent5">
                    <a:lumMod val="60000"/>
                    <a:lumOff val="40000"/>
                  </a:schemeClr>
                </a:solidFill>
                <a:effectLst/>
              </a:rPr>
              <a:t> Implementing </a:t>
            </a:r>
            <a:r>
              <a:rPr lang="en-US" sz="2800" b="1" cap="none" spc="0" dirty="0" err="1">
                <a:ln/>
                <a:solidFill>
                  <a:schemeClr val="accent5">
                    <a:lumMod val="60000"/>
                    <a:lumOff val="40000"/>
                  </a:schemeClr>
                </a:solidFill>
                <a:effectLst/>
              </a:rPr>
              <a:t>eACDS</a:t>
            </a:r>
            <a:r>
              <a:rPr lang="en-US" sz="2800" b="1" cap="none" spc="0" dirty="0">
                <a:ln/>
                <a:solidFill>
                  <a:schemeClr val="accent5">
                    <a:lumMod val="60000"/>
                    <a:lumOff val="40000"/>
                  </a:schemeClr>
                </a:solidFill>
                <a:effectLst/>
              </a:rPr>
              <a:t> required Good Governance, and Good Practices on Fisheries Management.</a:t>
            </a:r>
          </a:p>
        </p:txBody>
      </p:sp>
      <p:sp>
        <p:nvSpPr>
          <p:cNvPr id="5" name="Notched Right Arrow 4">
            <a:extLst>
              <a:ext uri="{FF2B5EF4-FFF2-40B4-BE49-F238E27FC236}">
                <a16:creationId xmlns:a16="http://schemas.microsoft.com/office/drawing/2014/main" id="{D1DD5194-01F9-E147-A4D1-18E2FDB0542C}"/>
              </a:ext>
            </a:extLst>
          </p:cNvPr>
          <p:cNvSpPr/>
          <p:nvPr/>
        </p:nvSpPr>
        <p:spPr>
          <a:xfrm>
            <a:off x="5503878" y="3747706"/>
            <a:ext cx="351692" cy="55098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AFC6C2-5D95-354E-B823-4D24A6B51CA3}"/>
              </a:ext>
            </a:extLst>
          </p:cNvPr>
          <p:cNvSpPr/>
          <p:nvPr/>
        </p:nvSpPr>
        <p:spPr>
          <a:xfrm>
            <a:off x="3718656" y="1245595"/>
            <a:ext cx="172662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rgbClr val="00B0F0"/>
                </a:solidFill>
                <a:effectLst/>
              </a:rPr>
              <a:t>ACDS</a:t>
            </a:r>
          </a:p>
        </p:txBody>
      </p:sp>
      <p:sp>
        <p:nvSpPr>
          <p:cNvPr id="12" name="Rectangle 11">
            <a:extLst>
              <a:ext uri="{FF2B5EF4-FFF2-40B4-BE49-F238E27FC236}">
                <a16:creationId xmlns:a16="http://schemas.microsoft.com/office/drawing/2014/main" id="{05FF5707-78C1-F04F-8A12-94CA548E3C78}"/>
              </a:ext>
            </a:extLst>
          </p:cNvPr>
          <p:cNvSpPr/>
          <p:nvPr/>
        </p:nvSpPr>
        <p:spPr>
          <a:xfrm>
            <a:off x="5840923" y="1403927"/>
            <a:ext cx="6205934" cy="1815882"/>
          </a:xfrm>
          <a:prstGeom prst="rect">
            <a:avLst/>
          </a:prstGeom>
          <a:noFill/>
          <a:ln>
            <a:solidFill>
              <a:schemeClr val="bg1"/>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800" b="1" cap="none" spc="0" dirty="0">
                <a:ln/>
                <a:solidFill>
                  <a:schemeClr val="accent5">
                    <a:lumMod val="40000"/>
                    <a:lumOff val="60000"/>
                  </a:schemeClr>
                </a:solidFill>
                <a:effectLst/>
              </a:rPr>
              <a:t>ASEAN Catch Documentation Scheme</a:t>
            </a:r>
          </a:p>
          <a:p>
            <a:r>
              <a:rPr lang="en-US" sz="2800" b="1" dirty="0">
                <a:ln/>
                <a:solidFill>
                  <a:schemeClr val="accent5">
                    <a:lumMod val="40000"/>
                    <a:lumOff val="60000"/>
                  </a:schemeClr>
                </a:solidFill>
              </a:rPr>
              <a:t>was adopted by ASEAN Ministers to prevent the access of IUU fish into the ASEAN supply chains </a:t>
            </a:r>
            <a:r>
              <a:rPr lang="en-US" sz="2800" b="1" cap="none" spc="0" dirty="0">
                <a:ln/>
                <a:solidFill>
                  <a:schemeClr val="accent5">
                    <a:lumMod val="40000"/>
                    <a:lumOff val="60000"/>
                  </a:schemeClr>
                </a:solidFill>
                <a:effectLst/>
              </a:rPr>
              <a:t> </a:t>
            </a:r>
          </a:p>
        </p:txBody>
      </p:sp>
      <p:sp>
        <p:nvSpPr>
          <p:cNvPr id="13" name="Notched Right Arrow 12">
            <a:extLst>
              <a:ext uri="{FF2B5EF4-FFF2-40B4-BE49-F238E27FC236}">
                <a16:creationId xmlns:a16="http://schemas.microsoft.com/office/drawing/2014/main" id="{A4DB2E08-2C4C-FD4E-AA3D-E222EB1EE606}"/>
              </a:ext>
            </a:extLst>
          </p:cNvPr>
          <p:cNvSpPr/>
          <p:nvPr/>
        </p:nvSpPr>
        <p:spPr>
          <a:xfrm>
            <a:off x="5467257" y="1447156"/>
            <a:ext cx="351692" cy="55098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0E8619F-083B-1141-AAC6-D579283955CB}"/>
              </a:ext>
            </a:extLst>
          </p:cNvPr>
          <p:cNvGrpSpPr/>
          <p:nvPr/>
        </p:nvGrpSpPr>
        <p:grpSpPr>
          <a:xfrm>
            <a:off x="5574140" y="1594650"/>
            <a:ext cx="1586486" cy="2108094"/>
            <a:chOff x="5574140" y="1677775"/>
            <a:chExt cx="1586486" cy="2108094"/>
          </a:xfrm>
        </p:grpSpPr>
        <p:pic>
          <p:nvPicPr>
            <p:cNvPr id="6" name="Picture 5" descr="database.png">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140" y="1677775"/>
              <a:ext cx="1586486" cy="2042926"/>
            </a:xfrm>
            <a:prstGeom prst="rect">
              <a:avLst/>
            </a:prstGeom>
          </p:spPr>
        </p:pic>
        <p:sp>
          <p:nvSpPr>
            <p:cNvPr id="8" name="TextBox 7"/>
            <p:cNvSpPr txBox="1"/>
            <p:nvPr/>
          </p:nvSpPr>
          <p:spPr>
            <a:xfrm>
              <a:off x="5670141" y="2021283"/>
              <a:ext cx="1468405"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50">
                <a:lnSpc>
                  <a:spcPct val="150000"/>
                </a:lnSpc>
              </a:pPr>
              <a:r>
                <a:rPr lang="en-US" sz="2400" b="1" err="1">
                  <a:latin typeface="Calibri"/>
                  <a:ea typeface="+mj-ea"/>
                  <a:cs typeface="Calibri"/>
                  <a:sym typeface="Copperplate Light"/>
                </a:rPr>
                <a:t>eACDS</a:t>
              </a:r>
              <a:r>
                <a:rPr lang="en-US" sz="2400" b="1">
                  <a:latin typeface="Calibri"/>
                  <a:ea typeface="+mj-ea"/>
                  <a:cs typeface="Calibri"/>
                  <a:sym typeface="Copperplate Light"/>
                </a:rPr>
                <a:t> </a:t>
              </a:r>
            </a:p>
            <a:p>
              <a:pPr algn="ctr" defTabSz="457250">
                <a:lnSpc>
                  <a:spcPct val="150000"/>
                </a:lnSpc>
              </a:pPr>
              <a:r>
                <a:rPr lang="en-US" sz="2400" b="1">
                  <a:latin typeface="Calibri"/>
                  <a:ea typeface="+mj-ea"/>
                  <a:cs typeface="Calibri"/>
                  <a:sym typeface="Copperplate Light"/>
                </a:rPr>
                <a:t>Database </a:t>
              </a:r>
            </a:p>
            <a:p>
              <a:pPr algn="ctr" defTabSz="457250">
                <a:lnSpc>
                  <a:spcPct val="150000"/>
                </a:lnSpc>
              </a:pPr>
              <a:r>
                <a:rPr lang="en-US" sz="2400" b="1">
                  <a:latin typeface="Calibri"/>
                  <a:ea typeface="+mj-ea"/>
                  <a:cs typeface="Calibri"/>
                  <a:sym typeface="Copperplate Light"/>
                </a:rPr>
                <a:t>Server</a:t>
              </a:r>
            </a:p>
          </p:txBody>
        </p:sp>
      </p:grpSp>
      <p:grpSp>
        <p:nvGrpSpPr>
          <p:cNvPr id="50" name="Group 49">
            <a:extLst>
              <a:ext uri="{FF2B5EF4-FFF2-40B4-BE49-F238E27FC236}">
                <a16:creationId xmlns:a16="http://schemas.microsoft.com/office/drawing/2014/main" id="{791F521A-F585-7C4F-9732-11A9F3219BA3}"/>
              </a:ext>
            </a:extLst>
          </p:cNvPr>
          <p:cNvGrpSpPr/>
          <p:nvPr/>
        </p:nvGrpSpPr>
        <p:grpSpPr>
          <a:xfrm>
            <a:off x="1228879" y="1083195"/>
            <a:ext cx="3386673" cy="3174362"/>
            <a:chOff x="1411754" y="1083195"/>
            <a:chExt cx="3386673" cy="3174362"/>
          </a:xfrm>
        </p:grpSpPr>
        <p:sp>
          <p:nvSpPr>
            <p:cNvPr id="31" name="Rounded Rectangle 30"/>
            <p:cNvSpPr/>
            <p:nvPr/>
          </p:nvSpPr>
          <p:spPr>
            <a:xfrm>
              <a:off x="1433543" y="3098060"/>
              <a:ext cx="3364884"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HS Product Code</a:t>
              </a:r>
            </a:p>
          </p:txBody>
        </p:sp>
        <p:sp>
          <p:nvSpPr>
            <p:cNvPr id="35" name="Rounded Rectangle 34"/>
            <p:cNvSpPr/>
            <p:nvPr/>
          </p:nvSpPr>
          <p:spPr>
            <a:xfrm>
              <a:off x="1460707" y="1721894"/>
              <a:ext cx="3324769"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Boat Owner/ Captain</a:t>
              </a:r>
            </a:p>
          </p:txBody>
        </p:sp>
        <p:sp>
          <p:nvSpPr>
            <p:cNvPr id="37" name="Rounded Rectangle 36"/>
            <p:cNvSpPr/>
            <p:nvPr/>
          </p:nvSpPr>
          <p:spPr>
            <a:xfrm>
              <a:off x="1429788" y="2399421"/>
              <a:ext cx="3324769"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Fishing port</a:t>
              </a:r>
            </a:p>
          </p:txBody>
        </p:sp>
        <p:sp>
          <p:nvSpPr>
            <p:cNvPr id="40" name="Rounded Rectangle 39"/>
            <p:cNvSpPr/>
            <p:nvPr/>
          </p:nvSpPr>
          <p:spPr>
            <a:xfrm>
              <a:off x="1411754" y="3792279"/>
              <a:ext cx="3364884"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Others</a:t>
              </a:r>
            </a:p>
          </p:txBody>
        </p:sp>
        <p:sp>
          <p:nvSpPr>
            <p:cNvPr id="41" name="Rounded Rectangle 40"/>
            <p:cNvSpPr/>
            <p:nvPr/>
          </p:nvSpPr>
          <p:spPr>
            <a:xfrm>
              <a:off x="1460707" y="1083195"/>
              <a:ext cx="3324769"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Fishing boat/ License</a:t>
              </a:r>
            </a:p>
          </p:txBody>
        </p:sp>
      </p:grpSp>
      <p:grpSp>
        <p:nvGrpSpPr>
          <p:cNvPr id="44" name="Group 43">
            <a:extLst>
              <a:ext uri="{FF2B5EF4-FFF2-40B4-BE49-F238E27FC236}">
                <a16:creationId xmlns:a16="http://schemas.microsoft.com/office/drawing/2014/main" id="{2D815DE1-E6DE-1441-9948-9D316AEBCD71}"/>
              </a:ext>
            </a:extLst>
          </p:cNvPr>
          <p:cNvGrpSpPr/>
          <p:nvPr/>
        </p:nvGrpSpPr>
        <p:grpSpPr>
          <a:xfrm>
            <a:off x="8149171" y="1045591"/>
            <a:ext cx="3074958" cy="3172938"/>
            <a:chOff x="7987676" y="1049945"/>
            <a:chExt cx="3074958" cy="3172938"/>
          </a:xfrm>
        </p:grpSpPr>
        <p:sp>
          <p:nvSpPr>
            <p:cNvPr id="34" name="Rounded Rectangle 33"/>
            <p:cNvSpPr/>
            <p:nvPr/>
          </p:nvSpPr>
          <p:spPr>
            <a:xfrm>
              <a:off x="7999130" y="3078843"/>
              <a:ext cx="3063504"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Importer/ Exporter</a:t>
              </a:r>
            </a:p>
          </p:txBody>
        </p:sp>
        <p:sp>
          <p:nvSpPr>
            <p:cNvPr id="36" name="Rounded Rectangle 35">
              <a:hlinkClick r:id="" action="ppaction://noaction"/>
            </p:cNvPr>
            <p:cNvSpPr/>
            <p:nvPr/>
          </p:nvSpPr>
          <p:spPr>
            <a:xfrm>
              <a:off x="7987676" y="1049945"/>
              <a:ext cx="3063504"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Fish Species Code</a:t>
              </a:r>
            </a:p>
          </p:txBody>
        </p:sp>
        <p:sp>
          <p:nvSpPr>
            <p:cNvPr id="38" name="Rounded Rectangle 37"/>
            <p:cNvSpPr/>
            <p:nvPr/>
          </p:nvSpPr>
          <p:spPr>
            <a:xfrm>
              <a:off x="7987676" y="1698563"/>
              <a:ext cx="3063504"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Fish Buyers</a:t>
              </a:r>
            </a:p>
          </p:txBody>
        </p:sp>
        <p:sp>
          <p:nvSpPr>
            <p:cNvPr id="39" name="Rounded Rectangle 38"/>
            <p:cNvSpPr/>
            <p:nvPr/>
          </p:nvSpPr>
          <p:spPr>
            <a:xfrm>
              <a:off x="7987676" y="2392068"/>
              <a:ext cx="3063504"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Processors</a:t>
              </a:r>
            </a:p>
          </p:txBody>
        </p:sp>
        <p:sp>
          <p:nvSpPr>
            <p:cNvPr id="42" name="Rounded Rectangle 41"/>
            <p:cNvSpPr/>
            <p:nvPr/>
          </p:nvSpPr>
          <p:spPr>
            <a:xfrm>
              <a:off x="7987676" y="3757605"/>
              <a:ext cx="3074958" cy="465278"/>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a typeface="Arial Rounded MT Bold" charset="0"/>
                  <a:cs typeface="Arial Rounded MT Bold" charset="0"/>
                </a:rPr>
                <a:t>Logistic Info.</a:t>
              </a:r>
            </a:p>
          </p:txBody>
        </p:sp>
      </p:grpSp>
      <p:cxnSp>
        <p:nvCxnSpPr>
          <p:cNvPr id="9" name="Connector: Elbow 8">
            <a:extLst>
              <a:ext uri="{FF2B5EF4-FFF2-40B4-BE49-F238E27FC236}">
                <a16:creationId xmlns:a16="http://schemas.microsoft.com/office/drawing/2014/main" id="{7920425E-BD77-4583-8B2B-654F82DA6568}"/>
              </a:ext>
            </a:extLst>
          </p:cNvPr>
          <p:cNvCxnSpPr>
            <a:cxnSpLocks/>
            <a:stCxn id="41" idx="3"/>
            <a:endCxn id="6" idx="1"/>
          </p:cNvCxnSpPr>
          <p:nvPr/>
        </p:nvCxnSpPr>
        <p:spPr>
          <a:xfrm>
            <a:off x="4602601" y="1315834"/>
            <a:ext cx="971539" cy="1300279"/>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0294609F-F720-4A6D-BAF2-8D4BB4CB2807}"/>
              </a:ext>
            </a:extLst>
          </p:cNvPr>
          <p:cNvCxnSpPr>
            <a:cxnSpLocks/>
            <a:stCxn id="35" idx="3"/>
            <a:endCxn id="6" idx="1"/>
          </p:cNvCxnSpPr>
          <p:nvPr/>
        </p:nvCxnSpPr>
        <p:spPr>
          <a:xfrm>
            <a:off x="4602601" y="1954533"/>
            <a:ext cx="971539" cy="661580"/>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C0127645-3F6C-406E-80FA-C2FE2CE554D6}"/>
              </a:ext>
            </a:extLst>
          </p:cNvPr>
          <p:cNvCxnSpPr>
            <a:cxnSpLocks/>
            <a:stCxn id="37" idx="3"/>
            <a:endCxn id="6" idx="1"/>
          </p:cNvCxnSpPr>
          <p:nvPr/>
        </p:nvCxnSpPr>
        <p:spPr>
          <a:xfrm flipV="1">
            <a:off x="4571682" y="2616113"/>
            <a:ext cx="1002458" cy="15947"/>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282E0C65-5DB6-4800-9EFA-4EDC17700052}"/>
              </a:ext>
            </a:extLst>
          </p:cNvPr>
          <p:cNvCxnSpPr>
            <a:cxnSpLocks/>
            <a:stCxn id="31" idx="3"/>
            <a:endCxn id="6" idx="1"/>
          </p:cNvCxnSpPr>
          <p:nvPr/>
        </p:nvCxnSpPr>
        <p:spPr>
          <a:xfrm flipV="1">
            <a:off x="4615552" y="2616113"/>
            <a:ext cx="958588" cy="714586"/>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5619110-E9DB-4C10-867E-B43DDE95427C}"/>
              </a:ext>
            </a:extLst>
          </p:cNvPr>
          <p:cNvCxnSpPr>
            <a:cxnSpLocks/>
            <a:stCxn id="40" idx="3"/>
            <a:endCxn id="6" idx="1"/>
          </p:cNvCxnSpPr>
          <p:nvPr/>
        </p:nvCxnSpPr>
        <p:spPr>
          <a:xfrm flipV="1">
            <a:off x="4593763" y="2616113"/>
            <a:ext cx="980377" cy="1408805"/>
          </a:xfrm>
          <a:prstGeom prst="bentConnector3">
            <a:avLst>
              <a:gd name="adj1" fmla="val 50000"/>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AFEE6F6D-EF8B-4D1B-96D4-9E76A39E10AE}"/>
              </a:ext>
            </a:extLst>
          </p:cNvPr>
          <p:cNvCxnSpPr>
            <a:cxnSpLocks/>
            <a:stCxn id="36" idx="1"/>
            <a:endCxn id="6" idx="3"/>
          </p:cNvCxnSpPr>
          <p:nvPr/>
        </p:nvCxnSpPr>
        <p:spPr>
          <a:xfrm rot="10800000" flipV="1">
            <a:off x="7160627" y="1278229"/>
            <a:ext cx="988545" cy="1337883"/>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35D39AB3-1D51-4437-9EF0-CA001F1CD9FB}"/>
              </a:ext>
            </a:extLst>
          </p:cNvPr>
          <p:cNvCxnSpPr>
            <a:cxnSpLocks/>
            <a:stCxn id="38" idx="1"/>
            <a:endCxn id="6" idx="3"/>
          </p:cNvCxnSpPr>
          <p:nvPr/>
        </p:nvCxnSpPr>
        <p:spPr>
          <a:xfrm rot="10800000" flipV="1">
            <a:off x="7160627" y="1926847"/>
            <a:ext cx="988545" cy="689265"/>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620BF50A-F82B-4258-B33B-5BCAF7CBB7DF}"/>
              </a:ext>
            </a:extLst>
          </p:cNvPr>
          <p:cNvCxnSpPr>
            <a:cxnSpLocks/>
            <a:stCxn id="39" idx="1"/>
            <a:endCxn id="6" idx="3"/>
          </p:cNvCxnSpPr>
          <p:nvPr/>
        </p:nvCxnSpPr>
        <p:spPr>
          <a:xfrm rot="10800000">
            <a:off x="7160627" y="2616113"/>
            <a:ext cx="988545" cy="4240"/>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DAD59DB0-5B92-4934-BBE3-A5E53FC9D7B5}"/>
              </a:ext>
            </a:extLst>
          </p:cNvPr>
          <p:cNvCxnSpPr>
            <a:cxnSpLocks/>
            <a:stCxn id="6" idx="3"/>
            <a:endCxn id="34" idx="1"/>
          </p:cNvCxnSpPr>
          <p:nvPr/>
        </p:nvCxnSpPr>
        <p:spPr>
          <a:xfrm>
            <a:off x="7160626" y="2616113"/>
            <a:ext cx="999999" cy="691015"/>
          </a:xfrm>
          <a:prstGeom prst="bentConnector3">
            <a:avLst>
              <a:gd name="adj1" fmla="val 50000"/>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2935D69-E6C4-4E68-89E6-C1A14089A853}"/>
              </a:ext>
            </a:extLst>
          </p:cNvPr>
          <p:cNvCxnSpPr>
            <a:cxnSpLocks/>
            <a:stCxn id="6" idx="3"/>
            <a:endCxn id="42" idx="1"/>
          </p:cNvCxnSpPr>
          <p:nvPr/>
        </p:nvCxnSpPr>
        <p:spPr>
          <a:xfrm>
            <a:off x="7160626" y="2616113"/>
            <a:ext cx="988545" cy="1369777"/>
          </a:xfrm>
          <a:prstGeom prst="bentConnector3">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DFD496F-C0D3-444C-85B2-82DBE513F4C8}"/>
              </a:ext>
            </a:extLst>
          </p:cNvPr>
          <p:cNvGrpSpPr/>
          <p:nvPr/>
        </p:nvGrpSpPr>
        <p:grpSpPr>
          <a:xfrm>
            <a:off x="5677460" y="4390463"/>
            <a:ext cx="1593805" cy="2232798"/>
            <a:chOff x="6685671" y="4354836"/>
            <a:chExt cx="1593805" cy="2232798"/>
          </a:xfrm>
        </p:grpSpPr>
        <p:pic>
          <p:nvPicPr>
            <p:cNvPr id="29" name="Picture 28">
              <a:extLst>
                <a:ext uri="{FF2B5EF4-FFF2-40B4-BE49-F238E27FC236}">
                  <a16:creationId xmlns:a16="http://schemas.microsoft.com/office/drawing/2014/main" id="{EB192F67-FEB0-DF43-98A7-54F5CD713472}"/>
                </a:ext>
              </a:extLst>
            </p:cNvPr>
            <p:cNvPicPr>
              <a:picLocks noChangeAspect="1"/>
            </p:cNvPicPr>
            <p:nvPr/>
          </p:nvPicPr>
          <p:blipFill>
            <a:blip r:embed="rId4"/>
            <a:stretch>
              <a:fillRect/>
            </a:stretch>
          </p:blipFill>
          <p:spPr>
            <a:xfrm>
              <a:off x="6686437" y="4354836"/>
              <a:ext cx="1593039" cy="2232798"/>
            </a:xfrm>
            <a:prstGeom prst="rect">
              <a:avLst/>
            </a:prstGeom>
          </p:spPr>
        </p:pic>
        <p:sp>
          <p:nvSpPr>
            <p:cNvPr id="33" name="Rectangle 32">
              <a:extLst>
                <a:ext uri="{FF2B5EF4-FFF2-40B4-BE49-F238E27FC236}">
                  <a16:creationId xmlns:a16="http://schemas.microsoft.com/office/drawing/2014/main" id="{5CAE9242-A8A0-DA4E-8EAF-1DB6E5B100DA}"/>
                </a:ext>
              </a:extLst>
            </p:cNvPr>
            <p:cNvSpPr/>
            <p:nvPr/>
          </p:nvSpPr>
          <p:spPr>
            <a:xfrm>
              <a:off x="6685671" y="5688713"/>
              <a:ext cx="1588900" cy="575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CERTIFICATE</a:t>
              </a:r>
            </a:p>
          </p:txBody>
        </p:sp>
      </p:grpSp>
      <p:sp>
        <p:nvSpPr>
          <p:cNvPr id="43" name="Down Arrow 42">
            <a:extLst>
              <a:ext uri="{FF2B5EF4-FFF2-40B4-BE49-F238E27FC236}">
                <a16:creationId xmlns:a16="http://schemas.microsoft.com/office/drawing/2014/main" id="{DF9A4327-CBD3-7C4F-8E11-E0B9492A236D}"/>
              </a:ext>
            </a:extLst>
          </p:cNvPr>
          <p:cNvSpPr/>
          <p:nvPr/>
        </p:nvSpPr>
        <p:spPr>
          <a:xfrm>
            <a:off x="6096000" y="3746772"/>
            <a:ext cx="687185" cy="510785"/>
          </a:xfrm>
          <a:prstGeom prst="downArrow">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eft Arrow 50">
            <a:extLst>
              <a:ext uri="{FF2B5EF4-FFF2-40B4-BE49-F238E27FC236}">
                <a16:creationId xmlns:a16="http://schemas.microsoft.com/office/drawing/2014/main" id="{ADD0FA92-8492-E14D-8737-D2839A39FC44}"/>
              </a:ext>
            </a:extLst>
          </p:cNvPr>
          <p:cNvSpPr/>
          <p:nvPr/>
        </p:nvSpPr>
        <p:spPr>
          <a:xfrm>
            <a:off x="7221391" y="2418195"/>
            <a:ext cx="781396" cy="382386"/>
          </a:xfrm>
          <a:prstGeom prst="lef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eft Arrow 51">
            <a:extLst>
              <a:ext uri="{FF2B5EF4-FFF2-40B4-BE49-F238E27FC236}">
                <a16:creationId xmlns:a16="http://schemas.microsoft.com/office/drawing/2014/main" id="{40306596-9A05-C64E-BCF0-813E2A7AAEC1}"/>
              </a:ext>
            </a:extLst>
          </p:cNvPr>
          <p:cNvSpPr/>
          <p:nvPr/>
        </p:nvSpPr>
        <p:spPr>
          <a:xfrm rot="10800000">
            <a:off x="4823663" y="2440867"/>
            <a:ext cx="781396" cy="382386"/>
          </a:xfrm>
          <a:prstGeom prst="lef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880E0D0-0289-CA43-9EAD-E04A3F12184F}"/>
              </a:ext>
            </a:extLst>
          </p:cNvPr>
          <p:cNvSpPr/>
          <p:nvPr/>
        </p:nvSpPr>
        <p:spPr>
          <a:xfrm>
            <a:off x="8019" y="42554"/>
            <a:ext cx="12175962"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rPr>
              <a:t>from </a:t>
            </a:r>
            <a:r>
              <a:rPr lang="en-US" sz="4400" b="1">
                <a:solidFill>
                  <a:srgbClr val="FFC000"/>
                </a:solidFill>
                <a:effectLst>
                  <a:outerShdw blurRad="50800" dist="76200" dir="2700000" algn="tl" rotWithShape="0">
                    <a:prstClr val="black">
                      <a:alpha val="40000"/>
                    </a:prstClr>
                  </a:outerShdw>
                </a:effectLst>
                <a:ea typeface="Arial Rounded MT Bold" charset="0"/>
                <a:cs typeface="Arial Rounded MT Bold" charset="0"/>
              </a:rPr>
              <a:t>KEY DATA ELEMENTs (KDEs) to CERTIFICATION</a:t>
            </a:r>
            <a:endParaRPr lang="en-US" sz="4400" b="1" cap="none" spc="0">
              <a:ln/>
              <a:solidFill>
                <a:schemeClr val="accent4"/>
              </a:solidFill>
              <a:effectLst/>
            </a:endParaRPr>
          </a:p>
        </p:txBody>
      </p:sp>
    </p:spTree>
    <p:extLst>
      <p:ext uri="{BB962C8B-B14F-4D97-AF65-F5344CB8AC3E}">
        <p14:creationId xmlns:p14="http://schemas.microsoft.com/office/powerpoint/2010/main" val="2802856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DE15C-7AA5-1D48-88DF-665D2ACC5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8970"/>
            <a:ext cx="12216514" cy="2565416"/>
          </a:xfrm>
          <a:prstGeom prst="rect">
            <a:avLst/>
          </a:prstGeom>
        </p:spPr>
      </p:pic>
      <p:sp>
        <p:nvSpPr>
          <p:cNvPr id="4" name="Rectangle 3">
            <a:extLst>
              <a:ext uri="{FF2B5EF4-FFF2-40B4-BE49-F238E27FC236}">
                <a16:creationId xmlns:a16="http://schemas.microsoft.com/office/drawing/2014/main" id="{0541A82B-B604-7242-976A-F445388DCBC0}"/>
              </a:ext>
            </a:extLst>
          </p:cNvPr>
          <p:cNvSpPr/>
          <p:nvPr/>
        </p:nvSpPr>
        <p:spPr>
          <a:xfrm>
            <a:off x="540761" y="391396"/>
            <a:ext cx="11110477" cy="153888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err="1">
                <a:ln/>
                <a:solidFill>
                  <a:schemeClr val="accent4"/>
                </a:solidFill>
                <a:effectLst/>
              </a:rPr>
              <a:t>eACDS</a:t>
            </a:r>
            <a:r>
              <a:rPr lang="en-US" sz="5400" b="1" cap="none" spc="0">
                <a:ln/>
                <a:solidFill>
                  <a:schemeClr val="accent4"/>
                </a:solidFill>
                <a:effectLst/>
              </a:rPr>
              <a:t> software links all supply chains</a:t>
            </a:r>
          </a:p>
          <a:p>
            <a:pPr algn="ctr"/>
            <a:r>
              <a:rPr lang="en-US" sz="4000" b="1" i="1">
                <a:ln/>
                <a:solidFill>
                  <a:schemeClr val="accent4"/>
                </a:solidFill>
              </a:rPr>
              <a:t>from</a:t>
            </a:r>
            <a:r>
              <a:rPr lang="en-US" sz="4000" b="1">
                <a:ln/>
                <a:solidFill>
                  <a:schemeClr val="accent4"/>
                </a:solidFill>
              </a:rPr>
              <a:t> Catching </a:t>
            </a:r>
            <a:r>
              <a:rPr lang="en-US" sz="4000" b="1" i="1">
                <a:ln/>
                <a:solidFill>
                  <a:schemeClr val="accent4"/>
                </a:solidFill>
              </a:rPr>
              <a:t>to</a:t>
            </a:r>
            <a:r>
              <a:rPr lang="en-US" sz="4000" b="1">
                <a:ln/>
                <a:solidFill>
                  <a:schemeClr val="accent4"/>
                </a:solidFill>
              </a:rPr>
              <a:t> Plate</a:t>
            </a:r>
            <a:endParaRPr lang="en-US" sz="4000" b="1" cap="none" spc="0">
              <a:ln/>
              <a:solidFill>
                <a:schemeClr val="accent4"/>
              </a:solidFill>
              <a:effectLst/>
            </a:endParaRPr>
          </a:p>
        </p:txBody>
      </p:sp>
      <p:sp>
        <p:nvSpPr>
          <p:cNvPr id="92" name="Rectangle 91">
            <a:extLst>
              <a:ext uri="{FF2B5EF4-FFF2-40B4-BE49-F238E27FC236}">
                <a16:creationId xmlns:a16="http://schemas.microsoft.com/office/drawing/2014/main" id="{823A61CF-ACAA-944C-836B-9C72A10BC697}"/>
              </a:ext>
            </a:extLst>
          </p:cNvPr>
          <p:cNvSpPr/>
          <p:nvPr/>
        </p:nvSpPr>
        <p:spPr>
          <a:xfrm>
            <a:off x="157699" y="5413077"/>
            <a:ext cx="397602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cap="none" spc="0" dirty="0">
                <a:ln/>
                <a:solidFill>
                  <a:schemeClr val="accent4"/>
                </a:solidFill>
                <a:effectLst/>
                <a:latin typeface="Franklin Gothic Medium Cond" panose="020B0606030402020204" pitchFamily="34" charset="0"/>
              </a:rPr>
              <a:t>generates certificates:</a:t>
            </a:r>
          </a:p>
        </p:txBody>
      </p:sp>
      <p:sp>
        <p:nvSpPr>
          <p:cNvPr id="2" name="Rectangle 1">
            <a:extLst>
              <a:ext uri="{FF2B5EF4-FFF2-40B4-BE49-F238E27FC236}">
                <a16:creationId xmlns:a16="http://schemas.microsoft.com/office/drawing/2014/main" id="{606E3858-2787-5343-969F-9F7ED327B269}"/>
              </a:ext>
            </a:extLst>
          </p:cNvPr>
          <p:cNvSpPr/>
          <p:nvPr/>
        </p:nvSpPr>
        <p:spPr>
          <a:xfrm>
            <a:off x="4752108" y="5089911"/>
            <a:ext cx="6691745"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3600" cap="none" spc="0" dirty="0">
                <a:ln/>
                <a:solidFill>
                  <a:srgbClr val="FF6DF5"/>
                </a:solidFill>
                <a:effectLst/>
                <a:latin typeface="Franklin Gothic Medium Cond" panose="020B0606030402020204" pitchFamily="34" charset="0"/>
                <a:cs typeface="Arial Hebrew" pitchFamily="2" charset="-79"/>
              </a:rPr>
              <a:t>CD: Catch Declaration </a:t>
            </a:r>
            <a:r>
              <a:rPr lang="en-US" sz="2400" cap="none" spc="0" dirty="0">
                <a:ln/>
                <a:solidFill>
                  <a:srgbClr val="FF6DF5"/>
                </a:solidFill>
                <a:effectLst/>
                <a:latin typeface="Franklin Gothic Medium Cond" panose="020B0606030402020204" pitchFamily="34" charset="0"/>
                <a:cs typeface="Arial Hebrew" pitchFamily="2" charset="-79"/>
              </a:rPr>
              <a:t>(to Fishermen)</a:t>
            </a:r>
            <a:endParaRPr lang="en-US" sz="3600" cap="none" spc="0" dirty="0">
              <a:ln/>
              <a:solidFill>
                <a:srgbClr val="FF6DF5"/>
              </a:solidFill>
              <a:effectLst/>
              <a:latin typeface="Franklin Gothic Medium Cond" panose="020B0606030402020204" pitchFamily="34" charset="0"/>
              <a:cs typeface="Arial Hebrew" pitchFamily="2" charset="-79"/>
            </a:endParaRPr>
          </a:p>
        </p:txBody>
      </p:sp>
      <p:sp>
        <p:nvSpPr>
          <p:cNvPr id="6" name="Rectangle 5">
            <a:extLst>
              <a:ext uri="{FF2B5EF4-FFF2-40B4-BE49-F238E27FC236}">
                <a16:creationId xmlns:a16="http://schemas.microsoft.com/office/drawing/2014/main" id="{41E9A249-4469-6C41-8E1E-EFBCA6F20130}"/>
              </a:ext>
            </a:extLst>
          </p:cNvPr>
          <p:cNvSpPr/>
          <p:nvPr/>
        </p:nvSpPr>
        <p:spPr>
          <a:xfrm>
            <a:off x="4779818" y="5611301"/>
            <a:ext cx="584352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cap="none" spc="0" dirty="0">
                <a:ln/>
                <a:solidFill>
                  <a:srgbClr val="FF6DF5"/>
                </a:solidFill>
                <a:effectLst/>
                <a:latin typeface="Franklin Gothic Medium Cond" panose="020B0606030402020204" pitchFamily="34" charset="0"/>
                <a:cs typeface="Arial Hebrew" pitchFamily="2" charset="-79"/>
              </a:rPr>
              <a:t>MD: Movement Document </a:t>
            </a:r>
            <a:r>
              <a:rPr lang="en-US" sz="2400" dirty="0">
                <a:ln/>
                <a:solidFill>
                  <a:srgbClr val="FF6DF5"/>
                </a:solidFill>
                <a:latin typeface="Franklin Gothic Medium Cond" panose="020B0606030402020204" pitchFamily="34" charset="0"/>
                <a:cs typeface="Arial Hebrew" pitchFamily="2" charset="-79"/>
              </a:rPr>
              <a:t>(to buyers)</a:t>
            </a:r>
            <a:endParaRPr lang="en-US" sz="3600" cap="none" spc="0" dirty="0">
              <a:ln/>
              <a:solidFill>
                <a:srgbClr val="FF6DF5"/>
              </a:solidFill>
              <a:effectLst/>
              <a:latin typeface="Franklin Gothic Medium Cond" panose="020B0606030402020204" pitchFamily="34" charset="0"/>
              <a:cs typeface="Arial Hebrew" pitchFamily="2" charset="-79"/>
            </a:endParaRPr>
          </a:p>
        </p:txBody>
      </p:sp>
      <p:sp>
        <p:nvSpPr>
          <p:cNvPr id="7" name="Rectangle 6">
            <a:extLst>
              <a:ext uri="{FF2B5EF4-FFF2-40B4-BE49-F238E27FC236}">
                <a16:creationId xmlns:a16="http://schemas.microsoft.com/office/drawing/2014/main" id="{916C478B-E0F1-3A4C-9EF2-A61C9E907252}"/>
              </a:ext>
            </a:extLst>
          </p:cNvPr>
          <p:cNvSpPr/>
          <p:nvPr/>
        </p:nvSpPr>
        <p:spPr>
          <a:xfrm>
            <a:off x="4754641" y="6071136"/>
            <a:ext cx="591290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600" cap="none" spc="0" dirty="0">
                <a:ln/>
                <a:solidFill>
                  <a:srgbClr val="FF6DF5"/>
                </a:solidFill>
                <a:effectLst/>
                <a:latin typeface="Franklin Gothic Medium Cond" panose="020B0606030402020204" pitchFamily="34" charset="0"/>
                <a:cs typeface="Arial Hebrew" pitchFamily="2" charset="-79"/>
              </a:rPr>
              <a:t>CC: Catch Certification </a:t>
            </a:r>
            <a:r>
              <a:rPr lang="en-US" sz="2400" cap="none" spc="0" dirty="0">
                <a:ln/>
                <a:solidFill>
                  <a:srgbClr val="FF6DF5"/>
                </a:solidFill>
                <a:effectLst/>
                <a:latin typeface="Franklin Gothic Medium Cond" panose="020B0606030402020204" pitchFamily="34" charset="0"/>
                <a:cs typeface="Arial Hebrew" pitchFamily="2" charset="-79"/>
              </a:rPr>
              <a:t>(Fish Processor)</a:t>
            </a:r>
            <a:endParaRPr lang="en-US" sz="4000" cap="none" spc="0" dirty="0">
              <a:ln/>
              <a:solidFill>
                <a:srgbClr val="FF6DF5"/>
              </a:solidFill>
              <a:effectLst/>
              <a:latin typeface="Franklin Gothic Medium Cond" panose="020B0606030402020204" pitchFamily="34" charset="0"/>
              <a:cs typeface="Arial Hebrew" pitchFamily="2" charset="-79"/>
            </a:endParaRPr>
          </a:p>
        </p:txBody>
      </p:sp>
      <p:cxnSp>
        <p:nvCxnSpPr>
          <p:cNvPr id="8" name="Straight Arrow Connector 7">
            <a:extLst>
              <a:ext uri="{FF2B5EF4-FFF2-40B4-BE49-F238E27FC236}">
                <a16:creationId xmlns:a16="http://schemas.microsoft.com/office/drawing/2014/main" id="{2D0F6F77-7BF2-BF47-A8A3-8B7EACF21F54}"/>
              </a:ext>
            </a:extLst>
          </p:cNvPr>
          <p:cNvCxnSpPr>
            <a:stCxn id="92" idx="3"/>
          </p:cNvCxnSpPr>
          <p:nvPr/>
        </p:nvCxnSpPr>
        <p:spPr>
          <a:xfrm flipV="1">
            <a:off x="4133724" y="5625939"/>
            <a:ext cx="549110" cy="110304"/>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69992F-E8B4-E545-95FC-E4D3E99C716A}"/>
              </a:ext>
            </a:extLst>
          </p:cNvPr>
          <p:cNvCxnSpPr>
            <a:cxnSpLocks/>
            <a:stCxn id="92" idx="3"/>
          </p:cNvCxnSpPr>
          <p:nvPr/>
        </p:nvCxnSpPr>
        <p:spPr>
          <a:xfrm>
            <a:off x="4133724" y="5736243"/>
            <a:ext cx="646094" cy="212861"/>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58BB07-8B22-904A-BEF1-6D6EDC0A5E14}"/>
              </a:ext>
            </a:extLst>
          </p:cNvPr>
          <p:cNvCxnSpPr>
            <a:cxnSpLocks/>
            <a:stCxn id="92" idx="3"/>
          </p:cNvCxnSpPr>
          <p:nvPr/>
        </p:nvCxnSpPr>
        <p:spPr>
          <a:xfrm>
            <a:off x="4133724" y="5736243"/>
            <a:ext cx="523933" cy="53602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80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BD593-899A-CB4E-882C-96BEB54AE8AD}"/>
              </a:ext>
            </a:extLst>
          </p:cNvPr>
          <p:cNvSpPr txBox="1"/>
          <p:nvPr/>
        </p:nvSpPr>
        <p:spPr>
          <a:xfrm>
            <a:off x="174624" y="830125"/>
            <a:ext cx="11698288" cy="3108543"/>
          </a:xfrm>
          <a:prstGeom prst="rect">
            <a:avLst/>
          </a:prstGeom>
          <a:noFill/>
        </p:spPr>
        <p:txBody>
          <a:bodyPr wrap="square" rtlCol="0">
            <a:spAutoFit/>
          </a:bodyPr>
          <a:lstStyle/>
          <a:p>
            <a:pPr algn="ctr"/>
            <a:r>
              <a:rPr lang="en-US" sz="2800" dirty="0">
                <a:solidFill>
                  <a:srgbClr val="FFFF00"/>
                </a:solidFill>
              </a:rPr>
              <a:t>Taking into accounts, EAFM aims to maximise ecosystem benefits that all lead towards increased food security and reduced poverty. </a:t>
            </a:r>
          </a:p>
          <a:p>
            <a:pPr algn="just"/>
            <a:r>
              <a:rPr lang="en-US" sz="2800" dirty="0">
                <a:solidFill>
                  <a:schemeClr val="bg1">
                    <a:lumMod val="85000"/>
                  </a:schemeClr>
                </a:solidFill>
              </a:rPr>
              <a:t>The ecosystem benefits that can be achieved through EAFM include fish for food, income, employment, and livelihoods, resulting in increased food security and reduced poverty, as well as through </a:t>
            </a:r>
            <a:r>
              <a:rPr lang="en-US" sz="2800" dirty="0">
                <a:solidFill>
                  <a:srgbClr val="FF6DF5"/>
                </a:solidFill>
              </a:rPr>
              <a:t>increased foreign exchange and trade from fish and fishery products, providing that the increased foreign revenue trickle down to the poorer people. </a:t>
            </a:r>
          </a:p>
        </p:txBody>
      </p:sp>
      <p:pic>
        <p:nvPicPr>
          <p:cNvPr id="7" name="Picture 6">
            <a:extLst>
              <a:ext uri="{FF2B5EF4-FFF2-40B4-BE49-F238E27FC236}">
                <a16:creationId xmlns:a16="http://schemas.microsoft.com/office/drawing/2014/main" id="{CA80E85D-CB23-E74A-98F3-2E02B5F91841}"/>
              </a:ext>
            </a:extLst>
          </p:cNvPr>
          <p:cNvPicPr>
            <a:picLocks noChangeAspect="1"/>
          </p:cNvPicPr>
          <p:nvPr/>
        </p:nvPicPr>
        <p:blipFill>
          <a:blip r:embed="rId3"/>
          <a:stretch>
            <a:fillRect/>
          </a:stretch>
        </p:blipFill>
        <p:spPr>
          <a:xfrm>
            <a:off x="174624" y="4128655"/>
            <a:ext cx="11842751" cy="2611171"/>
          </a:xfrm>
          <a:prstGeom prst="rect">
            <a:avLst/>
          </a:prstGeom>
        </p:spPr>
      </p:pic>
      <p:sp>
        <p:nvSpPr>
          <p:cNvPr id="8" name="Rectangle 7">
            <a:extLst>
              <a:ext uri="{FF2B5EF4-FFF2-40B4-BE49-F238E27FC236}">
                <a16:creationId xmlns:a16="http://schemas.microsoft.com/office/drawing/2014/main" id="{A6F32DB9-495C-044F-92E9-EF09DBD1C0BF}"/>
              </a:ext>
            </a:extLst>
          </p:cNvPr>
          <p:cNvSpPr/>
          <p:nvPr/>
        </p:nvSpPr>
        <p:spPr>
          <a:xfrm>
            <a:off x="0" y="-872"/>
            <a:ext cx="12191999"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err="1">
                <a:ln/>
                <a:solidFill>
                  <a:schemeClr val="accent4"/>
                </a:solidFill>
              </a:rPr>
              <a:t>eACDS</a:t>
            </a:r>
            <a:r>
              <a:rPr lang="en-US" sz="4800" b="1" dirty="0">
                <a:ln/>
                <a:solidFill>
                  <a:schemeClr val="accent4"/>
                </a:solidFill>
              </a:rPr>
              <a:t> also enhances intra-regional trade</a:t>
            </a:r>
            <a:endParaRPr lang="en-US" sz="4800" b="1" cap="none" spc="0" dirty="0">
              <a:ln/>
              <a:solidFill>
                <a:schemeClr val="accent4"/>
              </a:solidFill>
              <a:effectLst/>
            </a:endParaRPr>
          </a:p>
        </p:txBody>
      </p:sp>
    </p:spTree>
    <p:extLst>
      <p:ext uri="{BB962C8B-B14F-4D97-AF65-F5344CB8AC3E}">
        <p14:creationId xmlns:p14="http://schemas.microsoft.com/office/powerpoint/2010/main" val="3835137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8D0C4-DE42-234E-8B2A-24413B7F4C1E}"/>
              </a:ext>
            </a:extLst>
          </p:cNvPr>
          <p:cNvSpPr/>
          <p:nvPr/>
        </p:nvSpPr>
        <p:spPr>
          <a:xfrm>
            <a:off x="214313" y="52140"/>
            <a:ext cx="11977687"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Applying </a:t>
            </a:r>
            <a:r>
              <a:rPr lang="en-US" sz="5400" b="1" cap="none" spc="0" dirty="0" err="1">
                <a:ln/>
                <a:solidFill>
                  <a:schemeClr val="accent4"/>
                </a:solidFill>
                <a:effectLst/>
              </a:rPr>
              <a:t>eACDS</a:t>
            </a:r>
            <a:r>
              <a:rPr lang="en-US" sz="5400" b="1" cap="none" spc="0" dirty="0">
                <a:ln/>
                <a:solidFill>
                  <a:schemeClr val="accent4"/>
                </a:solidFill>
                <a:effectLst/>
              </a:rPr>
              <a:t> supports M-C-S </a:t>
            </a:r>
            <a:r>
              <a:rPr lang="en-US" sz="5400" b="1" dirty="0">
                <a:ln/>
                <a:solidFill>
                  <a:schemeClr val="accent4"/>
                </a:solidFill>
              </a:rPr>
              <a:t>&amp;</a:t>
            </a:r>
            <a:r>
              <a:rPr lang="en-US" sz="5400" b="1" cap="none" spc="0" dirty="0">
                <a:ln/>
                <a:solidFill>
                  <a:schemeClr val="accent4"/>
                </a:solidFill>
                <a:effectLst/>
              </a:rPr>
              <a:t> EAFM</a:t>
            </a:r>
          </a:p>
        </p:txBody>
      </p:sp>
      <p:sp>
        <p:nvSpPr>
          <p:cNvPr id="3" name="TextBox 2">
            <a:extLst>
              <a:ext uri="{FF2B5EF4-FFF2-40B4-BE49-F238E27FC236}">
                <a16:creationId xmlns:a16="http://schemas.microsoft.com/office/drawing/2014/main" id="{9DC23E76-1AA9-7A40-998A-4778893F1F68}"/>
              </a:ext>
            </a:extLst>
          </p:cNvPr>
          <p:cNvSpPr txBox="1"/>
          <p:nvPr/>
        </p:nvSpPr>
        <p:spPr>
          <a:xfrm>
            <a:off x="357181" y="1114421"/>
            <a:ext cx="3143250" cy="1508105"/>
          </a:xfrm>
          <a:prstGeom prst="rect">
            <a:avLst/>
          </a:prstGeom>
          <a:noFill/>
          <a:ln>
            <a:solidFill>
              <a:srgbClr val="FF6DF5"/>
            </a:solidFill>
          </a:ln>
        </p:spPr>
        <p:txBody>
          <a:bodyPr wrap="square" rtlCol="0">
            <a:spAutoFit/>
          </a:bodyPr>
          <a:lstStyle/>
          <a:p>
            <a:r>
              <a:rPr lang="en-US" sz="3200" b="1" dirty="0">
                <a:solidFill>
                  <a:srgbClr val="FFFF00"/>
                </a:solidFill>
              </a:rPr>
              <a:t>M</a:t>
            </a:r>
            <a:r>
              <a:rPr lang="en-US" sz="2000" dirty="0">
                <a:solidFill>
                  <a:srgbClr val="FFFF00"/>
                </a:solidFill>
              </a:rPr>
              <a:t>ONITORING</a:t>
            </a:r>
          </a:p>
          <a:p>
            <a:pPr marL="285750" indent="-285750">
              <a:buFont typeface="Arial" panose="020B0604020202020204" pitchFamily="34" charset="0"/>
              <a:buChar char="•"/>
            </a:pPr>
            <a:r>
              <a:rPr lang="en-US" sz="2000" dirty="0">
                <a:solidFill>
                  <a:schemeClr val="accent4">
                    <a:lumMod val="20000"/>
                    <a:lumOff val="80000"/>
                  </a:schemeClr>
                </a:solidFill>
              </a:rPr>
              <a:t>Catch reporting at sea </a:t>
            </a:r>
          </a:p>
          <a:p>
            <a:pPr marL="285750" indent="-285750">
              <a:buFont typeface="Arial" panose="020B0604020202020204" pitchFamily="34" charset="0"/>
              <a:buChar char="•"/>
            </a:pPr>
            <a:r>
              <a:rPr lang="en-US" sz="2000" dirty="0">
                <a:solidFill>
                  <a:schemeClr val="accent4">
                    <a:lumMod val="20000"/>
                    <a:lumOff val="80000"/>
                  </a:schemeClr>
                </a:solidFill>
              </a:rPr>
              <a:t>Catch Verifying at port</a:t>
            </a:r>
          </a:p>
          <a:p>
            <a:pPr marL="285750" indent="-285750">
              <a:buFont typeface="Arial" panose="020B0604020202020204" pitchFamily="34" charset="0"/>
              <a:buChar char="•"/>
            </a:pPr>
            <a:r>
              <a:rPr lang="en-US" sz="2000" dirty="0">
                <a:solidFill>
                  <a:schemeClr val="accent4">
                    <a:lumMod val="20000"/>
                    <a:lumOff val="80000"/>
                  </a:schemeClr>
                </a:solidFill>
              </a:rPr>
              <a:t>Vessels/fishing monitor</a:t>
            </a:r>
          </a:p>
        </p:txBody>
      </p:sp>
      <p:sp>
        <p:nvSpPr>
          <p:cNvPr id="6" name="TextBox 5">
            <a:extLst>
              <a:ext uri="{FF2B5EF4-FFF2-40B4-BE49-F238E27FC236}">
                <a16:creationId xmlns:a16="http://schemas.microsoft.com/office/drawing/2014/main" id="{82D1DCB1-36CB-2841-9A12-C792C4A47CC2}"/>
              </a:ext>
            </a:extLst>
          </p:cNvPr>
          <p:cNvSpPr txBox="1"/>
          <p:nvPr/>
        </p:nvSpPr>
        <p:spPr>
          <a:xfrm>
            <a:off x="357179" y="2652837"/>
            <a:ext cx="3143251" cy="2123658"/>
          </a:xfrm>
          <a:prstGeom prst="rect">
            <a:avLst/>
          </a:prstGeom>
          <a:noFill/>
          <a:ln>
            <a:solidFill>
              <a:srgbClr val="FF6DF5"/>
            </a:solidFill>
          </a:ln>
        </p:spPr>
        <p:txBody>
          <a:bodyPr wrap="square" rtlCol="0">
            <a:spAutoFit/>
          </a:bodyPr>
          <a:lstStyle/>
          <a:p>
            <a:r>
              <a:rPr lang="en-US" sz="3200" b="1" dirty="0">
                <a:solidFill>
                  <a:srgbClr val="FFFF00"/>
                </a:solidFill>
              </a:rPr>
              <a:t>C</a:t>
            </a:r>
            <a:r>
              <a:rPr lang="en-US" sz="2000" dirty="0">
                <a:solidFill>
                  <a:srgbClr val="FFFF00"/>
                </a:solidFill>
              </a:rPr>
              <a:t>ONTROL</a:t>
            </a:r>
          </a:p>
          <a:p>
            <a:pPr marL="285750" indent="-285750">
              <a:buFont typeface="Arial" panose="020B0604020202020204" pitchFamily="34" charset="0"/>
              <a:buChar char="•"/>
            </a:pPr>
            <a:r>
              <a:rPr lang="en-US" sz="2000" dirty="0">
                <a:solidFill>
                  <a:schemeClr val="accent4">
                    <a:lumMod val="20000"/>
                    <a:lumOff val="80000"/>
                  </a:schemeClr>
                </a:solidFill>
              </a:rPr>
              <a:t>License validation</a:t>
            </a:r>
          </a:p>
          <a:p>
            <a:pPr marL="285750" indent="-285750">
              <a:buFont typeface="Arial" panose="020B0604020202020204" pitchFamily="34" charset="0"/>
              <a:buChar char="•"/>
            </a:pPr>
            <a:r>
              <a:rPr lang="en-US" sz="2000" dirty="0">
                <a:solidFill>
                  <a:schemeClr val="accent4">
                    <a:lumMod val="20000"/>
                    <a:lumOff val="80000"/>
                  </a:schemeClr>
                </a:solidFill>
              </a:rPr>
              <a:t>Fishing areas via VMS</a:t>
            </a:r>
          </a:p>
          <a:p>
            <a:pPr marL="285750" indent="-285750">
              <a:buFont typeface="Arial" panose="020B0604020202020204" pitchFamily="34" charset="0"/>
              <a:buChar char="•"/>
            </a:pPr>
            <a:r>
              <a:rPr lang="en-US" sz="2000" dirty="0">
                <a:solidFill>
                  <a:schemeClr val="accent4">
                    <a:lumMod val="20000"/>
                    <a:lumOff val="80000"/>
                  </a:schemeClr>
                </a:solidFill>
              </a:rPr>
              <a:t>Catch Quota</a:t>
            </a:r>
          </a:p>
          <a:p>
            <a:pPr marL="285750" indent="-285750">
              <a:buFont typeface="Arial" panose="020B0604020202020204" pitchFamily="34" charset="0"/>
              <a:buChar char="•"/>
            </a:pPr>
            <a:r>
              <a:rPr lang="en-US" sz="2000" dirty="0">
                <a:solidFill>
                  <a:schemeClr val="accent4">
                    <a:lumMod val="20000"/>
                    <a:lumOff val="80000"/>
                  </a:schemeClr>
                </a:solidFill>
              </a:rPr>
              <a:t>Fishing effort/ days </a:t>
            </a:r>
          </a:p>
          <a:p>
            <a:pPr marL="285750" indent="-285750">
              <a:buFont typeface="Arial" panose="020B0604020202020204" pitchFamily="34" charset="0"/>
              <a:buChar char="•"/>
            </a:pPr>
            <a:r>
              <a:rPr lang="en-US" sz="2000" dirty="0">
                <a:solidFill>
                  <a:schemeClr val="accent4">
                    <a:lumMod val="20000"/>
                    <a:lumOff val="80000"/>
                  </a:schemeClr>
                </a:solidFill>
              </a:rPr>
              <a:t>Port-out / Port-in </a:t>
            </a:r>
          </a:p>
        </p:txBody>
      </p:sp>
      <p:sp>
        <p:nvSpPr>
          <p:cNvPr id="7" name="TextBox 6">
            <a:extLst>
              <a:ext uri="{FF2B5EF4-FFF2-40B4-BE49-F238E27FC236}">
                <a16:creationId xmlns:a16="http://schemas.microsoft.com/office/drawing/2014/main" id="{5E1FF0BE-9267-174C-B2CA-B357EF4D0D37}"/>
              </a:ext>
            </a:extLst>
          </p:cNvPr>
          <p:cNvSpPr txBox="1"/>
          <p:nvPr/>
        </p:nvSpPr>
        <p:spPr>
          <a:xfrm>
            <a:off x="357180" y="4805071"/>
            <a:ext cx="3143251" cy="1815882"/>
          </a:xfrm>
          <a:prstGeom prst="rect">
            <a:avLst/>
          </a:prstGeom>
          <a:noFill/>
          <a:ln>
            <a:solidFill>
              <a:srgbClr val="FF6DF5"/>
            </a:solidFill>
          </a:ln>
        </p:spPr>
        <p:txBody>
          <a:bodyPr wrap="square" rtlCol="0">
            <a:spAutoFit/>
          </a:bodyPr>
          <a:lstStyle/>
          <a:p>
            <a:r>
              <a:rPr lang="en-US" sz="3200" b="1" dirty="0">
                <a:solidFill>
                  <a:srgbClr val="FFFF00"/>
                </a:solidFill>
              </a:rPr>
              <a:t>S</a:t>
            </a:r>
            <a:r>
              <a:rPr lang="en-US" sz="2000" dirty="0">
                <a:solidFill>
                  <a:srgbClr val="FFFF00"/>
                </a:solidFill>
              </a:rPr>
              <a:t>URVEILLANCE</a:t>
            </a:r>
          </a:p>
          <a:p>
            <a:pPr marL="285750" indent="-285750">
              <a:buFont typeface="Arial" panose="020B0604020202020204" pitchFamily="34" charset="0"/>
              <a:buChar char="•"/>
            </a:pPr>
            <a:r>
              <a:rPr lang="en-US" sz="2000" dirty="0">
                <a:solidFill>
                  <a:schemeClr val="accent4">
                    <a:lumMod val="20000"/>
                    <a:lumOff val="80000"/>
                  </a:schemeClr>
                </a:solidFill>
              </a:rPr>
              <a:t>Movement of fishing vessel/ transshipment vessels</a:t>
            </a:r>
          </a:p>
          <a:p>
            <a:pPr marL="285750" indent="-285750">
              <a:buFont typeface="Arial" panose="020B0604020202020204" pitchFamily="34" charset="0"/>
              <a:buChar char="•"/>
            </a:pPr>
            <a:r>
              <a:rPr lang="en-US" sz="2000" dirty="0">
                <a:solidFill>
                  <a:schemeClr val="accent4">
                    <a:lumMod val="20000"/>
                    <a:lumOff val="80000"/>
                  </a:schemeClr>
                </a:solidFill>
              </a:rPr>
              <a:t>Anti-IUU fishing</a:t>
            </a:r>
          </a:p>
        </p:txBody>
      </p:sp>
      <p:sp>
        <p:nvSpPr>
          <p:cNvPr id="8" name="Oval 7">
            <a:extLst>
              <a:ext uri="{FF2B5EF4-FFF2-40B4-BE49-F238E27FC236}">
                <a16:creationId xmlns:a16="http://schemas.microsoft.com/office/drawing/2014/main" id="{A9873978-DC45-2A4A-B5C7-FD9EA5E3B2A7}"/>
              </a:ext>
            </a:extLst>
          </p:cNvPr>
          <p:cNvSpPr/>
          <p:nvPr/>
        </p:nvSpPr>
        <p:spPr>
          <a:xfrm>
            <a:off x="4657702" y="1760826"/>
            <a:ext cx="2994648" cy="299464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A9B7BCF-60B6-B446-A2E7-E456E189F477}"/>
              </a:ext>
            </a:extLst>
          </p:cNvPr>
          <p:cNvSpPr/>
          <p:nvPr/>
        </p:nvSpPr>
        <p:spPr>
          <a:xfrm>
            <a:off x="3776139" y="3327441"/>
            <a:ext cx="2994648" cy="2994648"/>
          </a:xfrm>
          <a:prstGeom prst="ellipse">
            <a:avLst/>
          </a:prstGeom>
          <a:solidFill>
            <a:schemeClr val="accent5">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25BC88E-95D0-ED41-8537-7D21533A0EA6}"/>
              </a:ext>
            </a:extLst>
          </p:cNvPr>
          <p:cNvSpPr/>
          <p:nvPr/>
        </p:nvSpPr>
        <p:spPr>
          <a:xfrm>
            <a:off x="5539265" y="3314248"/>
            <a:ext cx="2994648" cy="2994648"/>
          </a:xfrm>
          <a:prstGeom prst="ellipse">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6D1D06-9634-B640-8792-C854628FC20B}"/>
              </a:ext>
            </a:extLst>
          </p:cNvPr>
          <p:cNvSpPr/>
          <p:nvPr/>
        </p:nvSpPr>
        <p:spPr>
          <a:xfrm>
            <a:off x="4970103" y="1176051"/>
            <a:ext cx="2499402" cy="584775"/>
          </a:xfrm>
          <a:prstGeom prst="rect">
            <a:avLst/>
          </a:prstGeom>
          <a:noFill/>
          <a:ln>
            <a:solidFill>
              <a:srgbClr val="FFFF00"/>
            </a:solidFill>
          </a:ln>
        </p:spPr>
        <p:txBody>
          <a:bodyPr wrap="none" lIns="91440" tIns="45720" rIns="91440" bIns="45720">
            <a:spAutoFit/>
          </a:bodyPr>
          <a:lstStyle/>
          <a:p>
            <a:pPr algn="ctr"/>
            <a:r>
              <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Fishery Policy</a:t>
            </a:r>
          </a:p>
        </p:txBody>
      </p:sp>
      <p:sp>
        <p:nvSpPr>
          <p:cNvPr id="12" name="TextBox 11">
            <a:extLst>
              <a:ext uri="{FF2B5EF4-FFF2-40B4-BE49-F238E27FC236}">
                <a16:creationId xmlns:a16="http://schemas.microsoft.com/office/drawing/2014/main" id="{72EF5A61-F1A7-434F-B365-2E448BA0099A}"/>
              </a:ext>
            </a:extLst>
          </p:cNvPr>
          <p:cNvSpPr txBox="1"/>
          <p:nvPr/>
        </p:nvSpPr>
        <p:spPr>
          <a:xfrm>
            <a:off x="6521439" y="3658219"/>
            <a:ext cx="1210909" cy="830997"/>
          </a:xfrm>
          <a:prstGeom prst="rect">
            <a:avLst/>
          </a:prstGeom>
          <a:noFill/>
          <a:ln>
            <a:solidFill>
              <a:srgbClr val="FF00E3"/>
            </a:solidFill>
          </a:ln>
        </p:spPr>
        <p:txBody>
          <a:bodyPr wrap="none" rtlCol="0">
            <a:spAutoFit/>
          </a:bodyPr>
          <a:lstStyle/>
          <a:p>
            <a:pPr algn="ctr"/>
            <a:r>
              <a:rPr lang="en-US" sz="2400" dirty="0"/>
              <a:t>MCS </a:t>
            </a:r>
          </a:p>
          <a:p>
            <a:pPr algn="ctr"/>
            <a:r>
              <a:rPr lang="en-US" sz="2400" dirty="0"/>
              <a:t>Strategy</a:t>
            </a:r>
          </a:p>
        </p:txBody>
      </p:sp>
      <p:sp>
        <p:nvSpPr>
          <p:cNvPr id="13" name="TextBox 12">
            <a:extLst>
              <a:ext uri="{FF2B5EF4-FFF2-40B4-BE49-F238E27FC236}">
                <a16:creationId xmlns:a16="http://schemas.microsoft.com/office/drawing/2014/main" id="{7C5C7CFF-F33A-F045-AB08-3EF090F88D50}"/>
              </a:ext>
            </a:extLst>
          </p:cNvPr>
          <p:cNvSpPr txBox="1"/>
          <p:nvPr/>
        </p:nvSpPr>
        <p:spPr>
          <a:xfrm>
            <a:off x="4982925" y="2535765"/>
            <a:ext cx="2468304" cy="461665"/>
          </a:xfrm>
          <a:prstGeom prst="rect">
            <a:avLst/>
          </a:prstGeom>
          <a:noFill/>
          <a:ln>
            <a:solidFill>
              <a:srgbClr val="FF00E3"/>
            </a:solidFill>
          </a:ln>
        </p:spPr>
        <p:txBody>
          <a:bodyPr wrap="none" rtlCol="0">
            <a:spAutoFit/>
          </a:bodyPr>
          <a:lstStyle/>
          <a:p>
            <a:r>
              <a:rPr lang="en-US" sz="2400" dirty="0"/>
              <a:t>Management Plan</a:t>
            </a:r>
          </a:p>
        </p:txBody>
      </p:sp>
      <p:sp>
        <p:nvSpPr>
          <p:cNvPr id="14" name="TextBox 13">
            <a:extLst>
              <a:ext uri="{FF2B5EF4-FFF2-40B4-BE49-F238E27FC236}">
                <a16:creationId xmlns:a16="http://schemas.microsoft.com/office/drawing/2014/main" id="{2FD9D341-E5B4-AA42-9682-B6CF72C90C18}"/>
              </a:ext>
            </a:extLst>
          </p:cNvPr>
          <p:cNvSpPr txBox="1"/>
          <p:nvPr/>
        </p:nvSpPr>
        <p:spPr>
          <a:xfrm>
            <a:off x="4245097" y="3709983"/>
            <a:ext cx="1307089" cy="830997"/>
          </a:xfrm>
          <a:prstGeom prst="rect">
            <a:avLst/>
          </a:prstGeom>
          <a:noFill/>
          <a:ln>
            <a:solidFill>
              <a:srgbClr val="FF00E3"/>
            </a:solidFill>
          </a:ln>
        </p:spPr>
        <p:txBody>
          <a:bodyPr wrap="none" rtlCol="0">
            <a:spAutoFit/>
          </a:bodyPr>
          <a:lstStyle/>
          <a:p>
            <a:r>
              <a:rPr lang="en-US" sz="2400" dirty="0"/>
              <a:t>Scientific</a:t>
            </a:r>
          </a:p>
          <a:p>
            <a:r>
              <a:rPr lang="en-US" sz="2400" dirty="0"/>
              <a:t>Research</a:t>
            </a:r>
          </a:p>
        </p:txBody>
      </p:sp>
      <p:sp>
        <p:nvSpPr>
          <p:cNvPr id="15" name="TextBox 14">
            <a:extLst>
              <a:ext uri="{FF2B5EF4-FFF2-40B4-BE49-F238E27FC236}">
                <a16:creationId xmlns:a16="http://schemas.microsoft.com/office/drawing/2014/main" id="{9B668C79-562C-5F4B-BD65-EFB3058520DA}"/>
              </a:ext>
            </a:extLst>
          </p:cNvPr>
          <p:cNvSpPr txBox="1"/>
          <p:nvPr/>
        </p:nvSpPr>
        <p:spPr>
          <a:xfrm>
            <a:off x="5677491" y="4956728"/>
            <a:ext cx="955070" cy="369332"/>
          </a:xfrm>
          <a:prstGeom prst="rect">
            <a:avLst/>
          </a:prstGeom>
          <a:noFill/>
          <a:ln>
            <a:solidFill>
              <a:schemeClr val="tx1"/>
            </a:solidFill>
          </a:ln>
        </p:spPr>
        <p:txBody>
          <a:bodyPr wrap="none" rtlCol="0">
            <a:spAutoFit/>
          </a:bodyPr>
          <a:lstStyle/>
          <a:p>
            <a:r>
              <a:rPr lang="en-US" dirty="0"/>
              <a:t>Monitor</a:t>
            </a:r>
          </a:p>
        </p:txBody>
      </p:sp>
      <p:sp>
        <p:nvSpPr>
          <p:cNvPr id="16" name="TextBox 15">
            <a:extLst>
              <a:ext uri="{FF2B5EF4-FFF2-40B4-BE49-F238E27FC236}">
                <a16:creationId xmlns:a16="http://schemas.microsoft.com/office/drawing/2014/main" id="{C2E9C527-4D04-8648-9545-26CF08422971}"/>
              </a:ext>
            </a:extLst>
          </p:cNvPr>
          <p:cNvSpPr txBox="1"/>
          <p:nvPr/>
        </p:nvSpPr>
        <p:spPr>
          <a:xfrm>
            <a:off x="6347350" y="5639367"/>
            <a:ext cx="877741" cy="369332"/>
          </a:xfrm>
          <a:prstGeom prst="rect">
            <a:avLst/>
          </a:prstGeom>
          <a:noFill/>
          <a:ln>
            <a:solidFill>
              <a:schemeClr val="tx1"/>
            </a:solidFill>
          </a:ln>
        </p:spPr>
        <p:txBody>
          <a:bodyPr wrap="none" rtlCol="0">
            <a:spAutoFit/>
          </a:bodyPr>
          <a:lstStyle/>
          <a:p>
            <a:r>
              <a:rPr lang="en-US" dirty="0"/>
              <a:t>Control</a:t>
            </a:r>
          </a:p>
        </p:txBody>
      </p:sp>
      <p:sp>
        <p:nvSpPr>
          <p:cNvPr id="17" name="TextBox 16">
            <a:extLst>
              <a:ext uri="{FF2B5EF4-FFF2-40B4-BE49-F238E27FC236}">
                <a16:creationId xmlns:a16="http://schemas.microsoft.com/office/drawing/2014/main" id="{209361B8-7BDE-0948-99ED-C146C6707944}"/>
              </a:ext>
            </a:extLst>
          </p:cNvPr>
          <p:cNvSpPr txBox="1"/>
          <p:nvPr/>
        </p:nvSpPr>
        <p:spPr>
          <a:xfrm>
            <a:off x="7167454" y="4984783"/>
            <a:ext cx="1316258" cy="369332"/>
          </a:xfrm>
          <a:prstGeom prst="rect">
            <a:avLst/>
          </a:prstGeom>
          <a:noFill/>
          <a:ln>
            <a:solidFill>
              <a:schemeClr val="tx1"/>
            </a:solidFill>
          </a:ln>
        </p:spPr>
        <p:txBody>
          <a:bodyPr wrap="none" rtlCol="0">
            <a:spAutoFit/>
          </a:bodyPr>
          <a:lstStyle/>
          <a:p>
            <a:r>
              <a:rPr lang="en-US" dirty="0"/>
              <a:t>Surveillance</a:t>
            </a:r>
          </a:p>
        </p:txBody>
      </p:sp>
      <p:cxnSp>
        <p:nvCxnSpPr>
          <p:cNvPr id="19" name="Straight Arrow Connector 18">
            <a:extLst>
              <a:ext uri="{FF2B5EF4-FFF2-40B4-BE49-F238E27FC236}">
                <a16:creationId xmlns:a16="http://schemas.microsoft.com/office/drawing/2014/main" id="{DF1B632D-8A11-C746-9248-B890167A12DA}"/>
              </a:ext>
            </a:extLst>
          </p:cNvPr>
          <p:cNvCxnSpPr>
            <a:endCxn id="12" idx="0"/>
          </p:cNvCxnSpPr>
          <p:nvPr/>
        </p:nvCxnSpPr>
        <p:spPr>
          <a:xfrm>
            <a:off x="6217077" y="2954566"/>
            <a:ext cx="909817" cy="70365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1971F7C-87AF-9E4E-9254-8F0193AAC0B4}"/>
              </a:ext>
            </a:extLst>
          </p:cNvPr>
          <p:cNvCxnSpPr>
            <a:cxnSpLocks/>
          </p:cNvCxnSpPr>
          <p:nvPr/>
        </p:nvCxnSpPr>
        <p:spPr>
          <a:xfrm flipH="1">
            <a:off x="6127983" y="4400443"/>
            <a:ext cx="989270" cy="599994"/>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84A2B9-3EB1-E44C-B5B8-BB45CD2C60DE}"/>
              </a:ext>
            </a:extLst>
          </p:cNvPr>
          <p:cNvCxnSpPr>
            <a:cxnSpLocks/>
          </p:cNvCxnSpPr>
          <p:nvPr/>
        </p:nvCxnSpPr>
        <p:spPr>
          <a:xfrm flipH="1">
            <a:off x="6722676" y="4448354"/>
            <a:ext cx="531148" cy="115822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CAD6112-BD53-9046-8805-A826F28370F4}"/>
              </a:ext>
            </a:extLst>
          </p:cNvPr>
          <p:cNvCxnSpPr>
            <a:cxnSpLocks/>
          </p:cNvCxnSpPr>
          <p:nvPr/>
        </p:nvCxnSpPr>
        <p:spPr>
          <a:xfrm flipH="1" flipV="1">
            <a:off x="7253824" y="4449871"/>
            <a:ext cx="679762" cy="522655"/>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422BC02-9986-5944-A9BC-19FBE6AB99EA}"/>
              </a:ext>
            </a:extLst>
          </p:cNvPr>
          <p:cNvCxnSpPr>
            <a:cxnSpLocks/>
          </p:cNvCxnSpPr>
          <p:nvPr/>
        </p:nvCxnSpPr>
        <p:spPr>
          <a:xfrm flipH="1" flipV="1">
            <a:off x="4979644" y="4500743"/>
            <a:ext cx="679762" cy="522655"/>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282314A-36C3-0F47-BB46-9019B454B322}"/>
              </a:ext>
            </a:extLst>
          </p:cNvPr>
          <p:cNvSpPr txBox="1"/>
          <p:nvPr/>
        </p:nvSpPr>
        <p:spPr>
          <a:xfrm>
            <a:off x="3970068" y="5055674"/>
            <a:ext cx="1288623" cy="646331"/>
          </a:xfrm>
          <a:prstGeom prst="rect">
            <a:avLst/>
          </a:prstGeom>
          <a:noFill/>
          <a:ln>
            <a:solidFill>
              <a:schemeClr val="tx1"/>
            </a:solidFill>
          </a:ln>
        </p:spPr>
        <p:txBody>
          <a:bodyPr wrap="none" rtlCol="0">
            <a:spAutoFit/>
          </a:bodyPr>
          <a:lstStyle/>
          <a:p>
            <a:pPr algn="ctr"/>
            <a:r>
              <a:rPr lang="en-US" dirty="0"/>
              <a:t>Stock </a:t>
            </a:r>
          </a:p>
          <a:p>
            <a:pPr algn="ctr"/>
            <a:r>
              <a:rPr lang="en-US" dirty="0"/>
              <a:t>Assessment</a:t>
            </a:r>
          </a:p>
        </p:txBody>
      </p:sp>
      <p:cxnSp>
        <p:nvCxnSpPr>
          <p:cNvPr id="31" name="Straight Arrow Connector 30">
            <a:extLst>
              <a:ext uri="{FF2B5EF4-FFF2-40B4-BE49-F238E27FC236}">
                <a16:creationId xmlns:a16="http://schemas.microsoft.com/office/drawing/2014/main" id="{92D19C30-6AF6-A44D-8E44-14F03C7921F3}"/>
              </a:ext>
            </a:extLst>
          </p:cNvPr>
          <p:cNvCxnSpPr>
            <a:cxnSpLocks/>
            <a:endCxn id="14" idx="2"/>
          </p:cNvCxnSpPr>
          <p:nvPr/>
        </p:nvCxnSpPr>
        <p:spPr>
          <a:xfrm flipV="1">
            <a:off x="4657703" y="4540980"/>
            <a:ext cx="240939" cy="53410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BDE9ABE-EBB6-474C-BACF-6CF1A4230E9A}"/>
              </a:ext>
            </a:extLst>
          </p:cNvPr>
          <p:cNvCxnSpPr>
            <a:cxnSpLocks/>
          </p:cNvCxnSpPr>
          <p:nvPr/>
        </p:nvCxnSpPr>
        <p:spPr>
          <a:xfrm flipV="1">
            <a:off x="4982551" y="2947321"/>
            <a:ext cx="1129256" cy="784753"/>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Up-Down Arrow 35">
            <a:extLst>
              <a:ext uri="{FF2B5EF4-FFF2-40B4-BE49-F238E27FC236}">
                <a16:creationId xmlns:a16="http://schemas.microsoft.com/office/drawing/2014/main" id="{52184B68-3303-6443-B835-A1D28470225D}"/>
              </a:ext>
            </a:extLst>
          </p:cNvPr>
          <p:cNvSpPr/>
          <p:nvPr/>
        </p:nvSpPr>
        <p:spPr>
          <a:xfrm>
            <a:off x="6061434" y="1685392"/>
            <a:ext cx="311285" cy="85718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8E7D0EC-D87B-2F4B-932B-8305658FFF60}"/>
              </a:ext>
            </a:extLst>
          </p:cNvPr>
          <p:cNvPicPr>
            <a:picLocks noChangeAspect="1"/>
          </p:cNvPicPr>
          <p:nvPr/>
        </p:nvPicPr>
        <p:blipFill>
          <a:blip r:embed="rId3"/>
          <a:stretch>
            <a:fillRect/>
          </a:stretch>
        </p:blipFill>
        <p:spPr>
          <a:xfrm>
            <a:off x="8835761" y="1266464"/>
            <a:ext cx="3176000" cy="5230499"/>
          </a:xfrm>
          <a:prstGeom prst="rect">
            <a:avLst/>
          </a:prstGeom>
        </p:spPr>
      </p:pic>
      <p:sp>
        <p:nvSpPr>
          <p:cNvPr id="38" name="Notched Right Arrow 37">
            <a:extLst>
              <a:ext uri="{FF2B5EF4-FFF2-40B4-BE49-F238E27FC236}">
                <a16:creationId xmlns:a16="http://schemas.microsoft.com/office/drawing/2014/main" id="{E2384E56-C705-CC4C-ACBD-F4B0D7B00FEB}"/>
              </a:ext>
            </a:extLst>
          </p:cNvPr>
          <p:cNvSpPr/>
          <p:nvPr/>
        </p:nvSpPr>
        <p:spPr>
          <a:xfrm>
            <a:off x="7626210" y="1700775"/>
            <a:ext cx="1183411" cy="857182"/>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871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11355</TotalTime>
  <Words>1175</Words>
  <Application>Microsoft Office PowerPoint</Application>
  <PresentationFormat>Widescreen</PresentationFormat>
  <Paragraphs>143</Paragraphs>
  <Slides>10</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Bell MT</vt:lpstr>
      <vt:lpstr>Calibri</vt:lpstr>
      <vt:lpstr>Calibri Light</vt:lpstr>
      <vt:lpstr>Franklin Gothic Heavy</vt:lpstr>
      <vt:lpstr>Franklin Gothic Medium Cond</vt:lpstr>
      <vt:lpstr>Gill Sans</vt:lpstr>
      <vt:lpstr>Open Sans</vt:lpstr>
      <vt:lpstr>Wingdings</vt:lpstr>
      <vt:lpstr>Office Theme</vt:lpstr>
      <vt:lpstr>            eACDS   An Effective  Fisheries Management Tool in EAFM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YUTTANA</cp:lastModifiedBy>
  <cp:revision>134</cp:revision>
  <dcterms:created xsi:type="dcterms:W3CDTF">2018-09-07T03:22:52Z</dcterms:created>
  <dcterms:modified xsi:type="dcterms:W3CDTF">2019-06-25T13:43:12Z</dcterms:modified>
</cp:coreProperties>
</file>