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1" r:id="rId4"/>
    <p:sldId id="291" r:id="rId5"/>
    <p:sldId id="266" r:id="rId6"/>
    <p:sldId id="292" r:id="rId7"/>
    <p:sldId id="271" r:id="rId8"/>
    <p:sldId id="272" r:id="rId9"/>
    <p:sldId id="258" r:id="rId10"/>
    <p:sldId id="290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0C42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304" y="-10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4AD9F-11ED-403D-BC16-81705746B01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E91E99-B065-4B04-A5B3-DF4820121C13}">
      <dgm:prSet phldrT="[Text]" custT="1"/>
      <dgm:spPr/>
      <dgm:t>
        <a:bodyPr/>
        <a:lstStyle/>
        <a:p>
          <a:r>
            <a:rPr lang="en-US" sz="2600" dirty="0"/>
            <a:t>an </a:t>
          </a:r>
          <a:r>
            <a:rPr lang="en-US" sz="2600" b="1" dirty="0">
              <a:solidFill>
                <a:srgbClr val="0070C0"/>
              </a:solidFill>
            </a:rPr>
            <a:t>independent CT Atlas database </a:t>
          </a:r>
          <a:r>
            <a:rPr lang="en-US" sz="2600" dirty="0"/>
            <a:t>from </a:t>
          </a:r>
          <a:r>
            <a:rPr lang="en-US" sz="2600" dirty="0" err="1"/>
            <a:t>ReefBase</a:t>
          </a:r>
          <a:r>
            <a:rPr lang="en-US" sz="2600" dirty="0"/>
            <a:t> with new interface capture additional/change feedbacks collated from CT Atlas inception/consultation workshop. It offers downloadable open data that users can incorporate into their own analyses, and restricted data accessible by CTI partners only. </a:t>
          </a:r>
        </a:p>
      </dgm:t>
    </dgm:pt>
    <dgm:pt modelId="{4BD4842D-0953-41DB-AAB2-DC2F82CF3603}" type="parTrans" cxnId="{8081856F-B8E5-4A98-9FF1-DA938EBDCFA8}">
      <dgm:prSet/>
      <dgm:spPr/>
      <dgm:t>
        <a:bodyPr/>
        <a:lstStyle/>
        <a:p>
          <a:endParaRPr lang="en-US"/>
        </a:p>
      </dgm:t>
    </dgm:pt>
    <dgm:pt modelId="{DF07AB92-5C67-420C-9A97-C821E3D9D7C5}" type="sibTrans" cxnId="{8081856F-B8E5-4A98-9FF1-DA938EBDCFA8}">
      <dgm:prSet/>
      <dgm:spPr/>
      <dgm:t>
        <a:bodyPr/>
        <a:lstStyle/>
        <a:p>
          <a:endParaRPr lang="en-US"/>
        </a:p>
      </dgm:t>
    </dgm:pt>
    <dgm:pt modelId="{76047CE5-1B65-4B4D-90D4-A1FF514C2E45}">
      <dgm:prSet custT="1"/>
      <dgm:spPr/>
      <dgm:t>
        <a:bodyPr/>
        <a:lstStyle/>
        <a:p>
          <a:r>
            <a:rPr lang="en-US" sz="2600" dirty="0"/>
            <a:t>sustainability of CT Atlas to continue supporting CTI National Coordination Committee (NCC), Technical Working Group (TWG), CT partners and all users, will be </a:t>
          </a:r>
          <a:r>
            <a:rPr lang="en-US" sz="2600" b="1" dirty="0">
              <a:solidFill>
                <a:srgbClr val="0070C0"/>
              </a:solidFill>
            </a:rPr>
            <a:t>fully managed by CTI Secretariat in two years time</a:t>
          </a:r>
          <a:r>
            <a:rPr lang="en-US" sz="2600" dirty="0"/>
            <a:t>. </a:t>
          </a:r>
          <a:r>
            <a:rPr lang="en-US" sz="2600" dirty="0" err="1"/>
            <a:t>WorldFish</a:t>
          </a:r>
          <a:r>
            <a:rPr lang="en-US" sz="2600" dirty="0"/>
            <a:t> will also act as key partner for utilizing the CT Atlas database for future marine spatial planning in fisheries research project. </a:t>
          </a:r>
        </a:p>
      </dgm:t>
    </dgm:pt>
    <dgm:pt modelId="{5C901E28-452F-4E71-9E50-DC9AC05E9E59}" type="parTrans" cxnId="{15F93E4D-80F8-43A5-814E-D68D6B8713B0}">
      <dgm:prSet/>
      <dgm:spPr/>
      <dgm:t>
        <a:bodyPr/>
        <a:lstStyle/>
        <a:p>
          <a:endParaRPr lang="en-US"/>
        </a:p>
      </dgm:t>
    </dgm:pt>
    <dgm:pt modelId="{BCF0479F-432F-49E6-B5E9-47C3794DACF9}" type="sibTrans" cxnId="{15F93E4D-80F8-43A5-814E-D68D6B8713B0}">
      <dgm:prSet/>
      <dgm:spPr/>
      <dgm:t>
        <a:bodyPr/>
        <a:lstStyle/>
        <a:p>
          <a:endParaRPr lang="en-US"/>
        </a:p>
      </dgm:t>
    </dgm:pt>
    <dgm:pt modelId="{756ADAB9-A507-443D-B004-3B1750FF790F}" type="pres">
      <dgm:prSet presAssocID="{EA24AD9F-11ED-403D-BC16-81705746B01D}" presName="vert0" presStyleCnt="0">
        <dgm:presLayoutVars>
          <dgm:dir/>
          <dgm:animOne val="branch"/>
          <dgm:animLvl val="lvl"/>
        </dgm:presLayoutVars>
      </dgm:prSet>
      <dgm:spPr/>
    </dgm:pt>
    <dgm:pt modelId="{6DFB7678-C834-4882-B2E8-1B1DB467AA78}" type="pres">
      <dgm:prSet presAssocID="{86E91E99-B065-4B04-A5B3-DF4820121C13}" presName="thickLine" presStyleLbl="alignNode1" presStyleIdx="0" presStyleCnt="2"/>
      <dgm:spPr/>
    </dgm:pt>
    <dgm:pt modelId="{A571653C-0FA7-46A3-B592-E88BFAC9D2B5}" type="pres">
      <dgm:prSet presAssocID="{86E91E99-B065-4B04-A5B3-DF4820121C13}" presName="horz1" presStyleCnt="0"/>
      <dgm:spPr/>
    </dgm:pt>
    <dgm:pt modelId="{BF52111D-B958-4C48-A017-8A9F45AD7E3E}" type="pres">
      <dgm:prSet presAssocID="{86E91E99-B065-4B04-A5B3-DF4820121C13}" presName="tx1" presStyleLbl="revTx" presStyleIdx="0" presStyleCnt="2"/>
      <dgm:spPr/>
    </dgm:pt>
    <dgm:pt modelId="{FE6A0F9D-9155-4790-8DFB-A422CF63226C}" type="pres">
      <dgm:prSet presAssocID="{86E91E99-B065-4B04-A5B3-DF4820121C13}" presName="vert1" presStyleCnt="0"/>
      <dgm:spPr/>
    </dgm:pt>
    <dgm:pt modelId="{9059DD66-5D3F-4DAC-98C2-EAB91AA3776B}" type="pres">
      <dgm:prSet presAssocID="{76047CE5-1B65-4B4D-90D4-A1FF514C2E45}" presName="thickLine" presStyleLbl="alignNode1" presStyleIdx="1" presStyleCnt="2"/>
      <dgm:spPr/>
    </dgm:pt>
    <dgm:pt modelId="{EC142472-68E6-42BA-969A-1AFA45EF1BEC}" type="pres">
      <dgm:prSet presAssocID="{76047CE5-1B65-4B4D-90D4-A1FF514C2E45}" presName="horz1" presStyleCnt="0"/>
      <dgm:spPr/>
    </dgm:pt>
    <dgm:pt modelId="{20E5F3F0-D83E-4DC1-9C0E-1848A488064A}" type="pres">
      <dgm:prSet presAssocID="{76047CE5-1B65-4B4D-90D4-A1FF514C2E45}" presName="tx1" presStyleLbl="revTx" presStyleIdx="1" presStyleCnt="2"/>
      <dgm:spPr/>
    </dgm:pt>
    <dgm:pt modelId="{348868A2-E179-47D0-8AE8-E1A836369533}" type="pres">
      <dgm:prSet presAssocID="{76047CE5-1B65-4B4D-90D4-A1FF514C2E45}" presName="vert1" presStyleCnt="0"/>
      <dgm:spPr/>
    </dgm:pt>
  </dgm:ptLst>
  <dgm:cxnLst>
    <dgm:cxn modelId="{94E6541B-0053-45EC-A143-CAA5BE75E3FD}" type="presOf" srcId="{86E91E99-B065-4B04-A5B3-DF4820121C13}" destId="{BF52111D-B958-4C48-A017-8A9F45AD7E3E}" srcOrd="0" destOrd="0" presId="urn:microsoft.com/office/officeart/2008/layout/LinedList"/>
    <dgm:cxn modelId="{15F93E4D-80F8-43A5-814E-D68D6B8713B0}" srcId="{EA24AD9F-11ED-403D-BC16-81705746B01D}" destId="{76047CE5-1B65-4B4D-90D4-A1FF514C2E45}" srcOrd="1" destOrd="0" parTransId="{5C901E28-452F-4E71-9E50-DC9AC05E9E59}" sibTransId="{BCF0479F-432F-49E6-B5E9-47C3794DACF9}"/>
    <dgm:cxn modelId="{8081856F-B8E5-4A98-9FF1-DA938EBDCFA8}" srcId="{EA24AD9F-11ED-403D-BC16-81705746B01D}" destId="{86E91E99-B065-4B04-A5B3-DF4820121C13}" srcOrd="0" destOrd="0" parTransId="{4BD4842D-0953-41DB-AAB2-DC2F82CF3603}" sibTransId="{DF07AB92-5C67-420C-9A97-C821E3D9D7C5}"/>
    <dgm:cxn modelId="{485D16A1-1456-4171-B303-3C724DFACC58}" type="presOf" srcId="{76047CE5-1B65-4B4D-90D4-A1FF514C2E45}" destId="{20E5F3F0-D83E-4DC1-9C0E-1848A488064A}" srcOrd="0" destOrd="0" presId="urn:microsoft.com/office/officeart/2008/layout/LinedList"/>
    <dgm:cxn modelId="{C6B7BEA1-A7DB-4D78-B1EC-FA9A516D270C}" type="presOf" srcId="{EA24AD9F-11ED-403D-BC16-81705746B01D}" destId="{756ADAB9-A507-443D-B004-3B1750FF790F}" srcOrd="0" destOrd="0" presId="urn:microsoft.com/office/officeart/2008/layout/LinedList"/>
    <dgm:cxn modelId="{C42F0295-876A-4D6B-BCAC-05CAA120A280}" type="presParOf" srcId="{756ADAB9-A507-443D-B004-3B1750FF790F}" destId="{6DFB7678-C834-4882-B2E8-1B1DB467AA78}" srcOrd="0" destOrd="0" presId="urn:microsoft.com/office/officeart/2008/layout/LinedList"/>
    <dgm:cxn modelId="{991D3428-558C-435F-AD79-BC7D06E702BB}" type="presParOf" srcId="{756ADAB9-A507-443D-B004-3B1750FF790F}" destId="{A571653C-0FA7-46A3-B592-E88BFAC9D2B5}" srcOrd="1" destOrd="0" presId="urn:microsoft.com/office/officeart/2008/layout/LinedList"/>
    <dgm:cxn modelId="{4FB81AE9-C3D6-43AF-8C56-6502E6E737FB}" type="presParOf" srcId="{A571653C-0FA7-46A3-B592-E88BFAC9D2B5}" destId="{BF52111D-B958-4C48-A017-8A9F45AD7E3E}" srcOrd="0" destOrd="0" presId="urn:microsoft.com/office/officeart/2008/layout/LinedList"/>
    <dgm:cxn modelId="{1D46FCF2-6834-4A53-AB1F-5A0EA771EEAF}" type="presParOf" srcId="{A571653C-0FA7-46A3-B592-E88BFAC9D2B5}" destId="{FE6A0F9D-9155-4790-8DFB-A422CF63226C}" srcOrd="1" destOrd="0" presId="urn:microsoft.com/office/officeart/2008/layout/LinedList"/>
    <dgm:cxn modelId="{F4318436-7439-47C3-A158-C25E32C915D4}" type="presParOf" srcId="{756ADAB9-A507-443D-B004-3B1750FF790F}" destId="{9059DD66-5D3F-4DAC-98C2-EAB91AA3776B}" srcOrd="2" destOrd="0" presId="urn:microsoft.com/office/officeart/2008/layout/LinedList"/>
    <dgm:cxn modelId="{3027731E-8601-4E07-8326-9407E96D0BD4}" type="presParOf" srcId="{756ADAB9-A507-443D-B004-3B1750FF790F}" destId="{EC142472-68E6-42BA-969A-1AFA45EF1BEC}" srcOrd="3" destOrd="0" presId="urn:microsoft.com/office/officeart/2008/layout/LinedList"/>
    <dgm:cxn modelId="{51863627-F2DA-45AC-BD2C-417585DF0312}" type="presParOf" srcId="{EC142472-68E6-42BA-969A-1AFA45EF1BEC}" destId="{20E5F3F0-D83E-4DC1-9C0E-1848A488064A}" srcOrd="0" destOrd="0" presId="urn:microsoft.com/office/officeart/2008/layout/LinedList"/>
    <dgm:cxn modelId="{7E1803AE-60FE-4A3E-BA1A-84BA83935171}" type="presParOf" srcId="{EC142472-68E6-42BA-969A-1AFA45EF1BEC}" destId="{348868A2-E179-47D0-8AE8-E1A8363695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7678-C834-4882-B2E8-1B1DB467AA78}">
      <dsp:nvSpPr>
        <dsp:cNvPr id="0" name=""/>
        <dsp:cNvSpPr/>
      </dsp:nvSpPr>
      <dsp:spPr>
        <a:xfrm>
          <a:off x="0" y="0"/>
          <a:ext cx="106271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2111D-B958-4C48-A017-8A9F45AD7E3E}">
      <dsp:nvSpPr>
        <dsp:cNvPr id="0" name=""/>
        <dsp:cNvSpPr/>
      </dsp:nvSpPr>
      <dsp:spPr>
        <a:xfrm>
          <a:off x="0" y="0"/>
          <a:ext cx="10627113" cy="210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 </a:t>
          </a:r>
          <a:r>
            <a:rPr lang="en-US" sz="2600" b="1" kern="1200" dirty="0">
              <a:solidFill>
                <a:srgbClr val="0070C0"/>
              </a:solidFill>
            </a:rPr>
            <a:t>independent CT Atlas database </a:t>
          </a:r>
          <a:r>
            <a:rPr lang="en-US" sz="2600" kern="1200" dirty="0"/>
            <a:t>from </a:t>
          </a:r>
          <a:r>
            <a:rPr lang="en-US" sz="2600" kern="1200" dirty="0" err="1"/>
            <a:t>ReefBase</a:t>
          </a:r>
          <a:r>
            <a:rPr lang="en-US" sz="2600" kern="1200" dirty="0"/>
            <a:t> with new interface capture additional/change feedbacks collated from CT Atlas inception/consultation workshop. It offers downloadable open data that users can incorporate into their own analyses, and restricted data accessible by CTI partners only. </a:t>
          </a:r>
        </a:p>
      </dsp:txBody>
      <dsp:txXfrm>
        <a:off x="0" y="0"/>
        <a:ext cx="10627113" cy="2107580"/>
      </dsp:txXfrm>
    </dsp:sp>
    <dsp:sp modelId="{9059DD66-5D3F-4DAC-98C2-EAB91AA3776B}">
      <dsp:nvSpPr>
        <dsp:cNvPr id="0" name=""/>
        <dsp:cNvSpPr/>
      </dsp:nvSpPr>
      <dsp:spPr>
        <a:xfrm>
          <a:off x="0" y="2107580"/>
          <a:ext cx="10627113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5F3F0-D83E-4DC1-9C0E-1848A488064A}">
      <dsp:nvSpPr>
        <dsp:cNvPr id="0" name=""/>
        <dsp:cNvSpPr/>
      </dsp:nvSpPr>
      <dsp:spPr>
        <a:xfrm>
          <a:off x="0" y="2107580"/>
          <a:ext cx="10627113" cy="210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sustainability of CT Atlas to continue supporting CTI National Coordination Committee (NCC), Technical Working Group (TWG), CT partners and all users, will be </a:t>
          </a:r>
          <a:r>
            <a:rPr lang="en-US" sz="2600" b="1" kern="1200" dirty="0">
              <a:solidFill>
                <a:srgbClr val="0070C0"/>
              </a:solidFill>
            </a:rPr>
            <a:t>fully managed by CTI Secretariat in two years time</a:t>
          </a:r>
          <a:r>
            <a:rPr lang="en-US" sz="2600" kern="1200" dirty="0"/>
            <a:t>. </a:t>
          </a:r>
          <a:r>
            <a:rPr lang="en-US" sz="2600" kern="1200" dirty="0" err="1"/>
            <a:t>WorldFish</a:t>
          </a:r>
          <a:r>
            <a:rPr lang="en-US" sz="2600" kern="1200" dirty="0"/>
            <a:t> will also act as key partner for utilizing the CT Atlas database for future marine spatial planning in fisheries research project. </a:t>
          </a:r>
        </a:p>
      </dsp:txBody>
      <dsp:txXfrm>
        <a:off x="0" y="2107580"/>
        <a:ext cx="10627113" cy="210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" y="-41901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11.4: </a:t>
            </a:r>
            <a:r>
              <a:rPr lang="en-PH"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Capacity Building</a:t>
            </a:r>
            <a:endParaRPr lang="en-PH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427" y="4351634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Presented by Regional Secretariat (Program Services)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155" y="5831652"/>
            <a:ext cx="2263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400" dirty="0">
                <a:latin typeface="Arial" panose="020B0604020202020204" pitchFamily="34" charset="0"/>
                <a:cs typeface="Arial" panose="020B0604020202020204" pitchFamily="34" charset="0"/>
              </a:rPr>
              <a:t>Place here Country Logo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71" y="5494077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917700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876FB-2977-4028-9959-AB928114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2" y="1459476"/>
            <a:ext cx="11748052" cy="36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36A0-E48B-472B-851F-67DDD2C5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Proposed Budget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AEC5B-4A6E-4F1C-A0AB-22F47DD1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2019300"/>
            <a:ext cx="5981700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8F7AB-6DD1-418A-9A9A-85962A0BAB6B}"/>
              </a:ext>
            </a:extLst>
          </p:cNvPr>
          <p:cNvSpPr txBox="1"/>
          <p:nvPr/>
        </p:nvSpPr>
        <p:spPr>
          <a:xfrm>
            <a:off x="655983" y="1690688"/>
            <a:ext cx="42638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/>
              <a:t>The total cost of USD85,000 excluding two (2) workshops and an IT/GIS officer, of which cost shall be incurred by the Regional Secretariat.</a:t>
            </a:r>
          </a:p>
          <a:p>
            <a:endParaRPr lang="en-MY" sz="2000" dirty="0"/>
          </a:p>
          <a:p>
            <a:r>
              <a:rPr lang="en-MY" sz="2000" dirty="0"/>
              <a:t>The Regional Secretariat proposed a total budget of USD150,000 for CT Atlas.</a:t>
            </a:r>
          </a:p>
          <a:p>
            <a:endParaRPr lang="en-MY" sz="2000" dirty="0"/>
          </a:p>
          <a:p>
            <a:r>
              <a:rPr lang="en-MY" sz="2000" dirty="0" err="1"/>
              <a:t>WorldFish</a:t>
            </a:r>
            <a:r>
              <a:rPr lang="en-MY" sz="2000" dirty="0"/>
              <a:t> [USD85k] + two workshops + IT/GIS Officer = </a:t>
            </a:r>
            <a:r>
              <a:rPr lang="en-MY" sz="2000" b="1" dirty="0"/>
              <a:t>USD 160,000</a:t>
            </a:r>
          </a:p>
          <a:p>
            <a:endParaRPr lang="en-MY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05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6639-A86D-44A1-9FCC-97FBAB7F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9768"/>
            <a:ext cx="10515600" cy="1325563"/>
          </a:xfrm>
        </p:spPr>
        <p:txBody>
          <a:bodyPr/>
          <a:lstStyle/>
          <a:p>
            <a:r>
              <a:rPr lang="en-MY" dirty="0"/>
              <a:t>Outline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56784-8C0B-4397-A8B6-EF642BE64000}"/>
              </a:ext>
            </a:extLst>
          </p:cNvPr>
          <p:cNvSpPr/>
          <p:nvPr/>
        </p:nvSpPr>
        <p:spPr>
          <a:xfrm>
            <a:off x="933542" y="2369605"/>
            <a:ext cx="9273945" cy="234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endParaRPr lang="en-MY" sz="3000" b="1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MY" sz="3000" b="1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RS new allocated budget for attending capacity building programs</a:t>
            </a:r>
          </a:p>
          <a:p>
            <a:pPr marL="914400" lvl="1" indent="-457200" algn="just">
              <a:lnSpc>
                <a:spcPct val="107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MY" sz="3000" b="1" dirty="0">
                <a:highlight>
                  <a:srgbClr val="FFFFFF"/>
                </a:highlight>
              </a:rPr>
              <a:t>Capacity Building under CT Atlas</a:t>
            </a:r>
            <a:endParaRPr lang="en-US" sz="3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DA47-70E7-4A2F-B8AD-A442E625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85599"/>
            <a:ext cx="10515600" cy="1411149"/>
          </a:xfrm>
        </p:spPr>
        <p:txBody>
          <a:bodyPr>
            <a:normAutofit/>
          </a:bodyPr>
          <a:lstStyle/>
          <a:p>
            <a:r>
              <a:rPr lang="en-ID" sz="5000" dirty="0"/>
              <a:t>1. RS new allocation budget</a:t>
            </a:r>
            <a:endParaRPr lang="en-US" sz="33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0960D-97F5-4559-B9D9-7C706DAB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3602"/>
            <a:ext cx="10515600" cy="15001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ID" b="1" dirty="0"/>
              <a:t>Regional Secretariat for the first time allocates for capacity building a sum that can be flexibly used for one NCC participant from each CT6 for attending conferences or training courses. E.g. Online course by UN on Climate Change Negotiation and Diplomacy.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4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DA47-70E7-4A2F-B8AD-A442E625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319854" cy="2087010"/>
          </a:xfrm>
        </p:spPr>
        <p:txBody>
          <a:bodyPr>
            <a:normAutofit/>
          </a:bodyPr>
          <a:lstStyle/>
          <a:p>
            <a:pPr marL="893763" indent="-893763"/>
            <a:r>
              <a:rPr lang="en-ID" sz="5000" dirty="0"/>
              <a:t>2. Capacity Building under CT Atlas </a:t>
            </a:r>
            <a:endParaRPr lang="en-US" sz="50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0960D-97F5-4559-B9D9-7C706DAB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2640"/>
            <a:ext cx="10515600" cy="1066317"/>
          </a:xfrm>
        </p:spPr>
        <p:txBody>
          <a:bodyPr>
            <a:normAutofit/>
          </a:bodyPr>
          <a:lstStyle/>
          <a:p>
            <a:r>
              <a:rPr lang="en-ID" sz="2800" b="1" dirty="0"/>
              <a:t>Regional Secretariat proposes that under CT ATLAS Concept Note, to provide training for members of NCC for CT Atlas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97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0EA4-2C90-42B9-8B2D-04A130A1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Expected Output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FC8B38-90CD-4D8B-A491-FFB6DA1C8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023657"/>
              </p:ext>
            </p:extLst>
          </p:nvPr>
        </p:nvGraphicFramePr>
        <p:xfrm>
          <a:off x="936702" y="1784196"/>
          <a:ext cx="10627113" cy="421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7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6DFB7678-C834-4882-B2E8-1B1DB467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DFB7678-C834-4882-B2E8-1B1DB467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DFB7678-C834-4882-B2E8-1B1DB467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DFB7678-C834-4882-B2E8-1B1DB467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F52111D-B958-4C48-A017-8A9F45AD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F52111D-B958-4C48-A017-8A9F45AD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F52111D-B958-4C48-A017-8A9F45AD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F52111D-B958-4C48-A017-8A9F45AD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059DD66-5D3F-4DAC-98C2-EAB91AA3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059DD66-5D3F-4DAC-98C2-EAB91AA3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059DD66-5D3F-4DAC-98C2-EAB91AA3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059DD66-5D3F-4DAC-98C2-EAB91AA37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0E5F3F0-D83E-4DC1-9C0E-1848A488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0E5F3F0-D83E-4DC1-9C0E-1848A488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0E5F3F0-D83E-4DC1-9C0E-1848A488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0E5F3F0-D83E-4DC1-9C0E-1848A488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7559-8BF7-4623-AAFA-DA84C3D9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82" y="365125"/>
            <a:ext cx="3899453" cy="1325563"/>
          </a:xfrm>
        </p:spPr>
        <p:txBody>
          <a:bodyPr>
            <a:normAutofit/>
          </a:bodyPr>
          <a:lstStyle/>
          <a:p>
            <a:r>
              <a:rPr lang="en-MY" sz="3000" dirty="0"/>
              <a:t>Activities and Timeline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FAB9C-4860-4C64-B103-0D33EC6E4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63" y="204602"/>
            <a:ext cx="7425855" cy="6285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C884A-6D88-46E4-8D0B-220A12C7A47F}"/>
              </a:ext>
            </a:extLst>
          </p:cNvPr>
          <p:cNvSpPr txBox="1"/>
          <p:nvPr/>
        </p:nvSpPr>
        <p:spPr>
          <a:xfrm>
            <a:off x="357809" y="1690688"/>
            <a:ext cx="4005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/>
              <a:t>The transition shall take over a span of two (2) years                          [2019 and 2020]</a:t>
            </a: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871F53-426E-4FE0-8980-9E7BFD4B7BB9}"/>
              </a:ext>
            </a:extLst>
          </p:cNvPr>
          <p:cNvSpPr/>
          <p:nvPr/>
        </p:nvSpPr>
        <p:spPr>
          <a:xfrm>
            <a:off x="4572000" y="1262270"/>
            <a:ext cx="3518452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ED489-B31B-47E6-BE2B-4CC43142A524}"/>
              </a:ext>
            </a:extLst>
          </p:cNvPr>
          <p:cNvSpPr/>
          <p:nvPr/>
        </p:nvSpPr>
        <p:spPr>
          <a:xfrm>
            <a:off x="4572000" y="4923183"/>
            <a:ext cx="3518452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8241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2F5E-D68B-46F7-941C-ED575147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5000" dirty="0"/>
              <a:t>SOM-14 Recommendations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DC814-3FCE-4669-ABE1-CE5E658DB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1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6DB0-95BF-400B-B5F5-D7C610D2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MY" dirty="0"/>
              <a:t>SOM-14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55DB-84C9-41DC-9136-D4E5200F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1703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000" dirty="0"/>
              <a:t>Accept the proposed budget provided for capacity building opportunities for CT6 members </a:t>
            </a:r>
            <a:r>
              <a:rPr lang="en-ID" sz="2000" dirty="0">
                <a:solidFill>
                  <a:srgbClr val="FF0000"/>
                </a:solidFill>
              </a:rPr>
              <a:t>(subject to RS budget approval)</a:t>
            </a:r>
            <a:r>
              <a:rPr lang="en-ID" sz="2000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/>
              <a:t>Task the RS to work with NCCs and TWGs to submit priority training needs for RS to organize and conduct specific trainings;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Task Regional Secretariat to recall past SOM decisions on capacity needs of CT6;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Task Regional Secretariat to revisit the recommendations in the Capacity Building Needs Assessment by GIZ;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Task Regional Secretariat to consolidate capacity needs from various TWGs and CCTs as reported in SOM-14; </a:t>
            </a:r>
          </a:p>
          <a:p>
            <a:pPr marL="0" indent="0">
              <a:buNone/>
            </a:pP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7878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t="8505" b="15428"/>
          <a:stretch/>
        </p:blipFill>
        <p:spPr>
          <a:xfrm>
            <a:off x="-32658" y="-16329"/>
            <a:ext cx="12224657" cy="6858000"/>
          </a:xfrm>
        </p:spPr>
      </p:pic>
      <p:grpSp>
        <p:nvGrpSpPr>
          <p:cNvPr id="28" name="Group 27"/>
          <p:cNvGrpSpPr/>
          <p:nvPr/>
        </p:nvGrpSpPr>
        <p:grpSpPr>
          <a:xfrm>
            <a:off x="2070914" y="2655776"/>
            <a:ext cx="7805149" cy="4383657"/>
            <a:chOff x="2070914" y="2655776"/>
            <a:chExt cx="7805149" cy="4383657"/>
          </a:xfrm>
        </p:grpSpPr>
        <p:sp>
          <p:nvSpPr>
            <p:cNvPr id="26" name="Rectangle 25"/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88029" y="2792186"/>
              <a:ext cx="7527471" cy="4094847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51314" y="2922814"/>
              <a:ext cx="7200900" cy="41166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5" name="Marcador de texto 3">
              <a:extLst>
                <a:ext uri="{FF2B5EF4-FFF2-40B4-BE49-F238E27FC236}">
                  <a16:creationId xmlns:a16="http://schemas.microsoft.com/office/drawing/2014/main" id="{004C226F-34B3-464F-A049-9BFE43705FB1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5843" y="6465009"/>
            <a:ext cx="8588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credits: 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Pixabay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IYOR Bank/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JayneJenkins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FabriceDudenhofer</a:t>
            </a:r>
            <a:r>
              <a:rPr lang="en-PH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/Yen-</a:t>
            </a:r>
            <a:r>
              <a:rPr lang="en-PH" sz="1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YiLee</a:t>
            </a:r>
            <a:endParaRPr lang="en-PH" sz="1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434</Words>
  <Application>Microsoft Office PowerPoint</Application>
  <PresentationFormat>Widescreen</PresentationFormat>
  <Paragraphs>36</Paragraphs>
  <Slides>11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Open Sans</vt:lpstr>
      <vt:lpstr>Open Sans Extrabold</vt:lpstr>
      <vt:lpstr>Office Theme</vt:lpstr>
      <vt:lpstr>PowerPoint Presentation</vt:lpstr>
      <vt:lpstr>Outline</vt:lpstr>
      <vt:lpstr>1. RS new allocation budget</vt:lpstr>
      <vt:lpstr>2. Capacity Building under CT Atlas </vt:lpstr>
      <vt:lpstr>Expected Output</vt:lpstr>
      <vt:lpstr>Activities and Timeline</vt:lpstr>
      <vt:lpstr>SOM-14 Recommendations</vt:lpstr>
      <vt:lpstr>SOM-14 Recommendations</vt:lpstr>
      <vt:lpstr>PowerPoint Presentation</vt:lpstr>
      <vt:lpstr>PowerPoint Presentation</vt:lpstr>
      <vt:lpstr>Proposed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64</cp:revision>
  <dcterms:created xsi:type="dcterms:W3CDTF">2018-11-08T04:12:31Z</dcterms:created>
  <dcterms:modified xsi:type="dcterms:W3CDTF">2018-12-13T08:46:33Z</dcterms:modified>
</cp:coreProperties>
</file>