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80" r:id="rId4"/>
    <p:sldId id="281" r:id="rId5"/>
    <p:sldId id="303" r:id="rId6"/>
    <p:sldId id="285" r:id="rId7"/>
    <p:sldId id="286" r:id="rId8"/>
    <p:sldId id="283" r:id="rId9"/>
    <p:sldId id="284" r:id="rId10"/>
    <p:sldId id="291" r:id="rId11"/>
    <p:sldId id="272" r:id="rId12"/>
    <p:sldId id="304" r:id="rId13"/>
    <p:sldId id="258" r:id="rId14"/>
    <p:sldId id="290" r:id="rId15"/>
    <p:sldId id="292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443"/>
    <a:srgbClr val="90C42F"/>
    <a:srgbClr val="FFFF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4C61-4760-4351-B147-38B3C02228FD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5DD1E-0F12-4405-8416-C71BF4196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6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97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3700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76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75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3469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7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102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464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6191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011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93045-CD0D-4401-A7BF-ED91C46282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09" y="365125"/>
            <a:ext cx="1276350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E5EDA-C3FD-46D9-A2C8-ADD330F1D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89A6FE-30E2-4676-8B01-42866E9406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26818" r="19927" b="19583"/>
          <a:stretch/>
        </p:blipFill>
        <p:spPr>
          <a:xfrm>
            <a:off x="1" y="-41901"/>
            <a:ext cx="12215004" cy="5467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621" y="400176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SOM14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550" y="1114039"/>
            <a:ext cx="3599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14</a:t>
            </a:r>
            <a:r>
              <a:rPr lang="en-PH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Senior Officials’ Meeting</a:t>
            </a:r>
          </a:p>
          <a:p>
            <a:r>
              <a:rPr lang="en-P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12 - 13 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December 2018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Manila, Philippines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3001" y="3656965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P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Presented by Regional Secretariat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5523232"/>
            <a:ext cx="977676" cy="982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53" y="5471923"/>
            <a:ext cx="2601779" cy="1102426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73824A2-69A7-4DFE-9A65-5F9EED9A9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" y="5577175"/>
            <a:ext cx="2844315" cy="92898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A54EE3B-3FA6-42E3-83FA-5A635BA249AA}"/>
              </a:ext>
            </a:extLst>
          </p:cNvPr>
          <p:cNvSpPr txBox="1">
            <a:spLocks/>
          </p:cNvSpPr>
          <p:nvPr/>
        </p:nvSpPr>
        <p:spPr>
          <a:xfrm>
            <a:off x="353549" y="3814169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PH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B4CBBF3-2A2F-4E97-84B5-29FE3E2F192E}"/>
              </a:ext>
            </a:extLst>
          </p:cNvPr>
          <p:cNvSpPr txBox="1">
            <a:spLocks/>
          </p:cNvSpPr>
          <p:nvPr/>
        </p:nvSpPr>
        <p:spPr>
          <a:xfrm>
            <a:off x="11503" y="2855910"/>
            <a:ext cx="12191999" cy="723284"/>
          </a:xfrm>
          <a:prstGeom prst="rect">
            <a:avLst/>
          </a:prstGeom>
          <a:solidFill>
            <a:srgbClr val="90C42F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SESSION 11.5: RBF/OOC</a:t>
            </a:r>
          </a:p>
        </p:txBody>
      </p:sp>
    </p:spTree>
    <p:extLst>
      <p:ext uri="{BB962C8B-B14F-4D97-AF65-F5344CB8AC3E}">
        <p14:creationId xmlns:p14="http://schemas.microsoft.com/office/powerpoint/2010/main" val="209658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2F5E-D68B-46F7-941C-ED575147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sz="5000" dirty="0"/>
              <a:t>SOM-14 Recommendations</a:t>
            </a: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DC814-3FCE-4669-ABE1-CE5E658DB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5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6DB0-95BF-400B-B5F5-D7C610D2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SOM-14 Recommendations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55DB-84C9-41DC-9136-D4E5200F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973"/>
            <a:ext cx="10515600" cy="4957947"/>
          </a:xfrm>
        </p:spPr>
        <p:txBody>
          <a:bodyPr>
            <a:noAutofit/>
          </a:bodyPr>
          <a:lstStyle/>
          <a:p>
            <a:pPr marL="0" indent="0" algn="just">
              <a:spcAft>
                <a:spcPts val="800"/>
              </a:spcAft>
              <a:buNone/>
            </a:pPr>
            <a:r>
              <a:rPr lang="en-MY" sz="1300" b="1" dirty="0"/>
              <a:t>5</a:t>
            </a:r>
            <a:r>
              <a:rPr lang="en-MY" sz="1300" b="1" baseline="30000" dirty="0"/>
              <a:t>th</a:t>
            </a:r>
            <a:r>
              <a:rPr lang="en-MY" sz="1300" b="1" dirty="0"/>
              <a:t> Regional Business Forum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MY" sz="1300" dirty="0"/>
              <a:t>Note on Malaysia’ withdrawal from organizing the 5</a:t>
            </a:r>
            <a:r>
              <a:rPr lang="en-MY" sz="1300" baseline="30000" dirty="0"/>
              <a:t>th</a:t>
            </a:r>
            <a:r>
              <a:rPr lang="en-MY" sz="1300" dirty="0"/>
              <a:t> Regional Business Forum (RBF);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MY" sz="1300" dirty="0"/>
              <a:t>Task the RS to work with potential organizations/collaborators to redesign the RBF with the objective of attracting private organizations;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MY" sz="1300" dirty="0"/>
              <a:t>Task the Regional Secretariat to plan for RBF with strong coordination with MPA WG as well as with other TWGs as relevant and Development Partners.</a:t>
            </a:r>
          </a:p>
        </p:txBody>
      </p:sp>
    </p:spTree>
    <p:extLst>
      <p:ext uri="{BB962C8B-B14F-4D97-AF65-F5344CB8AC3E}">
        <p14:creationId xmlns:p14="http://schemas.microsoft.com/office/powerpoint/2010/main" val="7878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6DB0-95BF-400B-B5F5-D7C610D2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SOM-14 Recommendations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55DB-84C9-41DC-9136-D4E5200F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973"/>
            <a:ext cx="10515600" cy="49579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MY" sz="1600" b="1" dirty="0"/>
              <a:t>Our Ocean Conference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MY" sz="1600" dirty="0"/>
              <a:t>Appreciate the participation of the Regional Secretariat in representing CTI-CFF and CT6 countries during the OOC2018;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MY" sz="1600" dirty="0"/>
              <a:t>Acknowledge the following: </a:t>
            </a:r>
          </a:p>
          <a:p>
            <a:pPr marL="893763" lvl="2" indent="-357188" algn="just">
              <a:buFont typeface="+mj-lt"/>
              <a:buAutoNum type="alphaLcParenR"/>
            </a:pPr>
            <a:r>
              <a:rPr lang="en-MY" sz="1600" dirty="0"/>
              <a:t>Acknowledge the outcomes of the Our Oceans Conference (OOC2018) as presented by the NCC Indonesia;</a:t>
            </a:r>
          </a:p>
          <a:p>
            <a:pPr marL="893763" lvl="2" indent="-357188" algn="just">
              <a:buFont typeface="+mj-lt"/>
              <a:buAutoNum type="alphaLcParenR"/>
            </a:pPr>
            <a:r>
              <a:rPr lang="en-MY" sz="1600" dirty="0"/>
              <a:t>Acknowledge the goal of Regional Secretariat’s Ocean Talk #1 on RPOA Review findings, </a:t>
            </a:r>
            <a:r>
              <a:rPr lang="en-ID" sz="1600" dirty="0"/>
              <a:t>highlighting the continued high relevance of this important multi-national collaborative initiative; and</a:t>
            </a:r>
          </a:p>
          <a:p>
            <a:pPr marL="893763" lvl="2" indent="-357188" algn="just">
              <a:buFont typeface="+mj-lt"/>
              <a:buAutoNum type="alphaLcParenR"/>
            </a:pPr>
            <a:r>
              <a:rPr lang="en-MY" sz="1600" dirty="0"/>
              <a:t>Acknowledge the objective of Regional Secretariat’s Ocean Talk #2 on "</a:t>
            </a:r>
            <a:r>
              <a:rPr lang="en-MY" sz="1600" b="1" dirty="0"/>
              <a:t>Legacy for Coral Triangle - Towards International Recognition for Marine </a:t>
            </a:r>
            <a:r>
              <a:rPr lang="en-MY" sz="1600" b="1" dirty="0" err="1"/>
              <a:t>Megabiodiversity</a:t>
            </a:r>
            <a:r>
              <a:rPr lang="en-MY" sz="1600" b="1" dirty="0"/>
              <a:t> Area</a:t>
            </a:r>
            <a:r>
              <a:rPr lang="en-MY" sz="1600" dirty="0"/>
              <a:t>." on how special status for selected Coral Triangle areas could contribute to both conservation of the natural world linked to responsible use and sustainable economic development.</a:t>
            </a:r>
          </a:p>
          <a:p>
            <a:pPr marL="536575" lvl="1" indent="-457200" algn="just">
              <a:buFont typeface="+mj-lt"/>
              <a:buAutoNum type="arabicPeriod" startAt="3"/>
            </a:pPr>
            <a:r>
              <a:rPr lang="en-MY" sz="1600" dirty="0"/>
              <a:t>Encourage Regional Secretariat to share information on relevant events to University Partnership members through the respective NCCs.</a:t>
            </a:r>
          </a:p>
          <a:p>
            <a:pPr marL="536575" lvl="1" indent="-457200" algn="just">
              <a:buFont typeface="+mj-lt"/>
              <a:buAutoNum type="arabicPeriod" startAt="3"/>
            </a:pPr>
            <a:r>
              <a:rPr lang="en-MY" sz="1600" dirty="0"/>
              <a:t>Acknowledge CTI-CFF USD1.3mill commitment made during the OOC in Bali, Indonesia (29-30 October 2018); and</a:t>
            </a:r>
          </a:p>
          <a:p>
            <a:pPr marL="536575" lvl="1" indent="-457200" algn="just">
              <a:buFont typeface="+mj-lt"/>
              <a:buAutoNum type="arabicPeriod" startAt="3"/>
            </a:pPr>
            <a:r>
              <a:rPr lang="en-MY" sz="1600" dirty="0"/>
              <a:t>Task Regional Secretariat to prepare a Tracking Commitment Report on commitments put forward in the recent OOC2018 to the next OOC2019 (Nov 24-25, 2019).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03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8505" b="15428"/>
          <a:stretch/>
        </p:blipFill>
        <p:spPr>
          <a:xfrm>
            <a:off x="-32658" y="-16329"/>
            <a:ext cx="12224657" cy="6858000"/>
          </a:xfrm>
        </p:spPr>
      </p:pic>
      <p:grpSp>
        <p:nvGrpSpPr>
          <p:cNvPr id="28" name="Group 27"/>
          <p:cNvGrpSpPr/>
          <p:nvPr/>
        </p:nvGrpSpPr>
        <p:grpSpPr>
          <a:xfrm>
            <a:off x="2070914" y="2655776"/>
            <a:ext cx="7805149" cy="4383657"/>
            <a:chOff x="2070914" y="2655776"/>
            <a:chExt cx="7805149" cy="4383657"/>
          </a:xfrm>
        </p:grpSpPr>
        <p:sp>
          <p:nvSpPr>
            <p:cNvPr id="26" name="Rectangle 25"/>
            <p:cNvSpPr/>
            <p:nvPr/>
          </p:nvSpPr>
          <p:spPr>
            <a:xfrm>
              <a:off x="2070914" y="2655776"/>
              <a:ext cx="7805149" cy="423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88029" y="2792186"/>
              <a:ext cx="7527471" cy="4094847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1314" y="2922814"/>
              <a:ext cx="7200900" cy="4116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5" name="Marcador de texto 3">
              <a:extLst>
                <a:ext uri="{FF2B5EF4-FFF2-40B4-BE49-F238E27FC236}">
                  <a16:creationId xmlns:a16="http://schemas.microsoft.com/office/drawing/2014/main" id="{004C226F-34B3-464F-A049-9BFE43705FB1}"/>
                </a:ext>
              </a:extLst>
            </p:cNvPr>
            <p:cNvSpPr txBox="1">
              <a:spLocks/>
            </p:cNvSpPr>
            <p:nvPr/>
          </p:nvSpPr>
          <p:spPr>
            <a:xfrm>
              <a:off x="2445844" y="3254865"/>
              <a:ext cx="7106370" cy="172625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Terima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Kasih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-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Maraming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Salamat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             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Tank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Iu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-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Obrigado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Tagio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Tumas</a:t>
              </a:r>
              <a:endParaRPr lang="es-ES_tradnl" sz="20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9" y="5313174"/>
            <a:ext cx="1690042" cy="752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46" y="5351237"/>
            <a:ext cx="1605080" cy="676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27" y="5356689"/>
            <a:ext cx="671018" cy="671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5843" y="6465009"/>
            <a:ext cx="8588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 credits: </a:t>
            </a:r>
            <a:r>
              <a:rPr lang="en-PH" sz="1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Pixabay</a:t>
            </a:r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IYOR Bank/</a:t>
            </a:r>
            <a:r>
              <a:rPr lang="en-PH" sz="1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JayneJenkins</a:t>
            </a:r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PH" sz="1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FabriceDudenhofer</a:t>
            </a:r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/Yen-</a:t>
            </a:r>
            <a:r>
              <a:rPr lang="en-PH" sz="1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YiLee</a:t>
            </a:r>
            <a:endParaRPr lang="en-PH" sz="1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07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5F86D1-0799-435F-8D83-C86F0D97F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6" y="218661"/>
            <a:ext cx="4315410" cy="6102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66F9D-8283-49C0-A51F-BDEA02953C87}"/>
              </a:ext>
            </a:extLst>
          </p:cNvPr>
          <p:cNvSpPr txBox="1"/>
          <p:nvPr/>
        </p:nvSpPr>
        <p:spPr>
          <a:xfrm>
            <a:off x="5812342" y="1891102"/>
            <a:ext cx="46394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dirty="0"/>
              <a:t>The CTI-CFF, a multilateral partnership of six countries – Indonesia, Malaysia, Papua New Guinea, the Philippines, the Solomon Islands and Timor-Leste – </a:t>
            </a:r>
            <a:r>
              <a:rPr lang="en-PH" b="1" dirty="0"/>
              <a:t>committed USD 1.3 million next year (2019) </a:t>
            </a:r>
            <a:r>
              <a:rPr lang="en-PH" dirty="0"/>
              <a:t>for the preservation and management of a healthy marine and coastal ecosystem in the face of climate change. </a:t>
            </a:r>
            <a:r>
              <a:rPr lang="en-PH" b="1" dirty="0"/>
              <a:t>The amount will be used for implementing the CTI-CFF Regional Plan of Action (RPOA), particularly  activities such as strengthening networks of marine protected areas (MPAs) and sustainable fisheries, in ensuring food security in the face of climate change.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387B4-C5B6-4EDC-A5D1-BE9E70CD618E}"/>
              </a:ext>
            </a:extLst>
          </p:cNvPr>
          <p:cNvSpPr txBox="1"/>
          <p:nvPr/>
        </p:nvSpPr>
        <p:spPr>
          <a:xfrm>
            <a:off x="5812342" y="936995"/>
            <a:ext cx="4872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dirty="0">
                <a:latin typeface="+mj-lt"/>
              </a:rPr>
              <a:t>CTI-CFF Commitments / Pledges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12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74B3F69-1A8F-4205-8926-ADEA91F9C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0716"/>
            <a:ext cx="4411238" cy="6238141"/>
          </a:xfrm>
          <a:prstGeom prst="rect">
            <a:avLst/>
          </a:prstGeom>
        </p:spPr>
      </p:pic>
      <p:pic>
        <p:nvPicPr>
          <p:cNvPr id="6" name="Picture 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185DCD6-BC92-48E4-B581-6D9A064F7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9" y="220716"/>
            <a:ext cx="431541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3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B4CB7E0-5854-42BD-A6C4-1F8B4C7A0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0" y="218661"/>
            <a:ext cx="4378665" cy="6192078"/>
          </a:xfrm>
          <a:prstGeom prst="rect">
            <a:avLst/>
          </a:prstGeom>
        </p:spPr>
      </p:pic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9211B57A-31A1-4C47-ACC9-9EDF5883B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3" y="218661"/>
            <a:ext cx="4411238" cy="62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6639-A86D-44A1-9FCC-97FBAB7F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/>
              <a:t>Outline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A56784-8C0B-4397-A8B6-EF642BE64000}"/>
              </a:ext>
            </a:extLst>
          </p:cNvPr>
          <p:cNvSpPr/>
          <p:nvPr/>
        </p:nvSpPr>
        <p:spPr>
          <a:xfrm>
            <a:off x="1035586" y="1690688"/>
            <a:ext cx="8108414" cy="397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4863" indent="-6254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MY" sz="3000" dirty="0">
                <a:ea typeface="Calibri" panose="020F0502020204030204" pitchFamily="34" charset="0"/>
                <a:cs typeface="Arial" panose="020B0604020202020204" pitchFamily="34" charset="0"/>
              </a:rPr>
              <a:t>Regional Business Forum (RBF)</a:t>
            </a:r>
          </a:p>
          <a:p>
            <a:pPr marL="804863" indent="-6254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MY" sz="3000" dirty="0">
                <a:ea typeface="Calibri" panose="020F0502020204030204" pitchFamily="34" charset="0"/>
                <a:cs typeface="Arial" panose="020B0604020202020204" pitchFamily="34" charset="0"/>
              </a:rPr>
              <a:t>Our Ocean Conference (OOC)</a:t>
            </a:r>
          </a:p>
          <a:p>
            <a:pPr marL="804863" indent="-6254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MY" sz="3000" dirty="0"/>
              <a:t>Proposed SOM-14 recommendations</a:t>
            </a:r>
            <a:endParaRPr lang="en-US" sz="3000" dirty="0"/>
          </a:p>
          <a:p>
            <a:pPr marL="804863" indent="-625475" algn="just">
              <a:lnSpc>
                <a:spcPct val="107000"/>
              </a:lnSpc>
              <a:spcAft>
                <a:spcPts val="600"/>
              </a:spcAft>
            </a:pPr>
            <a:endParaRPr lang="en-US" sz="3000" dirty="0"/>
          </a:p>
          <a:p>
            <a:pPr marL="804863" lvl="1" indent="-625475" algn="just">
              <a:lnSpc>
                <a:spcPct val="107000"/>
              </a:lnSpc>
              <a:spcAft>
                <a:spcPts val="600"/>
              </a:spcAft>
              <a:buFont typeface="+mj-lt"/>
              <a:buAutoNum type="alphaLcPeriod"/>
            </a:pPr>
            <a:endParaRPr lang="en-MY" sz="3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4863" lvl="1" indent="-625475" algn="just">
              <a:lnSpc>
                <a:spcPct val="107000"/>
              </a:lnSpc>
              <a:spcAft>
                <a:spcPts val="600"/>
              </a:spcAft>
              <a:buFont typeface="+mj-lt"/>
              <a:buAutoNum type="alphaLcPeriod"/>
            </a:pPr>
            <a:endParaRPr lang="en-MY" sz="3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4863" lvl="1" indent="-625475" algn="just">
              <a:lnSpc>
                <a:spcPct val="107000"/>
              </a:lnSpc>
              <a:spcAft>
                <a:spcPts val="600"/>
              </a:spcAft>
            </a:pPr>
            <a:r>
              <a:rPr lang="en-MY" sz="3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ID" sz="3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1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BDA1-935B-4855-A9CA-27DDDE46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Regional Business Forum </a:t>
            </a:r>
          </a:p>
        </p:txBody>
      </p:sp>
      <p:pic>
        <p:nvPicPr>
          <p:cNvPr id="6" name="Content Placeholder 5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B450CBD7-01F5-4209-94CD-E0E03A35B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795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23ED6C-C019-4805-AC61-9F5C05287777}"/>
              </a:ext>
            </a:extLst>
          </p:cNvPr>
          <p:cNvSpPr txBox="1"/>
          <p:nvPr/>
        </p:nvSpPr>
        <p:spPr>
          <a:xfrm>
            <a:off x="7669011" y="6173725"/>
            <a:ext cx="4414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The Conflict Bay Lodge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98BF02-1261-408D-B093-B62A5E3F0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29" y="2305869"/>
            <a:ext cx="3651467" cy="3867856"/>
          </a:xfrm>
        </p:spPr>
        <p:txBody>
          <a:bodyPr>
            <a:normAutofit/>
          </a:bodyPr>
          <a:lstStyle/>
          <a:p>
            <a:r>
              <a:rPr lang="en-US" sz="2400" dirty="0"/>
              <a:t>Malaysia has withdrawn from hosting the Regional Business Forum (RBF) due to recent change of new government.</a:t>
            </a:r>
          </a:p>
        </p:txBody>
      </p:sp>
    </p:spTree>
    <p:extLst>
      <p:ext uri="{BB962C8B-B14F-4D97-AF65-F5344CB8AC3E}">
        <p14:creationId xmlns:p14="http://schemas.microsoft.com/office/powerpoint/2010/main" val="247180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5DA47-70E7-4A2F-B8AD-A442E625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Our Ocean Conference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0960D-97F5-4559-B9D9-7C706DAB5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3000" b="1" dirty="0"/>
              <a:t>NCC Indonesia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1714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9D2E-D762-4F38-8371-5CAC7EA5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Our Ocean Conference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40CDF-59D9-4558-9311-F23FD3FC3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3000" b="1" dirty="0"/>
              <a:t>Regional Secretariat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83228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2331-6414-4FF2-A8C3-F1CF49CC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MY" sz="3000" dirty="0"/>
              <a:t>Regional Secretariat’s Ocean Talk #1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70C6C-6639-4A0D-BBD8-D4232513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en-ID" sz="2000" dirty="0"/>
              <a:t>This Ocean Talk discussed some findings of the recent RPOA review, highlighting the continued high relevance of this important multi-national collaborative initiative and invites the audience to join development of the next Regional Plan of Action.</a:t>
            </a:r>
            <a:endParaRPr lang="en-US" sz="2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B4E697-DF5B-4F40-B465-81C3A0359D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690" r="2036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290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C9CA37-A0B8-4231-A5FC-B3F7B615F0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b="74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DB158-6FF6-44CF-9323-F15555B3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200" dirty="0">
                <a:latin typeface="+mn-lt"/>
              </a:rPr>
              <a:t>(From left to right) Jackie Thomas from WWF Coral Triangle </a:t>
            </a:r>
            <a:r>
              <a:rPr lang="en-US" sz="1200" dirty="0" err="1">
                <a:latin typeface="+mn-lt"/>
              </a:rPr>
              <a:t>Programme</a:t>
            </a:r>
            <a:r>
              <a:rPr lang="en-US" sz="1200" dirty="0">
                <a:latin typeface="+mn-lt"/>
              </a:rPr>
              <a:t>; Mr. Maruf Farid, USAID Ocean Specialist on Catch Documentation and Traceability; Dr. </a:t>
            </a:r>
            <a:r>
              <a:rPr lang="en-US" sz="1200" dirty="0" err="1">
                <a:latin typeface="+mn-lt"/>
              </a:rPr>
              <a:t>Lida</a:t>
            </a:r>
            <a:r>
              <a:rPr lang="en-US" sz="1200" dirty="0">
                <a:latin typeface="+mn-lt"/>
              </a:rPr>
              <a:t> Pet-</a:t>
            </a:r>
            <a:r>
              <a:rPr lang="en-US" sz="1200" dirty="0" err="1">
                <a:latin typeface="+mn-lt"/>
              </a:rPr>
              <a:t>Soede</a:t>
            </a:r>
            <a:r>
              <a:rPr lang="en-US" sz="1200" dirty="0">
                <a:latin typeface="+mn-lt"/>
              </a:rPr>
              <a:t>, PT Hatfield Group Marine Unit Leader; Dr. Sharifah Nora Ibrahim, CTI Regional Secretariat Deputy Executive Director; Dr. </a:t>
            </a:r>
            <a:r>
              <a:rPr lang="en-US" sz="1200" dirty="0" err="1">
                <a:latin typeface="+mn-lt"/>
              </a:rPr>
              <a:t>Nagulendran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Kangayatkarasu</a:t>
            </a:r>
            <a:r>
              <a:rPr lang="en-US" sz="1200" dirty="0">
                <a:latin typeface="+mn-lt"/>
              </a:rPr>
              <a:t>, Undersecretary of Strategic Technology and S&amp;T Application Division at MOSTI; and Prof. Dr. Ove </a:t>
            </a:r>
            <a:r>
              <a:rPr lang="en-US" sz="1200" dirty="0" err="1">
                <a:latin typeface="+mn-lt"/>
              </a:rPr>
              <a:t>Hoegh</a:t>
            </a:r>
            <a:r>
              <a:rPr lang="en-US" sz="1200" dirty="0">
                <a:latin typeface="+mn-lt"/>
              </a:rPr>
              <a:t> Guldberg, Director of the Global Change Institute at the University of Queensland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2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3B46-AC16-4244-B88E-08CA127B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9266"/>
            <a:ext cx="392270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MY" sz="3000" dirty="0"/>
              <a:t>Regional Secretariat’s Ocean Talk #2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B2EEC-1351-49E5-9411-ABC5993E3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687" y="2438400"/>
            <a:ext cx="4015409" cy="3785419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MY" sz="1800" dirty="0"/>
              <a:t>CTI-CFF conducted the second Ocean Talk on "</a:t>
            </a:r>
            <a:r>
              <a:rPr lang="en-MY" sz="1800" b="1" dirty="0"/>
              <a:t>Legacy for Coral Triangle - Towards International Recognition for Marine </a:t>
            </a:r>
            <a:r>
              <a:rPr lang="en-MY" sz="1800" b="1" dirty="0" err="1"/>
              <a:t>Megabiodiversity</a:t>
            </a:r>
            <a:r>
              <a:rPr lang="en-MY" sz="1800" b="1" dirty="0"/>
              <a:t> Area</a:t>
            </a:r>
            <a:r>
              <a:rPr lang="en-MY" sz="1800" dirty="0"/>
              <a:t>." The Ocean Talk explored how special status for selected Coral Triangle areas could contribute to both conservation of the natural world linked to responsible use and sustainable economic development.</a:t>
            </a: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98D2ECD-FABF-4B90-86E5-E01E2DE2C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1" b="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71379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 shot of a person&#10;&#10;Description automatically generated">
            <a:extLst>
              <a:ext uri="{FF2B5EF4-FFF2-40B4-BE49-F238E27FC236}">
                <a16:creationId xmlns:a16="http://schemas.microsoft.com/office/drawing/2014/main" id="{A562B5F0-A1A8-42E4-AD6B-EF98C05B0E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0" b="24560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9146D-E385-4B7B-8469-8C501DAFB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069" y="4829333"/>
            <a:ext cx="11235559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MY" sz="1800" dirty="0"/>
              <a:t>Speakers include </a:t>
            </a:r>
            <a:r>
              <a:rPr lang="en-MY" sz="1800" dirty="0" err="1"/>
              <a:t>Dr.</a:t>
            </a:r>
            <a:r>
              <a:rPr lang="en-MY" sz="1800" dirty="0"/>
              <a:t> Fanny </a:t>
            </a:r>
            <a:r>
              <a:rPr lang="en-MY" sz="1800" dirty="0" err="1"/>
              <a:t>Douvere</a:t>
            </a:r>
            <a:r>
              <a:rPr lang="en-MY" sz="1800" dirty="0"/>
              <a:t>, the Coordinator for World Heritage Marine Programme of UNESCO; Carl Gustaf Lundin, Director for IUCN Global Marine and Polar Programme; </a:t>
            </a:r>
            <a:r>
              <a:rPr lang="en-MY" sz="1800" dirty="0" err="1"/>
              <a:t>Dr.</a:t>
            </a:r>
            <a:r>
              <a:rPr lang="en-MY" sz="1800" dirty="0"/>
              <a:t> Vladimir </a:t>
            </a:r>
            <a:r>
              <a:rPr lang="en-MY" sz="1800" dirty="0" err="1"/>
              <a:t>Ryabinin</a:t>
            </a:r>
            <a:r>
              <a:rPr lang="en-MY" sz="1800" dirty="0"/>
              <a:t>, Executive Secretary for IOC and Assistant Director General of UNESCO; and </a:t>
            </a:r>
            <a:r>
              <a:rPr lang="en-MY" sz="1800" dirty="0" err="1"/>
              <a:t>Dr.</a:t>
            </a:r>
            <a:r>
              <a:rPr lang="en-MY" sz="1800" dirty="0"/>
              <a:t> Sharifah Nora Ibrahim, the CTI-CFF Regional Secretariat's Deputy Executive Director for Program Services who is also responsible for organizing the Ocean Talk.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71566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728</Words>
  <Application>Microsoft Office PowerPoint</Application>
  <PresentationFormat>Widescreen</PresentationFormat>
  <Paragraphs>47</Paragraphs>
  <Slides>16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Open Sans</vt:lpstr>
      <vt:lpstr>Open Sans Extrabold</vt:lpstr>
      <vt:lpstr>Office Theme</vt:lpstr>
      <vt:lpstr>PowerPoint Presentation</vt:lpstr>
      <vt:lpstr>Outline</vt:lpstr>
      <vt:lpstr>Regional Business Forum </vt:lpstr>
      <vt:lpstr>Our Ocean Conference</vt:lpstr>
      <vt:lpstr>Our Ocean Conference</vt:lpstr>
      <vt:lpstr>Regional Secretariat’s Ocean Talk #1</vt:lpstr>
      <vt:lpstr>(From left to right) Jackie Thomas from WWF Coral Triangle Programme; Mr. Maruf Farid, USAID Ocean Specialist on Catch Documentation and Traceability; Dr. Lida Pet-Soede, PT Hatfield Group Marine Unit Leader; Dr. Sharifah Nora Ibrahim, CTI Regional Secretariat Deputy Executive Director; Dr. Nagulendran Kangayatkarasu, Undersecretary of Strategic Technology and S&amp;T Application Division at MOSTI; and Prof. Dr. Ove Hoegh Guldberg, Director of the Global Change Institute at the University of Queensland</vt:lpstr>
      <vt:lpstr>Regional Secretariat’s Ocean Talk #2</vt:lpstr>
      <vt:lpstr>PowerPoint Presentation</vt:lpstr>
      <vt:lpstr>SOM-14 Recommendations</vt:lpstr>
      <vt:lpstr>SOM-14 Recommendations</vt:lpstr>
      <vt:lpstr>SOM-14 Recommendations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 Saad</dc:creator>
  <cp:lastModifiedBy>Jasmin Saad</cp:lastModifiedBy>
  <cp:revision>45</cp:revision>
  <dcterms:created xsi:type="dcterms:W3CDTF">2018-12-05T09:14:11Z</dcterms:created>
  <dcterms:modified xsi:type="dcterms:W3CDTF">2018-12-13T13:43:29Z</dcterms:modified>
</cp:coreProperties>
</file>