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96" r:id="rId3"/>
    <p:sldId id="279" r:id="rId4"/>
    <p:sldId id="343" r:id="rId5"/>
    <p:sldId id="281" r:id="rId6"/>
    <p:sldId id="280" r:id="rId7"/>
    <p:sldId id="563" r:id="rId8"/>
    <p:sldId id="268" r:id="rId9"/>
    <p:sldId id="567" r:id="rId10"/>
    <p:sldId id="27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841"/>
    <p:restoredTop sz="94663"/>
  </p:normalViewPr>
  <p:slideViewPr>
    <p:cSldViewPr>
      <p:cViewPr varScale="1">
        <p:scale>
          <a:sx n="59" d="100"/>
          <a:sy n="59" d="100"/>
        </p:scale>
        <p:origin x="1095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20781ED-3A0B-4B39-9BE9-70B49CD1F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23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you all know, all five island jurisdictions in Micronesia are part of the Micronesia Challenge. This ambitious effort to conserve s</a:t>
            </a:r>
            <a:r>
              <a:rPr lang="en-US" baseline="0" dirty="0"/>
              <a:t>pans almost 5% of the entire Pacific ocean, or 6.7 million square kilometers.</a:t>
            </a:r>
            <a:endParaRPr lang="en-US" sz="2800" baseline="30000" dirty="0">
              <a:solidFill>
                <a:srgbClr val="000000"/>
              </a:solidFill>
              <a:latin typeface="Goudy Old Style" panose="020205020503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6C54-E479-4BF6-89F4-CCE0795F40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6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F80C5-2FE0-4BCF-8C7A-8DB882B4256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1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financing mechanism to the Micronesia Challenge, helping the countries to put under management (including climate change adaptation strategies)  600,000 hectares of nearshore/coastal marine and terrestrial areas. The goal is to have 1,200,000 hectares under management by 2020.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F80C5-2FE0-4BCF-8C7A-8DB882B4256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8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Phase</a:t>
            </a:r>
            <a:r>
              <a:rPr lang="en-US" baseline="0" dirty="0">
                <a:solidFill>
                  <a:srgbClr val="FF0000"/>
                </a:solidFill>
              </a:rPr>
              <a:t> 1: Raising the first $17 million complete</a:t>
            </a:r>
          </a:p>
          <a:p>
            <a:pPr>
              <a:buFont typeface="Arial" panose="020B0604020202020204" pitchFamily="34" charset="0"/>
              <a:buNone/>
            </a:pPr>
            <a:endParaRPr lang="en-US" baseline="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baseline="0" dirty="0"/>
              <a:t>MCT/TNC/others through grants have raised over $20 million across the MC jurisdictions in non-endowment funding. (i.e., funds from NOAA and USFS for marine, terrestrial and socio-economic work)</a:t>
            </a:r>
          </a:p>
          <a:p>
            <a:pPr>
              <a:buFont typeface="Arial" panose="020B0604020202020204" pitchFamily="34" charset="0"/>
              <a:buNone/>
            </a:pPr>
            <a:endParaRPr lang="en-US" baseline="0" dirty="0"/>
          </a:p>
          <a:p>
            <a:pPr>
              <a:buFont typeface="Arial" panose="020B0604020202020204" pitchFamily="34" charset="0"/>
              <a:buNone/>
            </a:pPr>
            <a:r>
              <a:rPr lang="en-US" baseline="0" dirty="0"/>
              <a:t>Over 30 young champions have participated in MC’s internship program with local conservation organizations, many have gone on to full time employment in conservation</a:t>
            </a:r>
          </a:p>
          <a:p>
            <a:pPr>
              <a:buFont typeface="Arial" panose="020B0604020202020204" pitchFamily="34" charset="0"/>
              <a:buNone/>
            </a:pPr>
            <a:endParaRPr lang="en-US" baseline="0" dirty="0"/>
          </a:p>
          <a:p>
            <a:pPr>
              <a:buFont typeface="Arial" panose="020B0604020202020204" pitchFamily="34" charset="0"/>
              <a:buNone/>
            </a:pPr>
            <a:r>
              <a:rPr lang="en-US" baseline="0" dirty="0"/>
              <a:t>MC has inspired other regional challenges, such as the Caribbean challenge, coral triangle, Indian ocean, Two </a:t>
            </a:r>
            <a:r>
              <a:rPr lang="en-US" baseline="0" dirty="0" err="1"/>
              <a:t>Samoas</a:t>
            </a:r>
            <a:r>
              <a:rPr lang="en-US" baseline="0" dirty="0"/>
              <a:t>, and the aloha challenge</a:t>
            </a:r>
          </a:p>
          <a:p>
            <a:pPr>
              <a:buFont typeface="Arial" panose="020B0604020202020204" pitchFamily="34" charset="0"/>
              <a:buNone/>
            </a:pPr>
            <a:endParaRPr lang="en-US" baseline="0" dirty="0"/>
          </a:p>
          <a:p>
            <a:pPr>
              <a:buFont typeface="Arial" panose="020B0604020202020204" pitchFamily="34" charset="0"/>
              <a:buNone/>
            </a:pPr>
            <a:r>
              <a:rPr lang="en-US" baseline="0" dirty="0"/>
              <a:t>In 2015, the Bill </a:t>
            </a:r>
            <a:r>
              <a:rPr lang="en-US" baseline="0" dirty="0" err="1"/>
              <a:t>Raynor</a:t>
            </a:r>
            <a:r>
              <a:rPr lang="en-US" baseline="0" dirty="0"/>
              <a:t> Micronesia Challenge Scholarship fund was launched to support 2 Micronesian grad students a year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6C54-E479-4BF6-89F4-CCE0795F40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6C54-E479-4BF6-89F4-CCE0795F40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6438-869C-4E44-805C-E2D194522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4882-B986-461D-8DA7-9ADF145F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5BA36-3CC2-4233-ADAA-FB9B948B2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85691-29F3-4FB6-B02B-5F57EEE62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31566-9C8D-41D2-9D2F-E7FD748ED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D8821-5165-4DE7-B5E2-B54295D0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E588-56C9-44BA-96D1-0DD1294C2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C39FF-C86E-4EC2-AC94-499E3F974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00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10668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8534400" y="0"/>
            <a:ext cx="609600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shade val="67500"/>
                  <a:satMod val="115000"/>
                </a:schemeClr>
              </a:gs>
              <a:gs pos="92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7325"/>
            <a:ext cx="2133600" cy="3206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BED4B0-87AE-46ED-8583-306632EE2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8CE88-6346-4F4D-8428-1E76E39EE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DDBF-65DB-4C31-8BAB-CB9EEB699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DEE1A-13B9-4087-812C-C0194829A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29D3-6E27-4B42-A65F-A00ECAFA6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2DE94-04EB-4F06-A5D3-0F3F31F6A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8244F-4E2C-490F-A546-47118CE79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82B15-1AC0-4B45-8775-541160734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2BBF1B9-8567-45C3-A789-D82F578D3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52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648200"/>
            <a:ext cx="8305800" cy="1447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34" charset="-128"/>
              </a:rPr>
              <a:t>Micronesia Conservation Trust:</a:t>
            </a:r>
            <a:r>
              <a:rPr lang="en-US" sz="4000" b="1" dirty="0">
                <a:ea typeface="ＭＳ Ｐゴシック" pitchFamily="34" charset="-128"/>
              </a:rPr>
              <a:t> </a:t>
            </a:r>
            <a:br>
              <a:rPr lang="en-US" sz="4000" dirty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>For land, sea, air, and people</a:t>
            </a:r>
            <a:endParaRPr lang="en-US" sz="4000" dirty="0">
              <a:ea typeface="ＭＳ Ｐゴシック" pitchFamily="34" charset="-128"/>
            </a:endParaRPr>
          </a:p>
        </p:txBody>
      </p:sp>
      <p:pic>
        <p:nvPicPr>
          <p:cNvPr id="8" name="Picture 21" descr="Reef in Pal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938" y="152400"/>
            <a:ext cx="5935662" cy="417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1" name="Text Box 22"/>
          <p:cNvSpPr txBox="1">
            <a:spLocks noChangeArrowheads="1"/>
          </p:cNvSpPr>
          <p:nvPr/>
        </p:nvSpPr>
        <p:spPr bwMode="auto">
          <a:xfrm>
            <a:off x="7467600" y="4343400"/>
            <a:ext cx="153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Photo courtesy of Jez O’Hare</a:t>
            </a: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1B7B5F49-12CE-8A4D-A6FD-372725872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1736854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004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88"/>
            <a:ext cx="9144000" cy="6856412"/>
          </a:xfrm>
        </p:spPr>
      </p:pic>
      <p:sp>
        <p:nvSpPr>
          <p:cNvPr id="12291" name="Content Placeholder 1"/>
          <p:cNvSpPr txBox="1">
            <a:spLocks/>
          </p:cNvSpPr>
          <p:nvPr/>
        </p:nvSpPr>
        <p:spPr bwMode="auto">
          <a:xfrm>
            <a:off x="685800" y="3429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8E6C31-A2DA-4EF7-8C63-28B4FE0C13A5}"/>
              </a:ext>
            </a:extLst>
          </p:cNvPr>
          <p:cNvSpPr txBox="1">
            <a:spLocks/>
          </p:cNvSpPr>
          <p:nvPr/>
        </p:nvSpPr>
        <p:spPr bwMode="auto">
          <a:xfrm>
            <a:off x="-19050" y="3048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“World Class, Deeply Micronesian”</a:t>
            </a:r>
            <a:br>
              <a:rPr lang="en-US" sz="5400" dirty="0"/>
            </a:br>
            <a:endParaRPr lang="en-US" dirty="0"/>
          </a:p>
        </p:txBody>
      </p:sp>
      <p:pic>
        <p:nvPicPr>
          <p:cNvPr id="7" name="Picture 3" descr="C:\Users\Rachel\Desktop\Flags\Palau.png">
            <a:extLst>
              <a:ext uri="{FF2B5EF4-FFF2-40B4-BE49-F238E27FC236}">
                <a16:creationId xmlns:a16="http://schemas.microsoft.com/office/drawing/2014/main" id="{AAD21372-5B7D-42A7-883D-DF7D852F7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1640" y="5971954"/>
            <a:ext cx="1524000" cy="952500"/>
          </a:xfrm>
          <a:prstGeom prst="rect">
            <a:avLst/>
          </a:prstGeom>
          <a:noFill/>
        </p:spPr>
      </p:pic>
      <p:pic>
        <p:nvPicPr>
          <p:cNvPr id="8" name="Picture 4" descr="C:\Users\Rachel\Desktop\Flags\FSM.png">
            <a:extLst>
              <a:ext uri="{FF2B5EF4-FFF2-40B4-BE49-F238E27FC236}">
                <a16:creationId xmlns:a16="http://schemas.microsoft.com/office/drawing/2014/main" id="{61FE3D9C-AE26-413B-B86F-61316D452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5985562"/>
            <a:ext cx="1600628" cy="922421"/>
          </a:xfrm>
          <a:prstGeom prst="rect">
            <a:avLst/>
          </a:prstGeom>
          <a:noFill/>
        </p:spPr>
      </p:pic>
      <p:pic>
        <p:nvPicPr>
          <p:cNvPr id="9" name="Picture 5" descr="C:\Users\Rachel\Desktop\Flags\CNMI.gif">
            <a:extLst>
              <a:ext uri="{FF2B5EF4-FFF2-40B4-BE49-F238E27FC236}">
                <a16:creationId xmlns:a16="http://schemas.microsoft.com/office/drawing/2014/main" id="{62F31461-A28A-4D1C-BAB8-14E79F41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4868" y="5985563"/>
            <a:ext cx="1524000" cy="895572"/>
          </a:xfrm>
          <a:prstGeom prst="rect">
            <a:avLst/>
          </a:prstGeom>
          <a:noFill/>
        </p:spPr>
      </p:pic>
      <p:pic>
        <p:nvPicPr>
          <p:cNvPr id="10" name="Picture 6" descr="C:\Users\Rachel\Desktop\Flags\RMI flag.gif">
            <a:extLst>
              <a:ext uri="{FF2B5EF4-FFF2-40B4-BE49-F238E27FC236}">
                <a16:creationId xmlns:a16="http://schemas.microsoft.com/office/drawing/2014/main" id="{CD5649BE-0A5F-4024-B3ED-85C0E02E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240" y="5976259"/>
            <a:ext cx="1524000" cy="904875"/>
          </a:xfrm>
          <a:prstGeom prst="rect">
            <a:avLst/>
          </a:prstGeom>
          <a:noFill/>
        </p:spPr>
      </p:pic>
      <p:pic>
        <p:nvPicPr>
          <p:cNvPr id="11" name="Picture 7" descr="C:\Users\Rachel\Desktop\Flags\Guam.png">
            <a:extLst>
              <a:ext uri="{FF2B5EF4-FFF2-40B4-BE49-F238E27FC236}">
                <a16:creationId xmlns:a16="http://schemas.microsoft.com/office/drawing/2014/main" id="{FB16F1F4-54F0-4826-BC52-35E06CFBF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2706" y="5958486"/>
            <a:ext cx="1675758" cy="940419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F1DE26-98BA-45B0-B60F-0401A43654C9}"/>
              </a:ext>
            </a:extLst>
          </p:cNvPr>
          <p:cNvSpPr/>
          <p:nvPr/>
        </p:nvSpPr>
        <p:spPr>
          <a:xfrm>
            <a:off x="1095803" y="3076235"/>
            <a:ext cx="6972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KALAHNGAN       KINISOU CHAPUR</a:t>
            </a:r>
          </a:p>
          <a:p>
            <a:pPr algn="ctr"/>
            <a:r>
              <a:rPr lang="en-US" sz="2000" b="1" dirty="0"/>
              <a:t>KAMAGAR                 KOMMOL TATA</a:t>
            </a:r>
          </a:p>
          <a:p>
            <a:pPr algn="ctr"/>
            <a:r>
              <a:rPr lang="en-US" sz="2000" b="1" dirty="0"/>
              <a:t>KULO MULALAP            MESULANG</a:t>
            </a:r>
          </a:p>
          <a:p>
            <a:pPr algn="ctr"/>
            <a:r>
              <a:rPr lang="en-US" sz="2000" b="1" dirty="0"/>
              <a:t>OLOMWAAY          SI YU’US MA’ASE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THANK YOU VERY MUCH!!</a:t>
            </a: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568568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19400" y="1371600"/>
            <a:ext cx="3810000" cy="18047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b="1" dirty="0"/>
              <a:t>Vision</a:t>
            </a:r>
            <a:endParaRPr lang="en-US" dirty="0"/>
          </a:p>
          <a:p>
            <a:pPr algn="ctr">
              <a:buNone/>
            </a:pPr>
            <a:r>
              <a:rPr lang="en-US" i="1" dirty="0"/>
              <a:t>Enduring partnerships that conserve our land and sea to improve quality of life for communities across Micronesia.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19400" y="3830717"/>
            <a:ext cx="3810000" cy="21112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None/>
            </a:pPr>
            <a:r>
              <a:rPr lang="en-US" b="1" dirty="0"/>
              <a:t>Mission</a:t>
            </a:r>
            <a:endParaRPr lang="en-US" i="1" dirty="0"/>
          </a:p>
          <a:p>
            <a:pPr algn="ctr">
              <a:buNone/>
            </a:pPr>
            <a:r>
              <a:rPr lang="en-US" i="1" dirty="0"/>
              <a:t>We build partnerships, raise and manage funds, make grants, influence policy, and provide conservation and financing expertise.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3505200"/>
            <a:ext cx="155448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/>
              <a:t>…take on this Mission!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5599" y="3429000"/>
            <a:ext cx="155448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/>
              <a:t>…to create this Vision!</a:t>
            </a:r>
          </a:p>
        </p:txBody>
      </p:sp>
      <p:sp>
        <p:nvSpPr>
          <p:cNvPr id="19" name="Circular Arrow 18"/>
          <p:cNvSpPr/>
          <p:nvPr/>
        </p:nvSpPr>
        <p:spPr>
          <a:xfrm flipH="1">
            <a:off x="1859280" y="2392680"/>
            <a:ext cx="1645920" cy="1645920"/>
          </a:xfrm>
          <a:prstGeom prst="circularArrow">
            <a:avLst>
              <a:gd name="adj1" fmla="val 8298"/>
              <a:gd name="adj2" fmla="val 1142319"/>
              <a:gd name="adj3" fmla="val 20457690"/>
              <a:gd name="adj4" fmla="val 16251897"/>
              <a:gd name="adj5" fmla="val 125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ircular Arrow 19"/>
          <p:cNvSpPr/>
          <p:nvPr/>
        </p:nvSpPr>
        <p:spPr>
          <a:xfrm rot="16200000" flipH="1">
            <a:off x="1828800" y="3657600"/>
            <a:ext cx="1645920" cy="1645920"/>
          </a:xfrm>
          <a:prstGeom prst="circularArrow">
            <a:avLst>
              <a:gd name="adj1" fmla="val 8298"/>
              <a:gd name="adj2" fmla="val 1142319"/>
              <a:gd name="adj3" fmla="val 20457690"/>
              <a:gd name="adj4" fmla="val 16251897"/>
              <a:gd name="adj5" fmla="val 125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ircular Arrow 20"/>
          <p:cNvSpPr/>
          <p:nvPr/>
        </p:nvSpPr>
        <p:spPr>
          <a:xfrm rot="5400000" flipH="1">
            <a:off x="6019800" y="2468880"/>
            <a:ext cx="1645920" cy="1645920"/>
          </a:xfrm>
          <a:prstGeom prst="circularArrow">
            <a:avLst>
              <a:gd name="adj1" fmla="val 8298"/>
              <a:gd name="adj2" fmla="val 1142319"/>
              <a:gd name="adj3" fmla="val 20457690"/>
              <a:gd name="adj4" fmla="val 16251897"/>
              <a:gd name="adj5" fmla="val 125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ircular Arrow 21"/>
          <p:cNvSpPr/>
          <p:nvPr/>
        </p:nvSpPr>
        <p:spPr>
          <a:xfrm rot="10800000" flipH="1">
            <a:off x="5943601" y="3657600"/>
            <a:ext cx="1645920" cy="1645920"/>
          </a:xfrm>
          <a:prstGeom prst="circularArrow">
            <a:avLst>
              <a:gd name="adj1" fmla="val 8298"/>
              <a:gd name="adj2" fmla="val 1142319"/>
              <a:gd name="adj3" fmla="val 20457690"/>
              <a:gd name="adj4" fmla="val 16251897"/>
              <a:gd name="adj5" fmla="val 125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376" y="1780699"/>
            <a:ext cx="1554480" cy="103870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2011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Want to accomplish this Vision?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0400" y="4724400"/>
            <a:ext cx="155448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2011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Why do this work?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19200" y="139521"/>
            <a:ext cx="7467600" cy="868362"/>
          </a:xfrm>
        </p:spPr>
        <p:txBody>
          <a:bodyPr/>
          <a:lstStyle/>
          <a:p>
            <a:r>
              <a:rPr lang="en-US" sz="3200" dirty="0"/>
              <a:t>MCT’s Vision and Mission </a:t>
            </a:r>
            <a:br>
              <a:rPr lang="en-US" sz="3200" dirty="0"/>
            </a:br>
            <a:r>
              <a:rPr lang="en-US" sz="3200" dirty="0"/>
              <a:t>(the WHAT and the HOW)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550025"/>
            <a:ext cx="2133600" cy="307975"/>
          </a:xfrm>
        </p:spPr>
        <p:txBody>
          <a:bodyPr/>
          <a:lstStyle/>
          <a:p>
            <a:pPr>
              <a:defRPr/>
            </a:pPr>
            <a:fld id="{AAE71712-F1D2-4ACC-BCC1-9F44CEA0FE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83174" y="6400800"/>
            <a:ext cx="5515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/>
              <a:t>Note: language approved by MCT’s Board in Sept 2015</a:t>
            </a:r>
          </a:p>
        </p:txBody>
      </p:sp>
    </p:spTree>
    <p:extLst>
      <p:ext uri="{BB962C8B-B14F-4D97-AF65-F5344CB8AC3E}">
        <p14:creationId xmlns:p14="http://schemas.microsoft.com/office/powerpoint/2010/main" val="129707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MCT: Serves the Micronesian region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467600" cy="121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>
                <a:ea typeface="ＭＳ Ｐゴシック" pitchFamily="34" charset="-128"/>
              </a:rPr>
              <a:t>The Micronesia Conservation Trust (MCT) is a regional grant-making nonprofit organization, supporting biodiversity conservation, climate change adaptation and sustainable development in:</a:t>
            </a:r>
          </a:p>
        </p:txBody>
      </p:sp>
      <p:pic>
        <p:nvPicPr>
          <p:cNvPr id="5124" name="Picture 28" descr="Rock Islands Palau"/>
          <p:cNvPicPr>
            <a:picLocks noChangeAspect="1" noChangeArrowheads="1"/>
          </p:cNvPicPr>
          <p:nvPr/>
        </p:nvPicPr>
        <p:blipFill>
          <a:blip r:embed="rId2" cstate="print"/>
          <a:srcRect l="11418" r="16515"/>
          <a:stretch>
            <a:fillRect/>
          </a:stretch>
        </p:blipFill>
        <p:spPr bwMode="auto">
          <a:xfrm>
            <a:off x="5257800" y="2743200"/>
            <a:ext cx="32766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29"/>
          <p:cNvSpPr>
            <a:spLocks noChangeArrowheads="1"/>
          </p:cNvSpPr>
          <p:nvPr/>
        </p:nvSpPr>
        <p:spPr bwMode="auto">
          <a:xfrm rot="-5400000">
            <a:off x="7881938" y="4619625"/>
            <a:ext cx="15192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Photo courtesy of Jez O’Hare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66800" y="2743200"/>
            <a:ext cx="42052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231775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ＭＳ Ｐゴシック" charset="0"/>
                <a:cs typeface="ＭＳ Ｐゴシック" charset="0"/>
              </a:rPr>
              <a:t>Federated States of Micronesia (FSM)</a:t>
            </a:r>
          </a:p>
          <a:p>
            <a:pPr marL="463550" indent="-231775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ＭＳ Ｐゴシック" charset="0"/>
                <a:cs typeface="ＭＳ Ｐゴシック" charset="0"/>
              </a:rPr>
              <a:t>Republic of Palau (ROP)</a:t>
            </a:r>
          </a:p>
          <a:p>
            <a:pPr marL="463550" indent="-231775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ＭＳ Ｐゴシック" charset="0"/>
                <a:cs typeface="ＭＳ Ｐゴシック" charset="0"/>
              </a:rPr>
              <a:t>Republic of the Marshall Islands (RMI)</a:t>
            </a:r>
          </a:p>
          <a:p>
            <a:pPr marL="463550" indent="-231775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ＭＳ Ｐゴシック" charset="0"/>
                <a:cs typeface="ＭＳ Ｐゴシック" charset="0"/>
              </a:rPr>
              <a:t>US Territory of Guam </a:t>
            </a:r>
          </a:p>
          <a:p>
            <a:pPr marL="463550" indent="-231775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ＭＳ Ｐゴシック" charset="0"/>
                <a:cs typeface="ＭＳ Ｐゴシック" charset="0"/>
              </a:rPr>
              <a:t>Commonwealth of the Northern Mariana Islands (CNMI)</a:t>
            </a:r>
          </a:p>
          <a:p>
            <a:pPr marL="463550" indent="-231775" eaLnBrk="0" hangingPunct="0">
              <a:spcBef>
                <a:spcPts val="600"/>
              </a:spcBef>
              <a:defRPr/>
            </a:pPr>
            <a:endParaRPr lang="en-US" sz="2000" kern="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219200" y="57150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b="1" kern="0" dirty="0">
                <a:latin typeface="+mn-lt"/>
                <a:ea typeface="ＭＳ Ｐゴシック" charset="0"/>
                <a:cs typeface="ＭＳ Ｐゴシック" charset="0"/>
              </a:rPr>
              <a:t>MCT is an accredited direct access entity to the Green Climate Fund and the Adaptation Fund</a:t>
            </a:r>
            <a:endParaRPr lang="en-US" sz="2000" dirty="0"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550025"/>
            <a:ext cx="2133600" cy="307975"/>
          </a:xfrm>
        </p:spPr>
        <p:txBody>
          <a:bodyPr/>
          <a:lstStyle/>
          <a:p>
            <a:pPr>
              <a:defRPr/>
            </a:pPr>
            <a:fld id="{2366A784-7EA7-4F61-A160-BD0E7F69B2C0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9F35F4-476C-4F2D-ACD2-32DEED4E3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19633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0F05FC-7DB4-47C0-9591-31DD23700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" t="589" r="483"/>
          <a:stretch/>
        </p:blipFill>
        <p:spPr>
          <a:xfrm>
            <a:off x="1028700" y="760297"/>
            <a:ext cx="7086600" cy="51833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BA6B7E-2D94-4D43-B07D-DBBAB1456590}"/>
              </a:ext>
            </a:extLst>
          </p:cNvPr>
          <p:cNvSpPr/>
          <p:nvPr/>
        </p:nvSpPr>
        <p:spPr>
          <a:xfrm>
            <a:off x="76200" y="6037015"/>
            <a:ext cx="8991600" cy="757323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dirty="0">
                <a:latin typeface="Goudy Old Style" panose="02020502050305020303" pitchFamily="18" charset="0"/>
              </a:rPr>
              <a:t>Micronesia is spread over an area of 6.7 million square kilometers</a:t>
            </a:r>
          </a:p>
          <a:p>
            <a:pPr algn="ctr">
              <a:lnSpc>
                <a:spcPts val="2700"/>
              </a:lnSpc>
            </a:pPr>
            <a:r>
              <a:rPr lang="en-US" dirty="0">
                <a:latin typeface="Goudy Old Style" panose="02020502050305020303" pitchFamily="18" charset="0"/>
              </a:rPr>
              <a:t>Our goal is to protect over 14,000 square kilometers of terrestrial and near-shore marine area</a:t>
            </a:r>
          </a:p>
        </p:txBody>
      </p:sp>
    </p:spTree>
    <p:extLst>
      <p:ext uri="{BB962C8B-B14F-4D97-AF65-F5344CB8AC3E}">
        <p14:creationId xmlns:p14="http://schemas.microsoft.com/office/powerpoint/2010/main" val="221247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343400" y="2463800"/>
            <a:ext cx="4114800" cy="3840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8"/>
          <p:cNvGrpSpPr/>
          <p:nvPr/>
        </p:nvGrpSpPr>
        <p:grpSpPr>
          <a:xfrm>
            <a:off x="4648200" y="1219200"/>
            <a:ext cx="3566160" cy="6217920"/>
            <a:chOff x="2666999" y="-381000"/>
            <a:chExt cx="3657601" cy="7619999"/>
          </a:xfrm>
          <a:solidFill>
            <a:schemeClr val="accent2"/>
          </a:solidFill>
        </p:grpSpPr>
        <p:sp>
          <p:nvSpPr>
            <p:cNvPr id="10" name="Pie 9"/>
            <p:cNvSpPr/>
            <p:nvPr/>
          </p:nvSpPr>
          <p:spPr>
            <a:xfrm>
              <a:off x="2666999" y="-381000"/>
              <a:ext cx="3657600" cy="3657600"/>
            </a:xfrm>
            <a:prstGeom prst="pie">
              <a:avLst>
                <a:gd name="adj1" fmla="val 0"/>
                <a:gd name="adj2" fmla="val 107948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Pie 10"/>
            <p:cNvSpPr/>
            <p:nvPr/>
          </p:nvSpPr>
          <p:spPr>
            <a:xfrm rot="10800000">
              <a:off x="2667000" y="3581399"/>
              <a:ext cx="3657600" cy="3657600"/>
            </a:xfrm>
            <a:prstGeom prst="pie">
              <a:avLst>
                <a:gd name="adj1" fmla="val 0"/>
                <a:gd name="adj2" fmla="val 108122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3428999" y="3048000"/>
              <a:ext cx="2133600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3429000" y="2894525"/>
              <a:ext cx="2133600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MCT thrives at the nexus of regional conservation</a:t>
            </a:r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1066800"/>
          </a:xfrm>
        </p:spPr>
        <p:txBody>
          <a:bodyPr/>
          <a:lstStyle/>
          <a:p>
            <a:r>
              <a:rPr lang="en-US" sz="2000">
                <a:ea typeface="ＭＳ Ｐゴシック" pitchFamily="34" charset="-128"/>
              </a:rPr>
              <a:t>MCT connects international conservation resources and expertise to regional programs and local capabilities</a:t>
            </a:r>
          </a:p>
          <a:p>
            <a:endParaRPr lang="en-US" sz="2000">
              <a:ea typeface="ＭＳ Ｐゴシック" pitchFamily="34" charset="-128"/>
            </a:endParaRPr>
          </a:p>
        </p:txBody>
      </p:sp>
      <p:grpSp>
        <p:nvGrpSpPr>
          <p:cNvPr id="10246" name="Group 3"/>
          <p:cNvGrpSpPr>
            <a:grpSpLocks/>
          </p:cNvGrpSpPr>
          <p:nvPr/>
        </p:nvGrpSpPr>
        <p:grpSpPr bwMode="auto">
          <a:xfrm>
            <a:off x="4830763" y="1317625"/>
            <a:ext cx="3200400" cy="6019800"/>
            <a:chOff x="2666999" y="-381000"/>
            <a:chExt cx="3657601" cy="7619999"/>
          </a:xfrm>
        </p:grpSpPr>
        <p:sp>
          <p:nvSpPr>
            <p:cNvPr id="5" name="Pie 4"/>
            <p:cNvSpPr/>
            <p:nvPr/>
          </p:nvSpPr>
          <p:spPr>
            <a:xfrm>
              <a:off x="2666999" y="-381000"/>
              <a:ext cx="3657601" cy="3657278"/>
            </a:xfrm>
            <a:prstGeom prst="pie">
              <a:avLst>
                <a:gd name="adj1" fmla="val 0"/>
                <a:gd name="adj2" fmla="val 107948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ie 5"/>
            <p:cNvSpPr/>
            <p:nvPr/>
          </p:nvSpPr>
          <p:spPr>
            <a:xfrm rot="10800000">
              <a:off x="2666999" y="3581721"/>
              <a:ext cx="3657601" cy="3657278"/>
            </a:xfrm>
            <a:prstGeom prst="pie">
              <a:avLst>
                <a:gd name="adj1" fmla="val 0"/>
                <a:gd name="adj2" fmla="val 1081220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3428999" y="3047196"/>
              <a:ext cx="2133601" cy="91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3428999" y="2894474"/>
              <a:ext cx="2133601" cy="91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43600" y="3988158"/>
            <a:ext cx="914400" cy="640080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MCT</a:t>
            </a:r>
          </a:p>
        </p:txBody>
      </p:sp>
      <p:sp>
        <p:nvSpPr>
          <p:cNvPr id="15" name="Oval 14"/>
          <p:cNvSpPr/>
          <p:nvPr/>
        </p:nvSpPr>
        <p:spPr>
          <a:xfrm>
            <a:off x="4419600" y="2540000"/>
            <a:ext cx="1096963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Int’l funding</a:t>
            </a:r>
          </a:p>
        </p:txBody>
      </p:sp>
      <p:sp>
        <p:nvSpPr>
          <p:cNvPr id="16" name="Oval 15"/>
          <p:cNvSpPr/>
          <p:nvPr/>
        </p:nvSpPr>
        <p:spPr>
          <a:xfrm>
            <a:off x="5384800" y="2540000"/>
            <a:ext cx="1096963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Thought leaders</a:t>
            </a:r>
          </a:p>
        </p:txBody>
      </p:sp>
      <p:sp>
        <p:nvSpPr>
          <p:cNvPr id="17" name="Oval 16"/>
          <p:cNvSpPr/>
          <p:nvPr/>
        </p:nvSpPr>
        <p:spPr>
          <a:xfrm>
            <a:off x="7315200" y="2540000"/>
            <a:ext cx="1096963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Int’l policy</a:t>
            </a:r>
          </a:p>
        </p:txBody>
      </p:sp>
      <p:sp>
        <p:nvSpPr>
          <p:cNvPr id="18" name="Oval 17"/>
          <p:cNvSpPr/>
          <p:nvPr/>
        </p:nvSpPr>
        <p:spPr>
          <a:xfrm>
            <a:off x="6350000" y="2540000"/>
            <a:ext cx="1096963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Conserv. experts</a:t>
            </a:r>
          </a:p>
        </p:txBody>
      </p:sp>
      <p:cxnSp>
        <p:nvCxnSpPr>
          <p:cNvPr id="24" name="Straight Arrow Connector 23"/>
          <p:cNvCxnSpPr>
            <a:stCxn id="15" idx="4"/>
            <a:endCxn id="0" idx="0"/>
          </p:cNvCxnSpPr>
          <p:nvPr/>
        </p:nvCxnSpPr>
        <p:spPr>
          <a:xfrm>
            <a:off x="4968875" y="2997200"/>
            <a:ext cx="1431925" cy="990600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4"/>
            <a:endCxn id="0" idx="0"/>
          </p:cNvCxnSpPr>
          <p:nvPr/>
        </p:nvCxnSpPr>
        <p:spPr>
          <a:xfrm>
            <a:off x="5934075" y="2997200"/>
            <a:ext cx="466725" cy="990600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4"/>
            <a:endCxn id="0" idx="0"/>
          </p:cNvCxnSpPr>
          <p:nvPr/>
        </p:nvCxnSpPr>
        <p:spPr>
          <a:xfrm flipH="1">
            <a:off x="6400800" y="2997200"/>
            <a:ext cx="498475" cy="990600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4"/>
            <a:endCxn id="0" idx="0"/>
          </p:cNvCxnSpPr>
          <p:nvPr/>
        </p:nvCxnSpPr>
        <p:spPr>
          <a:xfrm flipH="1">
            <a:off x="6400800" y="2997200"/>
            <a:ext cx="1463675" cy="990600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419600" y="5740400"/>
            <a:ext cx="1096963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Local initiatives</a:t>
            </a:r>
          </a:p>
        </p:txBody>
      </p:sp>
      <p:sp>
        <p:nvSpPr>
          <p:cNvPr id="39" name="Oval 38"/>
          <p:cNvSpPr/>
          <p:nvPr/>
        </p:nvSpPr>
        <p:spPr>
          <a:xfrm>
            <a:off x="5384800" y="5740400"/>
            <a:ext cx="1096963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Real projects</a:t>
            </a:r>
          </a:p>
        </p:txBody>
      </p:sp>
      <p:sp>
        <p:nvSpPr>
          <p:cNvPr id="40" name="Oval 39"/>
          <p:cNvSpPr/>
          <p:nvPr/>
        </p:nvSpPr>
        <p:spPr>
          <a:xfrm>
            <a:off x="7315200" y="5740400"/>
            <a:ext cx="1096963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Micronesian gov’ts</a:t>
            </a:r>
          </a:p>
        </p:txBody>
      </p:sp>
      <p:sp>
        <p:nvSpPr>
          <p:cNvPr id="41" name="Oval 40"/>
          <p:cNvSpPr/>
          <p:nvPr/>
        </p:nvSpPr>
        <p:spPr>
          <a:xfrm>
            <a:off x="6350000" y="5740400"/>
            <a:ext cx="1096963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Community leaders</a:t>
            </a:r>
          </a:p>
        </p:txBody>
      </p:sp>
      <p:cxnSp>
        <p:nvCxnSpPr>
          <p:cNvPr id="42" name="Straight Arrow Connector 41"/>
          <p:cNvCxnSpPr>
            <a:stCxn id="38" idx="0"/>
            <a:endCxn id="14" idx="4"/>
          </p:cNvCxnSpPr>
          <p:nvPr/>
        </p:nvCxnSpPr>
        <p:spPr>
          <a:xfrm flipV="1">
            <a:off x="4968875" y="4627563"/>
            <a:ext cx="1431925" cy="1112837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4" idx="4"/>
            <a:endCxn id="39" idx="0"/>
          </p:cNvCxnSpPr>
          <p:nvPr/>
        </p:nvCxnSpPr>
        <p:spPr>
          <a:xfrm flipH="1">
            <a:off x="5934075" y="4627563"/>
            <a:ext cx="466725" cy="1112837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4"/>
            <a:endCxn id="41" idx="0"/>
          </p:cNvCxnSpPr>
          <p:nvPr/>
        </p:nvCxnSpPr>
        <p:spPr>
          <a:xfrm>
            <a:off x="6400800" y="4627563"/>
            <a:ext cx="498475" cy="1112837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0"/>
            <a:endCxn id="14" idx="4"/>
          </p:cNvCxnSpPr>
          <p:nvPr/>
        </p:nvCxnSpPr>
        <p:spPr>
          <a:xfrm flipH="1" flipV="1">
            <a:off x="6400800" y="4627563"/>
            <a:ext cx="1463675" cy="1112837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1219201" y="2514600"/>
            <a:ext cx="2916238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ＭＳ Ｐゴシック" charset="0"/>
                <a:cs typeface="ＭＳ Ｐゴシック" charset="0"/>
              </a:rPr>
              <a:t>80% of funds are re-granted (20% as Admin Costs)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kern="0" dirty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ＭＳ Ｐゴシック" charset="0"/>
                <a:cs typeface="ＭＳ Ｐゴシック" charset="0"/>
              </a:rPr>
              <a:t>MCT plays a crucial role in connecting Micronesia to the broader conservation community, and to allocating key resources throughout the region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550025"/>
            <a:ext cx="2133600" cy="307975"/>
          </a:xfrm>
        </p:spPr>
        <p:txBody>
          <a:bodyPr/>
          <a:lstStyle/>
          <a:p>
            <a:pPr>
              <a:defRPr/>
            </a:pPr>
            <a:fld id="{AAE71712-F1D2-4ACC-BCC1-9F44CEA0FE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MCT funds leading local environmental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442" y="1455420"/>
            <a:ext cx="4897083" cy="5257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dirty="0"/>
              <a:t>MCT is a regional grant-making and capacity-building institution, and drives conservation by funding:</a:t>
            </a:r>
            <a:endParaRPr lang="en-US" sz="1200" dirty="0"/>
          </a:p>
          <a:p>
            <a:pPr>
              <a:defRPr/>
            </a:pPr>
            <a:r>
              <a:rPr lang="en-US" sz="1800" dirty="0"/>
              <a:t>Conservation and management of marine and terrestrial ecosystems</a:t>
            </a:r>
            <a:endParaRPr lang="en-US" sz="1400" dirty="0"/>
          </a:p>
          <a:p>
            <a:pPr>
              <a:defRPr/>
            </a:pPr>
            <a:r>
              <a:rPr lang="en-US" sz="1800" dirty="0"/>
              <a:t>Development of community resilience against the impacts of climate change and environmental degradation</a:t>
            </a:r>
            <a:endParaRPr lang="en-US" sz="1200" dirty="0"/>
          </a:p>
          <a:p>
            <a:pPr>
              <a:defRPr/>
            </a:pPr>
            <a:r>
              <a:rPr lang="en-US" sz="1800" dirty="0"/>
              <a:t>Establishment of alternative and sustainable livelihoods </a:t>
            </a:r>
          </a:p>
          <a:p>
            <a:pPr>
              <a:defRPr/>
            </a:pPr>
            <a:r>
              <a:rPr lang="en-US" sz="1800" dirty="0"/>
              <a:t>Support of innovative sustainable financing mechanisms and initiatives</a:t>
            </a:r>
            <a:endParaRPr lang="en-US" sz="1200" dirty="0"/>
          </a:p>
          <a:p>
            <a:pPr marL="0" indent="0">
              <a:buNone/>
              <a:defRPr/>
            </a:pPr>
            <a:endParaRPr lang="en-US" sz="500" dirty="0"/>
          </a:p>
          <a:p>
            <a:pPr marL="0" indent="0">
              <a:buNone/>
              <a:defRPr/>
            </a:pPr>
            <a:r>
              <a:rPr lang="en-US" sz="1800" dirty="0"/>
              <a:t>MCT is a charitable and irrevocable corporation incorporated under the laws of the Federated States of Micronesia, 2002.  501(c)3 tax exempt status (US IRS)</a:t>
            </a:r>
          </a:p>
          <a:p>
            <a:pPr>
              <a:defRPr/>
            </a:pPr>
            <a:endParaRPr lang="en-US" sz="1800" dirty="0"/>
          </a:p>
        </p:txBody>
      </p:sp>
      <p:pic>
        <p:nvPicPr>
          <p:cNvPr id="6148" name="Picture 2" descr="DSC00669 site 6 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4298950"/>
            <a:ext cx="26479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" descr="PB05014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0"/>
            <a:ext cx="2667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ED4B0-87AE-46ED-8583-306632EE20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94613" y="634947"/>
            <a:ext cx="3020787" cy="11067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i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Example Projects and Initiatives:</a:t>
            </a:r>
          </a:p>
        </p:txBody>
      </p:sp>
      <p:pic>
        <p:nvPicPr>
          <p:cNvPr id="4" name="Picture 3" descr="A group of palm trees next to a tree&#10;&#10;Description automatically generated">
            <a:extLst>
              <a:ext uri="{FF2B5EF4-FFF2-40B4-BE49-F238E27FC236}">
                <a16:creationId xmlns:a16="http://schemas.microsoft.com/office/drawing/2014/main" id="{A96DE501-E2CC-754A-B444-D0005CB2F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72" y="640081"/>
            <a:ext cx="3985804" cy="53144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A781F-211E-4D3A-972A-2A6C34346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570" y="2085702"/>
            <a:ext cx="2767693" cy="4137341"/>
          </a:xfrm>
        </p:spPr>
        <p:txBody>
          <a:bodyPr vert="horz" lIns="0" tIns="45720" rIns="0" bIns="45720" rtlCol="0">
            <a:normAutofit fontScale="92500" lnSpcReduction="20000"/>
          </a:bodyPr>
          <a:lstStyle/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US" sz="1600" dirty="0"/>
              <a:t>Protected Area management and enforcement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Community planning and actions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 Forest stewardship planning and actions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 Invasive species management and eradication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 Conservation awareness activities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 Science to management/research coordination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 Livelihoods projects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 Climate change resilience actions (ecosystem-based resilience)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Sustainable finance </a:t>
            </a:r>
          </a:p>
          <a:p>
            <a:pPr>
              <a:buFont typeface="Calibri" panose="020F0502020204030204" pitchFamily="34" charset="0"/>
              <a:buChar char="•"/>
            </a:pPr>
            <a:endParaRPr lang="en-US" sz="1100" dirty="0"/>
          </a:p>
          <a:p>
            <a:pPr>
              <a:buFont typeface="Calibri" panose="020F0502020204030204" pitchFamily="34" charset="0"/>
              <a:buChar char="•"/>
            </a:pPr>
            <a:endParaRPr lang="en-US" sz="1100" b="1" dirty="0"/>
          </a:p>
          <a:p>
            <a:pPr marL="0" indent="0">
              <a:buFont typeface="Calibri" panose="020F0502020204030204" pitchFamily="34" charset="0"/>
              <a:buNone/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99482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0" y="1543050"/>
            <a:ext cx="6000750" cy="3943350"/>
          </a:xfrm>
        </p:spPr>
        <p:txBody>
          <a:bodyPr>
            <a:noAutofit/>
          </a:bodyPr>
          <a:lstStyle/>
          <a:p>
            <a:pPr marL="385763" indent="-385763">
              <a:spcBef>
                <a:spcPts val="0"/>
              </a:spcBef>
            </a:pPr>
            <a:r>
              <a:rPr lang="en-US" sz="1800" b="1" dirty="0"/>
              <a:t>Endowments</a:t>
            </a:r>
            <a:r>
              <a:rPr lang="en-US" sz="1800" dirty="0"/>
              <a:t>: Micronesia Challenge (~USD20.7M) and MCT Operational Endowment (~USD806K), Bill Raynor Micronesia Challenge Scholarship (~USD357K), </a:t>
            </a:r>
            <a:r>
              <a:rPr lang="en-US" sz="1800" dirty="0" err="1"/>
              <a:t>Yela</a:t>
            </a:r>
            <a:r>
              <a:rPr lang="en-US" sz="1800" dirty="0"/>
              <a:t> Conservation Easement (520K)</a:t>
            </a:r>
          </a:p>
          <a:p>
            <a:pPr marL="385763" indent="-385763">
              <a:spcBef>
                <a:spcPts val="0"/>
              </a:spcBef>
            </a:pPr>
            <a:r>
              <a:rPr lang="en-US" sz="1800" b="1" dirty="0"/>
              <a:t>Accreditations</a:t>
            </a:r>
            <a:r>
              <a:rPr lang="en-US" sz="1800" dirty="0"/>
              <a:t>: National Implementing Entity for UN Adaptation Fund (2015), Direct Access Entity for Green Climate Fund (2017)</a:t>
            </a:r>
          </a:p>
          <a:p>
            <a:pPr marL="385763" indent="-385763">
              <a:spcBef>
                <a:spcPts val="0"/>
              </a:spcBef>
            </a:pPr>
            <a:r>
              <a:rPr lang="en-US" sz="1800" b="1" dirty="0"/>
              <a:t>Advised Sinking Funds</a:t>
            </a:r>
            <a:r>
              <a:rPr lang="en-US" sz="1800" dirty="0"/>
              <a:t>: Multiple Donors (Private Foundations, US Federal                                                                  Agencies, Multilateral Facilities,                                                                                                                    ~USD2 million in 2018)</a:t>
            </a:r>
          </a:p>
          <a:p>
            <a:pPr marL="385763" indent="-385763">
              <a:spcBef>
                <a:spcPts val="0"/>
              </a:spcBef>
            </a:pPr>
            <a:r>
              <a:rPr lang="en-US" sz="1800" b="1" dirty="0"/>
              <a:t>Re-Granting: </a:t>
            </a:r>
            <a:r>
              <a:rPr lang="en-US" sz="1800" dirty="0"/>
              <a:t>Have supported                                                        work  in over 150 sites across                                                          Micronesia</a:t>
            </a:r>
          </a:p>
          <a:p>
            <a:pPr marL="385763" indent="-385763">
              <a:spcBef>
                <a:spcPts val="0"/>
              </a:spcBef>
            </a:pPr>
            <a:r>
              <a:rPr lang="en-US" sz="1800" dirty="0"/>
              <a:t>Capacity-Building and network                              coordination (MIC and PIMPAC)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52400"/>
            <a:ext cx="5772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Experience – Funds and Services</a:t>
            </a:r>
          </a:p>
        </p:txBody>
      </p:sp>
      <p:pic>
        <p:nvPicPr>
          <p:cNvPr id="5" name="Picture 8" descr="IMAG0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46323" y="3968115"/>
            <a:ext cx="2594854" cy="2032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467" y="0"/>
            <a:ext cx="3365634" cy="6340929"/>
            <a:chOff x="-12835" y="-1"/>
            <a:chExt cx="4087814" cy="6874330"/>
          </a:xfrm>
        </p:grpSpPr>
        <p:pic>
          <p:nvPicPr>
            <p:cNvPr id="4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31" t="3120" r="3835" b="16393"/>
            <a:stretch>
              <a:fillRect/>
            </a:stretch>
          </p:blipFill>
          <p:spPr bwMode="auto">
            <a:xfrm>
              <a:off x="1596891" y="0"/>
              <a:ext cx="2478088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35" y="-1"/>
              <a:ext cx="2050767" cy="2438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34" y="2438400"/>
              <a:ext cx="4087813" cy="306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2286000" y="5420413"/>
              <a:ext cx="1788979" cy="1453916"/>
              <a:chOff x="2781268" y="3343963"/>
              <a:chExt cx="2334126" cy="2518206"/>
            </a:xfrm>
          </p:grpSpPr>
          <p:pic>
            <p:nvPicPr>
              <p:cNvPr id="12" name="Picture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1268" y="3343963"/>
                <a:ext cx="2334126" cy="2518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198844" y="5621410"/>
                <a:ext cx="916550" cy="23099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itchFamily="-65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itchFamily="-65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itchFamily="-65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itchFamily="-65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itchFamily="-65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itchFamily="-65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itchFamily="-65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itchFamily="-65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itchFamily="-65" charset="-128"/>
                  </a:defRPr>
                </a:lvl9pPr>
              </a:lstStyle>
              <a:p>
                <a:pPr eaLnBrk="1" hangingPunct="1"/>
                <a:r>
                  <a:rPr lang="en-US" altLang="en-US" sz="900">
                    <a:solidFill>
                      <a:srgbClr val="7F7F7F"/>
                    </a:solidFill>
                  </a:rPr>
                  <a:t>© Robyn James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34" y="5428649"/>
              <a:ext cx="2341980" cy="1429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886200" y="7883"/>
            <a:ext cx="446835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Regional Accomplishments</a:t>
            </a:r>
            <a:endParaRPr lang="en-US" sz="3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a typeface="Cambria Math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74101" y="1371600"/>
            <a:ext cx="5769899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/>
              </a:rPr>
              <a:t>Over halfway to meeting Micronesia Challenge conservation targets</a:t>
            </a:r>
          </a:p>
          <a:p>
            <a:endParaRPr lang="en-US" sz="2000" dirty="0">
              <a:ln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/>
              </a:rPr>
              <a:t>Completed phase 1 of sustainable financing plan with over $22 million in MCT endowment</a:t>
            </a:r>
          </a:p>
          <a:p>
            <a:endParaRPr lang="en-US" sz="2000" dirty="0">
              <a:ln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/>
              </a:rPr>
              <a:t>Leveraged over $20 million across the MC jurisdictions in non-endowment funding</a:t>
            </a:r>
          </a:p>
          <a:p>
            <a:endParaRPr lang="en-US" sz="2000" dirty="0">
              <a:ln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/>
              </a:rPr>
              <a:t>Supported over 30 young MC conservation champion interns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n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/>
              </a:rPr>
              <a:t>Bill Raynor MC and APIC-Sophia Scholarship launched and supporting graduate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n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/>
              </a:rPr>
              <a:t>Inspired similar regional conservation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n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7177380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3827</TotalTime>
  <Words>834</Words>
  <Application>Microsoft Office PowerPoint</Application>
  <PresentationFormat>On-screen Show (4:3)</PresentationFormat>
  <Paragraphs>103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Goudy Old Style</vt:lpstr>
      <vt:lpstr>Default Design</vt:lpstr>
      <vt:lpstr>Micronesia Conservation Trust:  For land, sea, air, and people</vt:lpstr>
      <vt:lpstr>MCT’s Vision and Mission  (the WHAT and the HOW)</vt:lpstr>
      <vt:lpstr>MCT: Serves the Micronesian region</vt:lpstr>
      <vt:lpstr>PowerPoint Presentation</vt:lpstr>
      <vt:lpstr>MCT thrives at the nexus of regional conservation</vt:lpstr>
      <vt:lpstr>MCT funds leading local environmental work</vt:lpstr>
      <vt:lpstr>PowerPoint Presentation</vt:lpstr>
      <vt:lpstr>PowerPoint Presentation</vt:lpstr>
      <vt:lpstr>PowerPoint Presentation</vt:lpstr>
      <vt:lpstr>PowerPoint Presentation</vt:lpstr>
    </vt:vector>
  </TitlesOfParts>
  <Company>Micronesia Conservation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Year Objectives</dc:title>
  <dc:creator>Lisa Andon</dc:creator>
  <cp:lastModifiedBy>ADMIN</cp:lastModifiedBy>
  <cp:revision>363</cp:revision>
  <dcterms:created xsi:type="dcterms:W3CDTF">2008-11-29T00:47:15Z</dcterms:created>
  <dcterms:modified xsi:type="dcterms:W3CDTF">2020-06-02T04:36:23Z</dcterms:modified>
</cp:coreProperties>
</file>