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58" r:id="rId3"/>
    <p:sldId id="259" r:id="rId4"/>
    <p:sldId id="278" r:id="rId5"/>
    <p:sldId id="281" r:id="rId6"/>
    <p:sldId id="298" r:id="rId7"/>
    <p:sldId id="305" r:id="rId8"/>
    <p:sldId id="299" r:id="rId9"/>
    <p:sldId id="300" r:id="rId10"/>
    <p:sldId id="262" r:id="rId11"/>
    <p:sldId id="293" r:id="rId12"/>
    <p:sldId id="273" r:id="rId13"/>
    <p:sldId id="282" r:id="rId14"/>
    <p:sldId id="283" r:id="rId15"/>
    <p:sldId id="284" r:id="rId16"/>
    <p:sldId id="287" r:id="rId17"/>
    <p:sldId id="290" r:id="rId18"/>
    <p:sldId id="292" r:id="rId19"/>
    <p:sldId id="301" r:id="rId20"/>
    <p:sldId id="302" r:id="rId21"/>
    <p:sldId id="303" r:id="rId22"/>
    <p:sldId id="265" r:id="rId23"/>
    <p:sldId id="266" r:id="rId24"/>
    <p:sldId id="267" r:id="rId25"/>
    <p:sldId id="268" r:id="rId26"/>
    <p:sldId id="269" r:id="rId27"/>
    <p:sldId id="270" r:id="rId28"/>
    <p:sldId id="289" r:id="rId29"/>
  </p:sldIdLst>
  <p:sldSz cx="12192000" cy="6858000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18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Shape 119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Such</a:t>
            </a:r>
            <a:r>
              <a:rPr lang="en-GB" baseline="0" dirty="0" smtClean="0"/>
              <a:t> as reefs, fishes conducted by CI expertize. For 2009 conducted by CDU and AIMS, 2012  by CI and 2016 also by CI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0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4828-DCE2-42C7-B534-C781121AC3A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956922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1985-8AC6-4BC4-9515-4F605FFA9E0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547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1A980-22DD-43D5-8A43-20AD12D66B9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80074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E9E9-DC73-4F07-9307-F17FE100912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63625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FC03-1730-42E1-862A-0ADC8856D08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4542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A7D8-64A3-47C9-B0FB-F330988F5CE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9459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5FB1-2AF3-4C51-9D46-C28B2BBDC2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14003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94BF-1A07-45F4-88FB-1A50F637AFE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618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6521-9B20-4FA9-BC6A-DF7D077F27C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62415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84E4-69F6-4228-8603-750B30F4B91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5413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CEB6-B3A0-4601-9A1D-2D3D5B1A82E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3687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r>
              <a:rPr lang="en-US" noProof="0" smtClean="0">
                <a:sym typeface="Calibri"/>
              </a:rPr>
              <a:t>Click icon to add picture</a:t>
            </a:r>
            <a:endParaRPr noProof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EF64-60E7-44F3-9E65-F97DBE30B9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7491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 Light" pitchFamily="34" charset="0"/>
              </a:rPr>
              <a:t>Click to edit Master title style</a:t>
            </a:r>
            <a:endParaRPr lang="id-ID" altLang="en-US" smtClean="0">
              <a:sym typeface="Calibri Light" pitchFamily="34" charset="0"/>
            </a:endParaRP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34" charset="0"/>
              </a:rPr>
              <a:t>Fifth level</a:t>
            </a:r>
            <a:endParaRPr lang="id-ID" altLang="en-US" smtClean="0">
              <a:sym typeface="Calibri" pitchFamily="34" charset="0"/>
            </a:endParaRP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090275" y="6403975"/>
            <a:ext cx="263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88888"/>
                </a:solidFill>
                <a:ea typeface="+mn-ea"/>
              </a:defRPr>
            </a:lvl1pPr>
          </a:lstStyle>
          <a:p>
            <a:pPr>
              <a:defRPr/>
            </a:pPr>
            <a:fld id="{C820CA71-26A5-4D3D-A1B8-4075ED85BCB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723900" indent="-2667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233488" indent="-31908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17272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21844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643063"/>
            <a:ext cx="89296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665163"/>
            <a:ext cx="11583987" cy="5641975"/>
          </a:xfrm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46063" y="935038"/>
            <a:ext cx="769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id-ID" altLang="en-US" sz="4000" b="1">
                <a:solidFill>
                  <a:srgbClr val="028184"/>
                </a:solidFill>
              </a:rPr>
              <a:t>COUNTRY REPORT</a:t>
            </a:r>
            <a:r>
              <a:rPr lang="en-GB" altLang="en-US" sz="4000" b="1">
                <a:solidFill>
                  <a:srgbClr val="028184"/>
                </a:solidFill>
              </a:rPr>
              <a:t> of TIMOR-LESTE</a:t>
            </a:r>
            <a:endParaRPr lang="en-US" alt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5730875" y="2535238"/>
            <a:ext cx="6251575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kern="0" dirty="0">
                <a:solidFill>
                  <a:srgbClr val="028184"/>
                </a:solidFill>
                <a:latin typeface="+mj-lt"/>
                <a:ea typeface="+mn-ea"/>
                <a:cs typeface="+mn-cs"/>
                <a:sym typeface="Calibri"/>
              </a:rPr>
              <a:t>Acacio Guterres,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kern="0" dirty="0">
                <a:solidFill>
                  <a:srgbClr val="028184"/>
                </a:solidFill>
                <a:latin typeface="+mj-lt"/>
                <a:ea typeface="+mn-ea"/>
                <a:cs typeface="+mn-cs"/>
                <a:sym typeface="Calibri"/>
              </a:rPr>
              <a:t>Director General of Fisheries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kern="0" dirty="0">
                <a:solidFill>
                  <a:srgbClr val="028184"/>
                </a:solidFill>
                <a:latin typeface="+mj-lt"/>
                <a:ea typeface="+mn-ea"/>
                <a:cs typeface="+mn-cs"/>
                <a:sym typeface="Calibri"/>
              </a:rPr>
              <a:t>Ministry of Agriculculture and Fisheries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kern="0" dirty="0">
                <a:solidFill>
                  <a:srgbClr val="028184"/>
                </a:solidFill>
                <a:latin typeface="+mj-lt"/>
                <a:ea typeface="+mn-ea"/>
                <a:cs typeface="+mn-cs"/>
                <a:sym typeface="Calibri"/>
              </a:rPr>
              <a:t>Timor Leste</a:t>
            </a:r>
            <a:endParaRPr lang="en-US" sz="2400" b="1" kern="0" dirty="0">
              <a:solidFill>
                <a:srgbClr val="028184"/>
              </a:solidFill>
              <a:latin typeface="+mj-lt"/>
              <a:ea typeface="+mn-ea"/>
              <a:cs typeface="+mn-cs"/>
              <a:sym typeface="Calibri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latin typeface="+mj-lt"/>
              <a:ea typeface="+mn-ea"/>
              <a:cs typeface="+mn-cs"/>
              <a:sym typeface="Calibri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1982450" y="1444625"/>
            <a:ext cx="440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endParaRPr lang="en-US" altLang="en-US" sz="4000" b="1">
              <a:solidFill>
                <a:srgbClr val="028184"/>
              </a:solidFill>
            </a:endParaRPr>
          </a:p>
        </p:txBody>
      </p:sp>
      <p:pic>
        <p:nvPicPr>
          <p:cNvPr id="2055" name="Picture 6" descr="East Tim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3" y="962025"/>
            <a:ext cx="14684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67" name="Shape 147"/>
          <p:cNvSpPr>
            <a:spLocks noChangeArrowheads="1"/>
          </p:cNvSpPr>
          <p:nvPr/>
        </p:nvSpPr>
        <p:spPr bwMode="auto">
          <a:xfrm>
            <a:off x="171450" y="5556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Towards NPOA</a:t>
            </a:r>
          </a:p>
        </p:txBody>
      </p:sp>
      <p:graphicFrame>
        <p:nvGraphicFramePr>
          <p:cNvPr id="148" name="Table 148"/>
          <p:cNvGraphicFramePr/>
          <p:nvPr>
            <p:extLst>
              <p:ext uri="{D42A27DB-BD31-4B8C-83A1-F6EECF244321}">
                <p14:modId xmlns:p14="http://schemas.microsoft.com/office/powerpoint/2010/main" val="1471141396"/>
              </p:ext>
            </p:extLst>
          </p:nvPr>
        </p:nvGraphicFramePr>
        <p:xfrm>
          <a:off x="438150" y="819150"/>
          <a:ext cx="11488738" cy="12801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638550">
                  <a:extLst>
                    <a:ext uri="{9D8B030D-6E8A-4147-A177-3AD203B41FA5}"/>
                  </a:extLst>
                </a:gridCol>
                <a:gridCol w="3105150">
                  <a:extLst>
                    <a:ext uri="{9D8B030D-6E8A-4147-A177-3AD203B41FA5}"/>
                  </a:extLst>
                </a:gridCol>
                <a:gridCol w="2305050">
                  <a:extLst>
                    <a:ext uri="{9D8B030D-6E8A-4147-A177-3AD203B41FA5}"/>
                  </a:extLst>
                </a:gridCol>
                <a:gridCol w="2439988">
                  <a:extLst>
                    <a:ext uri="{9D8B030D-6E8A-4147-A177-3AD203B41FA5}"/>
                  </a:extLst>
                </a:gridCol>
              </a:tblGrid>
              <a:tr h="426508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0" dirty="0">
                          <a:solidFill>
                            <a:srgbClr val="C00000"/>
                          </a:solidFill>
                        </a:rPr>
                        <a:t>Goal 3: Marine Protected Areas (MPAs) established and effectively managed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650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Total Actions</a:t>
                      </a:r>
                      <a:endParaRPr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On-Going</a:t>
                      </a:r>
                      <a:endParaRPr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Not Started</a:t>
                      </a:r>
                      <a:endParaRPr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42650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287" name="Shape 147"/>
          <p:cNvSpPr>
            <a:spLocks noChangeArrowheads="1"/>
          </p:cNvSpPr>
          <p:nvPr/>
        </p:nvSpPr>
        <p:spPr bwMode="auto">
          <a:xfrm>
            <a:off x="171450" y="2209800"/>
            <a:ext cx="4398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28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On-Going :</a:t>
            </a:r>
          </a:p>
        </p:txBody>
      </p:sp>
      <p:pic>
        <p:nvPicPr>
          <p:cNvPr id="11288" name="Picture 9" descr="Teaching in L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840163"/>
            <a:ext cx="1905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0" descr="Jose Monteiro &amp; Dolph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2076450"/>
            <a:ext cx="18970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11" descr="DSC054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2079625"/>
            <a:ext cx="19224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12" descr="DSC054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859213"/>
            <a:ext cx="19097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11" descr="Lutjanidae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486400"/>
            <a:ext cx="19351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12" descr="Workers A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/>
          <a:stretch>
            <a:fillRect/>
          </a:stretch>
        </p:blipFill>
        <p:spPr bwMode="auto">
          <a:xfrm>
            <a:off x="10290175" y="5429250"/>
            <a:ext cx="1905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8100" y="2628900"/>
            <a:ext cx="874395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National Grand Strategy on PAs and PA network development</a:t>
            </a:r>
          </a:p>
          <a:p>
            <a:pPr marL="457200" indent="-45720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Zoning and management plan for Nino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n-ea"/>
              </a:rPr>
              <a:t>Konis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 Santana National Park (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</a:rPr>
              <a:t>M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n-ea"/>
              </a:rPr>
              <a:t>arine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</a:rPr>
              <a:t> P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n-ea"/>
              </a:rPr>
              <a:t>ar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);</a:t>
            </a:r>
          </a:p>
          <a:p>
            <a:pPr marL="457200" indent="-45720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Propose to the Council of Minister the formal declaration of two new protected areas: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n-ea"/>
              </a:rPr>
              <a:t>Ataúru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;</a:t>
            </a:r>
            <a:endParaRPr lang="en-US" sz="24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457200" indent="-45720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Study on cost estimate and sustainable financial plan for protected areas such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of 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n-ea"/>
              </a:rPr>
              <a:t>Ataúru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</a:rPr>
              <a:t>and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ea typeface="+mn-ea"/>
              </a:rPr>
              <a:t>Batugadé</a:t>
            </a:r>
            <a:endParaRPr lang="en-US" sz="24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457200" indent="-45720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</a:rPr>
              <a:t>Strengthening ecotourism sector contribution to protected area sustainable management of coastal and marine resources.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2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3" name="Shape 147"/>
          <p:cNvSpPr>
            <a:spLocks noChangeArrowheads="1"/>
          </p:cNvSpPr>
          <p:nvPr/>
        </p:nvSpPr>
        <p:spPr bwMode="auto">
          <a:xfrm>
            <a:off x="171450" y="5556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On-Going....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50" y="817563"/>
            <a:ext cx="8210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D</a:t>
            </a:r>
            <a:r>
              <a:rPr lang="en-US" sz="3200" dirty="0" err="1">
                <a:solidFill>
                  <a:schemeClr val="tx1"/>
                </a:solidFill>
                <a:ea typeface="+mn-ea"/>
              </a:rPr>
              <a:t>iscussion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 with the Indonesian Government on the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establishment of a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trans-boundary </a:t>
            </a:r>
            <a:endParaRPr lang="id-ID" sz="3200" dirty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     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protected area network;</a:t>
            </a: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2. D</a:t>
            </a:r>
            <a:r>
              <a:rPr lang="en-US" sz="3200" dirty="0" err="1">
                <a:solidFill>
                  <a:schemeClr val="tx1"/>
                </a:solidFill>
                <a:ea typeface="+mn-ea"/>
              </a:rPr>
              <a:t>evelop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 and implement capacity building </a:t>
            </a:r>
            <a:endParaRPr lang="id-ID" sz="3200" dirty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   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activities targeting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mainly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Environmental </a:t>
            </a:r>
            <a:endParaRPr lang="id-ID" sz="3200" dirty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   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Managers in the Fisheries, Environment and </a:t>
            </a:r>
            <a:endParaRPr lang="id-ID" sz="3200" dirty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   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Forestry Directorates (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C</a:t>
            </a:r>
            <a:r>
              <a:rPr lang="en-US" sz="3200" dirty="0" err="1">
                <a:solidFill>
                  <a:schemeClr val="tx1"/>
                </a:solidFill>
                <a:ea typeface="+mn-ea"/>
              </a:rPr>
              <a:t>entral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 Government) 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 </a:t>
            </a: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   </a:t>
            </a:r>
            <a:r>
              <a:rPr lang="en-GB" sz="32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+mn-ea"/>
              </a:rPr>
              <a:t>and</a:t>
            </a:r>
            <a:r>
              <a:rPr lang="id-ID" sz="3200" dirty="0" smtClean="0">
                <a:solidFill>
                  <a:schemeClr val="tx1"/>
                </a:solidFill>
                <a:ea typeface="+mn-ea"/>
              </a:rPr>
              <a:t> 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local government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</a:rPr>
              <a:t>officers</a:t>
            </a:r>
            <a:r>
              <a:rPr lang="id-ID" sz="3200" dirty="0">
                <a:solidFill>
                  <a:schemeClr val="tx1"/>
                </a:solidFill>
                <a:ea typeface="+mn-ea"/>
              </a:rPr>
              <a:t>.</a:t>
            </a:r>
          </a:p>
          <a:p>
            <a:pPr>
              <a:defRPr/>
            </a:pPr>
            <a:r>
              <a:rPr lang="id-ID" sz="3200" dirty="0">
                <a:solidFill>
                  <a:schemeClr val="tx1"/>
                </a:solidFill>
                <a:ea typeface="+mn-ea"/>
              </a:rPr>
              <a:t>3. MPA efectiveness Management Tools</a:t>
            </a:r>
          </a:p>
          <a:p>
            <a:pPr>
              <a:defRPr/>
            </a:pPr>
            <a:endParaRPr lang="en-US" sz="32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1388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ym typeface="Calibri Light"/>
              </a:rPr>
              <a:t>Progress </a:t>
            </a:r>
            <a:r>
              <a:rPr lang="id-ID" dirty="0" smtClean="0">
                <a:sym typeface="Calibri Light"/>
              </a:rPr>
              <a:t>MPAs in Timor Leste</a:t>
            </a:r>
            <a:endParaRPr lang="id-ID" dirty="0">
              <a:sym typeface="Calibri Light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839788" y="1441450"/>
            <a:ext cx="3932237" cy="4427538"/>
          </a:xfrm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id-ID" altLang="en-US" sz="2000" b="1" dirty="0" smtClean="0"/>
              <a:t>NKSNP in Lautem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d-ID" altLang="en-US" sz="2000" b="1" dirty="0" smtClean="0"/>
              <a:t>MPA Ataouro in Dili</a:t>
            </a:r>
            <a:r>
              <a:rPr lang="en-GB" altLang="en-US" sz="2000" b="1" dirty="0" smtClean="0"/>
              <a:t> (on going)</a:t>
            </a:r>
            <a:endParaRPr lang="id-ID" altLang="en-US" sz="2000" b="1" dirty="0" smtClean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d-ID" altLang="en-US" sz="2000" b="1" dirty="0" smtClean="0"/>
              <a:t>MPA Batugade in Bobonaro</a:t>
            </a:r>
            <a:r>
              <a:rPr lang="en-GB" altLang="en-US" sz="2000" b="1" dirty="0" smtClean="0"/>
              <a:t> (</a:t>
            </a:r>
            <a:r>
              <a:rPr lang="en-GB" altLang="en-US" sz="2000" b="1" dirty="0" err="1" smtClean="0"/>
              <a:t>og</a:t>
            </a:r>
            <a:r>
              <a:rPr lang="en-GB" altLang="en-US" sz="2000" b="1" dirty="0" smtClean="0"/>
              <a:t>)</a:t>
            </a:r>
            <a:endParaRPr lang="id-ID" altLang="en-US" sz="2000" b="1" dirty="0" smtClean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d-ID" altLang="en-US" sz="2000" b="1" dirty="0" smtClean="0"/>
              <a:t>MPA </a:t>
            </a:r>
            <a:r>
              <a:rPr lang="en-GB" altLang="en-US" sz="2000" b="1" dirty="0" smtClean="0"/>
              <a:t>Cristo Rei</a:t>
            </a:r>
            <a:r>
              <a:rPr lang="id-ID" altLang="en-US" sz="2000" b="1" dirty="0" smtClean="0"/>
              <a:t>  in Dili (</a:t>
            </a:r>
            <a:r>
              <a:rPr lang="en-GB" altLang="en-US" sz="2000" b="1" dirty="0" smtClean="0"/>
              <a:t>planning</a:t>
            </a:r>
            <a:endParaRPr lang="id-ID" altLang="en-US" sz="2000" b="1" dirty="0" smtClean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d-ID" altLang="en-US" sz="2000" b="1" dirty="0" smtClean="0"/>
              <a:t>MPA Kaitehu in Liquica</a:t>
            </a:r>
            <a:r>
              <a:rPr lang="en-GB" altLang="en-US" sz="2000" b="1" dirty="0" smtClean="0"/>
              <a:t> </a:t>
            </a:r>
            <a:r>
              <a:rPr lang="id-ID" altLang="en-US" sz="2000" b="1" dirty="0" smtClean="0"/>
              <a:t>(</a:t>
            </a:r>
            <a:r>
              <a:rPr lang="en-GB" altLang="en-US" sz="2000" b="1" dirty="0" smtClean="0"/>
              <a:t>planning)</a:t>
            </a:r>
            <a:r>
              <a:rPr lang="id-ID" altLang="en-US" sz="2000" b="1" dirty="0" smtClean="0"/>
              <a:t>)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id-ID" altLang="en-US" sz="2000" b="1" dirty="0" smtClean="0"/>
          </a:p>
        </p:txBody>
      </p:sp>
      <p:grpSp>
        <p:nvGrpSpPr>
          <p:cNvPr id="13316" name="Group 42"/>
          <p:cNvGrpSpPr>
            <a:grpSpLocks/>
          </p:cNvGrpSpPr>
          <p:nvPr/>
        </p:nvGrpSpPr>
        <p:grpSpPr bwMode="auto">
          <a:xfrm>
            <a:off x="5278438" y="947738"/>
            <a:ext cx="6170612" cy="4954587"/>
            <a:chOff x="519530" y="685800"/>
            <a:chExt cx="8589819" cy="5559556"/>
          </a:xfrm>
        </p:grpSpPr>
        <p:pic>
          <p:nvPicPr>
            <p:cNvPr id="13321" name="Picture 2" descr="C:\Documents and Settings\USER\My Documents\My Pictures\800px-Timor-Leste_districts_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30" y="685800"/>
              <a:ext cx="8478602" cy="555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Oval 9"/>
            <p:cNvSpPr>
              <a:spLocks noChangeArrowheads="1"/>
            </p:cNvSpPr>
            <p:nvPr/>
          </p:nvSpPr>
          <p:spPr bwMode="auto">
            <a:xfrm rot="-2390598">
              <a:off x="2455581" y="3687645"/>
              <a:ext cx="440266" cy="29967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 rot="914355">
              <a:off x="4371505" y="935963"/>
              <a:ext cx="178428" cy="50121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324" name="Oval 11"/>
            <p:cNvSpPr>
              <a:spLocks noChangeArrowheads="1"/>
            </p:cNvSpPr>
            <p:nvPr/>
          </p:nvSpPr>
          <p:spPr bwMode="auto">
            <a:xfrm rot="5605822">
              <a:off x="7906536" y="1379695"/>
              <a:ext cx="1250236" cy="115539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325" name="TextBox 12"/>
            <p:cNvSpPr txBox="1">
              <a:spLocks noChangeArrowheads="1"/>
            </p:cNvSpPr>
            <p:nvPr/>
          </p:nvSpPr>
          <p:spPr bwMode="auto">
            <a:xfrm>
              <a:off x="1600784" y="2667000"/>
              <a:ext cx="1144675" cy="646331"/>
            </a:xfrm>
            <a:prstGeom prst="rect">
              <a:avLst/>
            </a:prstGeom>
            <a:noFill/>
            <a:ln w="9525">
              <a:solidFill>
                <a:srgbClr val="1737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Batugade</a:t>
              </a:r>
              <a:endParaRPr lang="id-ID" altLang="en-US" b="1"/>
            </a:p>
            <a:p>
              <a:pPr eaLnBrk="1" hangingPunct="1"/>
              <a:r>
                <a:rPr lang="id-ID" altLang="en-US" b="1"/>
                <a:t>CTP</a:t>
              </a:r>
              <a:endParaRPr lang="en-US" altLang="en-US" b="1"/>
            </a:p>
          </p:txBody>
        </p:sp>
        <p:cxnSp>
          <p:nvCxnSpPr>
            <p:cNvPr id="13326" name="Straight Arrow Connector 13"/>
            <p:cNvCxnSpPr>
              <a:cxnSpLocks noChangeShapeType="1"/>
              <a:stCxn id="13325" idx="2"/>
            </p:cNvCxnSpPr>
            <p:nvPr/>
          </p:nvCxnSpPr>
          <p:spPr bwMode="auto">
            <a:xfrm rot="16200000" flipH="1">
              <a:off x="2124785" y="3361667"/>
              <a:ext cx="459542" cy="362869"/>
            </a:xfrm>
            <a:prstGeom prst="straightConnector1">
              <a:avLst/>
            </a:prstGeom>
            <a:noFill/>
            <a:ln w="9525" algn="ctr">
              <a:solidFill>
                <a:srgbClr val="17375E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7" name="TextBox 14"/>
            <p:cNvSpPr txBox="1">
              <a:spLocks noChangeArrowheads="1"/>
            </p:cNvSpPr>
            <p:nvPr/>
          </p:nvSpPr>
          <p:spPr bwMode="auto">
            <a:xfrm>
              <a:off x="6885617" y="830163"/>
              <a:ext cx="891173" cy="683425"/>
            </a:xfrm>
            <a:prstGeom prst="rect">
              <a:avLst/>
            </a:prstGeom>
            <a:noFill/>
            <a:ln w="9525">
              <a:solidFill>
                <a:srgbClr val="1737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b="1"/>
                <a:t>NKSNP</a:t>
              </a:r>
              <a:endParaRPr lang="id-ID" altLang="en-US" b="1"/>
            </a:p>
            <a:p>
              <a:pPr algn="ctr" eaLnBrk="1" hangingPunct="1"/>
              <a:r>
                <a:rPr lang="id-ID" altLang="en-US" b="1"/>
                <a:t>CI</a:t>
              </a:r>
              <a:endParaRPr lang="en-US" altLang="en-US" b="1"/>
            </a:p>
          </p:txBody>
        </p:sp>
        <p:cxnSp>
          <p:nvCxnSpPr>
            <p:cNvPr id="13328" name="Straight Arrow Connector 15"/>
            <p:cNvCxnSpPr>
              <a:cxnSpLocks noChangeShapeType="1"/>
            </p:cNvCxnSpPr>
            <p:nvPr/>
          </p:nvCxnSpPr>
          <p:spPr bwMode="auto">
            <a:xfrm>
              <a:off x="7481435" y="1371600"/>
              <a:ext cx="488792" cy="120115"/>
            </a:xfrm>
            <a:prstGeom prst="straightConnector1">
              <a:avLst/>
            </a:prstGeom>
            <a:noFill/>
            <a:ln w="9525" algn="ctr">
              <a:solidFill>
                <a:srgbClr val="17375E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17" name="Picture Placeholder 6"/>
          <p:cNvSpPr>
            <a:spLocks noGrp="1" noTextEdit="1"/>
          </p:cNvSpPr>
          <p:nvPr>
            <p:ph type="pic" sz="half" idx="13"/>
          </p:nvPr>
        </p:nvSpPr>
        <p:spPr>
          <a:xfrm>
            <a:off x="5143500" y="987425"/>
            <a:ext cx="6172200" cy="4873625"/>
          </a:xfrm>
        </p:spPr>
      </p:sp>
      <p:sp>
        <p:nvSpPr>
          <p:cNvPr id="17" name="Oval 16"/>
          <p:cNvSpPr/>
          <p:nvPr/>
        </p:nvSpPr>
        <p:spPr>
          <a:xfrm>
            <a:off x="7502236" y="2412210"/>
            <a:ext cx="207818" cy="221673"/>
          </a:xfrm>
          <a:prstGeom prst="ellipse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132013"/>
            <a:ext cx="2190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2" descr="G:\APN_Siquijor_pix\Day 1_dive\PB270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56466"/>
            <a:ext cx="4284663" cy="28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20800" y="274638"/>
            <a:ext cx="9956800" cy="639762"/>
          </a:xfrm>
        </p:spPr>
        <p:txBody>
          <a:bodyPr/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NTZs of Nino Konis Santana NP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fld id="{82A31BFA-F5AA-428F-99A1-F485A0CF8F90}" type="slidenum">
              <a:rPr lang="en-US" altLang="en-US" smtClean="0">
                <a:solidFill>
                  <a:srgbClr val="888888"/>
                </a:solidFill>
              </a:rPr>
              <a:pPr eaLnBrk="1"/>
              <a:t>13</a:t>
            </a:fld>
            <a:endParaRPr lang="en-US" altLang="en-US" smtClean="0">
              <a:solidFill>
                <a:srgbClr val="888888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9499694">
            <a:off x="9434513" y="2684463"/>
            <a:ext cx="957262" cy="984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1320800" y="952500"/>
            <a:ext cx="9956800" cy="4838700"/>
            <a:chOff x="990600" y="952500"/>
            <a:chExt cx="7467600" cy="4838700"/>
          </a:xfrm>
        </p:grpSpPr>
        <p:pic>
          <p:nvPicPr>
            <p:cNvPr id="143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952500"/>
              <a:ext cx="7467600" cy="483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44179" y="2438400"/>
              <a:ext cx="1775222" cy="25241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u="sng" dirty="0">
                  <a:ea typeface="+mn-ea"/>
                </a:rPr>
                <a:t>No of MPAs</a:t>
              </a:r>
            </a:p>
            <a:p>
              <a:pPr>
                <a:buFontTx/>
                <a:buChar char="-"/>
                <a:defRPr/>
              </a:pPr>
              <a:r>
                <a:rPr lang="en-US" sz="2000" dirty="0">
                  <a:ea typeface="+mn-ea"/>
                </a:rPr>
                <a:t> Com</a:t>
              </a:r>
            </a:p>
            <a:p>
              <a:pPr>
                <a:buFontTx/>
                <a:buChar char="-"/>
                <a:defRPr/>
              </a:pPr>
              <a:r>
                <a:rPr lang="en-US" sz="2000" dirty="0">
                  <a:ea typeface="+mn-ea"/>
                </a:rPr>
                <a:t> </a:t>
              </a:r>
              <a:r>
                <a:rPr lang="id-ID" sz="2000" dirty="0">
                  <a:ea typeface="+mn-ea"/>
                </a:rPr>
                <a:t>Zoon</a:t>
              </a:r>
              <a:endParaRPr lang="en-US" sz="2000" dirty="0">
                <a:ea typeface="+mn-ea"/>
              </a:endParaRPr>
            </a:p>
            <a:p>
              <a:pPr>
                <a:buFontTx/>
                <a:buChar char="-"/>
                <a:defRPr/>
              </a:pPr>
              <a:r>
                <a:rPr lang="en-US" sz="2000" dirty="0">
                  <a:ea typeface="+mn-ea"/>
                </a:rPr>
                <a:t> </a:t>
              </a:r>
              <a:r>
                <a:rPr lang="id-ID" sz="2000" dirty="0">
                  <a:ea typeface="+mn-ea"/>
                </a:rPr>
                <a:t>Pereveno</a:t>
              </a:r>
            </a:p>
            <a:p>
              <a:pPr>
                <a:buFontTx/>
                <a:buChar char="-"/>
                <a:defRPr/>
              </a:pPr>
              <a:r>
                <a:rPr lang="en-US" sz="2000" dirty="0">
                  <a:ea typeface="+mn-ea"/>
                </a:rPr>
                <a:t> </a:t>
              </a:r>
              <a:r>
                <a:rPr lang="id-ID" sz="2000" dirty="0">
                  <a:ea typeface="+mn-ea"/>
                </a:rPr>
                <a:t>Hilapuna</a:t>
              </a:r>
            </a:p>
            <a:p>
              <a:pPr>
                <a:buFontTx/>
                <a:buChar char="-"/>
                <a:defRPr/>
              </a:pPr>
              <a:r>
                <a:rPr lang="id-ID" sz="2000" dirty="0">
                  <a:ea typeface="+mn-ea"/>
                </a:rPr>
                <a:t>Lore I</a:t>
              </a:r>
            </a:p>
            <a:p>
              <a:pPr>
                <a:defRPr/>
              </a:pPr>
              <a:endParaRPr lang="en-US" sz="2000" dirty="0">
                <a:ea typeface="+mn-ea"/>
              </a:endParaRPr>
            </a:p>
            <a:p>
              <a:pPr>
                <a:buFontTx/>
                <a:buChar char="-"/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828800" y="1447800"/>
              <a:ext cx="838200" cy="3048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" name="Straight Arrow Connector 12"/>
            <p:cNvCxnSpPr>
              <a:stCxn id="20" idx="2"/>
              <a:endCxn id="10" idx="3"/>
            </p:cNvCxnSpPr>
            <p:nvPr/>
          </p:nvCxnSpPr>
          <p:spPr>
            <a:xfrm rot="5400000">
              <a:off x="2022277" y="1365846"/>
              <a:ext cx="271462" cy="4131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57400" y="1066800"/>
              <a:ext cx="614363" cy="36988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a typeface="+mn-ea"/>
                </a:rPr>
                <a:t>Com</a:t>
              </a: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867400" y="1905000"/>
              <a:ext cx="762000" cy="3048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4600" y="1295400"/>
              <a:ext cx="914400" cy="36988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a typeface="+mn-ea"/>
                </a:rPr>
                <a:t>Zoon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6422033" y="1731368"/>
              <a:ext cx="358775" cy="24884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086600" y="2068513"/>
              <a:ext cx="1219200" cy="3698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a typeface="+mn-ea"/>
                </a:rPr>
                <a:t>Jaco Island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7412633" y="2493368"/>
              <a:ext cx="358775" cy="24884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/>
            <p:cNvSpPr/>
            <p:nvPr/>
          </p:nvSpPr>
          <p:spPr>
            <a:xfrm rot="19143512">
              <a:off x="6057900" y="3529013"/>
              <a:ext cx="660797" cy="33337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lowchart: Connector 33"/>
            <p:cNvSpPr/>
            <p:nvPr/>
          </p:nvSpPr>
          <p:spPr>
            <a:xfrm rot="19143512">
              <a:off x="4085035" y="5184775"/>
              <a:ext cx="1202531" cy="35877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7000" y="3973513"/>
              <a:ext cx="1066800" cy="3698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ea typeface="+mn-ea"/>
                </a:rPr>
                <a:t>Hilapuna</a:t>
              </a:r>
              <a:endParaRPr lang="en-US" dirty="0">
                <a:solidFill>
                  <a:schemeClr val="bg1">
                    <a:lumMod val="95000"/>
                  </a:schemeClr>
                </a:solidFill>
                <a:ea typeface="+mn-ea"/>
              </a:endParaRPr>
            </a:p>
          </p:txBody>
        </p:sp>
        <p:cxnSp>
          <p:nvCxnSpPr>
            <p:cNvPr id="36" name="Straight Arrow Connector 35"/>
            <p:cNvCxnSpPr>
              <a:endCxn id="32" idx="4"/>
            </p:cNvCxnSpPr>
            <p:nvPr/>
          </p:nvCxnSpPr>
          <p:spPr>
            <a:xfrm rot="10800000">
              <a:off x="6498431" y="3822700"/>
              <a:ext cx="379810" cy="16192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486400" y="5268913"/>
              <a:ext cx="1066800" cy="3698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a typeface="+mn-ea"/>
                </a:rPr>
                <a:t>Lore 1</a:t>
              </a:r>
            </a:p>
          </p:txBody>
        </p:sp>
        <p:cxnSp>
          <p:nvCxnSpPr>
            <p:cNvPr id="42" name="Straight Arrow Connector 41"/>
            <p:cNvCxnSpPr>
              <a:endCxn id="34" idx="5"/>
            </p:cNvCxnSpPr>
            <p:nvPr/>
          </p:nvCxnSpPr>
          <p:spPr>
            <a:xfrm rot="16200000" flipV="1">
              <a:off x="4982369" y="5289153"/>
              <a:ext cx="493713" cy="27860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lowchart: Connector 39"/>
          <p:cNvSpPr/>
          <p:nvPr/>
        </p:nvSpPr>
        <p:spPr>
          <a:xfrm rot="18832602">
            <a:off x="9448800" y="3297238"/>
            <a:ext cx="298450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45600" y="3506788"/>
            <a:ext cx="1625600" cy="369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dirty="0">
                <a:solidFill>
                  <a:schemeClr val="bg1">
                    <a:lumMod val="95000"/>
                  </a:schemeClr>
                </a:solidFill>
                <a:ea typeface="+mn-ea"/>
              </a:rPr>
              <a:t>Pereveno</a:t>
            </a:r>
            <a:endParaRPr lang="en-US" dirty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CT Pacific\NPMU\2014\1. Implementation of activities 2014\5. May 2014\GIS training and mapping\MPA final map\RM_Batugade MPA Final 240514 coastal habitat small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38200"/>
            <a:ext cx="112061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080000" y="6172200"/>
            <a:ext cx="2438400" cy="365125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fld id="{70883021-3B0A-4BD1-8AD4-E983E8864A61}" type="slidenum">
              <a:rPr lang="en-US" altLang="en-US" smtClean="0">
                <a:solidFill>
                  <a:srgbClr val="888888"/>
                </a:solidFill>
              </a:rPr>
              <a:pPr eaLnBrk="1"/>
              <a:t>14</a:t>
            </a:fld>
            <a:endParaRPr lang="en-US" altLang="en-US" smtClean="0">
              <a:solidFill>
                <a:srgbClr val="888888"/>
              </a:solidFill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172200"/>
            <a:ext cx="447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 hangingPunct="1"/>
            <a:r>
              <a:rPr lang="pt-BR" altLang="en-US"/>
              <a:t>Aleixo Leonito Amaral   Mapeamentu MPA</a:t>
            </a:r>
            <a:endParaRPr lang="en-US" altLang="en-US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88950" y="223838"/>
            <a:ext cx="375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 hangingPunct="1"/>
            <a:r>
              <a:rPr lang="en-US" altLang="en-US" sz="2000"/>
              <a:t> MPA</a:t>
            </a:r>
            <a:r>
              <a:rPr lang="id-ID" altLang="en-US" sz="2000"/>
              <a:t> Mapping  in</a:t>
            </a:r>
            <a:r>
              <a:rPr lang="en-US" altLang="en-US" sz="2000"/>
              <a:t> Batugade, 2014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CT Pacific\NPMU\2014\1. Implementation of activities 2014\5. May 2014\GIS training and mapping\MPA final map\RM_Atauro MPA Final 240514 coastal habitat small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81025"/>
            <a:ext cx="11206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080000" y="6172200"/>
            <a:ext cx="2438400" cy="365125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fld id="{7F501883-F25B-484C-9C60-3E113DD418D3}" type="slidenum">
              <a:rPr lang="en-US" altLang="en-US" smtClean="0">
                <a:solidFill>
                  <a:srgbClr val="888888"/>
                </a:solidFill>
              </a:rPr>
              <a:pPr eaLnBrk="1"/>
              <a:t>15</a:t>
            </a:fld>
            <a:endParaRPr lang="en-US" altLang="en-US" smtClean="0">
              <a:solidFill>
                <a:srgbClr val="888888"/>
              </a:solidFill>
            </a:endParaRPr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519863"/>
            <a:ext cx="447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 hangingPunct="1"/>
            <a:r>
              <a:rPr lang="pt-BR" altLang="en-US"/>
              <a:t>Aleixo Leonito Amaral   Mapeamentu MPA</a:t>
            </a:r>
            <a:endParaRPr lang="en-US" alt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11200" y="180975"/>
            <a:ext cx="335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 hangingPunct="1"/>
            <a:r>
              <a:rPr lang="en-US" altLang="en-US" sz="2000"/>
              <a:t>MPA </a:t>
            </a:r>
            <a:r>
              <a:rPr lang="id-ID" altLang="en-US" sz="2000"/>
              <a:t>Mapping  in</a:t>
            </a:r>
            <a:r>
              <a:rPr lang="en-US" altLang="en-US" sz="2000"/>
              <a:t> Atauro,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411" name="Shape 151"/>
          <p:cNvSpPr>
            <a:spLocks noChangeArrowheads="1"/>
          </p:cNvSpPr>
          <p:nvPr/>
        </p:nvSpPr>
        <p:spPr bwMode="auto">
          <a:xfrm>
            <a:off x="190500" y="26511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Towards NPOA</a:t>
            </a:r>
          </a:p>
        </p:txBody>
      </p:sp>
      <p:graphicFrame>
        <p:nvGraphicFramePr>
          <p:cNvPr id="152" name="Table 152"/>
          <p:cNvGraphicFramePr/>
          <p:nvPr/>
        </p:nvGraphicFramePr>
        <p:xfrm>
          <a:off x="0" y="1027113"/>
          <a:ext cx="12192001" cy="63214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251198">
                  <a:extLst>
                    <a:ext uri="{9D8B030D-6E8A-4147-A177-3AD203B41FA5}"/>
                  </a:extLst>
                </a:gridCol>
                <a:gridCol w="3726986">
                  <a:extLst>
                    <a:ext uri="{9D8B030D-6E8A-4147-A177-3AD203B41FA5}"/>
                  </a:extLst>
                </a:gridCol>
                <a:gridCol w="2636645">
                  <a:extLst>
                    <a:ext uri="{9D8B030D-6E8A-4147-A177-3AD203B41FA5}"/>
                  </a:extLst>
                </a:gridCol>
                <a:gridCol w="2577172">
                  <a:extLst>
                    <a:ext uri="{9D8B030D-6E8A-4147-A177-3AD203B41FA5}"/>
                  </a:extLst>
                </a:gridCol>
              </a:tblGrid>
              <a:tr h="449612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+mj-lt"/>
                        </a:rPr>
                        <a:t>Goal 4: Climate Change Adaptation Measures Achieved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96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+mj-lt"/>
                        </a:rPr>
                        <a:t>Total Actions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+mj-lt"/>
                        </a:rPr>
                        <a:t>Completed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+mj-lt"/>
                        </a:rPr>
                        <a:t>On-Going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+mj-lt"/>
                        </a:rPr>
                        <a:t>Not Started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47646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4945735">
                <a:tc gridSpan="4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Completed : </a:t>
                      </a:r>
                    </a:p>
                    <a:p>
                      <a:pPr marL="514350" indent="-514350" algn="l">
                        <a:buAutoNum type="arabicPeriod"/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dopt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coral reef resilient to climate change principles in the MPA</a:t>
                      </a: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</a:p>
                    <a:p>
                      <a:pPr marL="0" indent="0" algn="l">
                        <a:buNone/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zoning/network design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</a:t>
                      </a: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evelop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and implement early warning and response plan to climate </a:t>
                      </a:r>
                      <a:endParaRPr lang="id-ID" sz="2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adaptation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</a:t>
                      </a: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oastal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rehabilitation program to anticipate climate change impacts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</a:t>
                      </a: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tart to strictly implementing commitment to UNFCCC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</a:t>
                      </a: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stablish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 Research Center on Climate Change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6.</a:t>
                      </a:r>
                      <a:r>
                        <a:rPr lang="id-ID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evelop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and operate national information network on climate change</a:t>
                      </a: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early 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r>
                        <a:rPr lang="id-ID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warning and response</a:t>
                      </a:r>
                      <a:r>
                        <a:rPr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endParaRPr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435" name="Shape 151"/>
          <p:cNvSpPr>
            <a:spLocks noChangeArrowheads="1"/>
          </p:cNvSpPr>
          <p:nvPr/>
        </p:nvSpPr>
        <p:spPr bwMode="auto">
          <a:xfrm>
            <a:off x="190500" y="26511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CCA-On-Going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75" y="1636713"/>
            <a:ext cx="984885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 </a:t>
            </a:r>
            <a:r>
              <a:rPr lang="id-ID" sz="3200" dirty="0" smtClean="0">
                <a:solidFill>
                  <a:schemeClr val="tx1"/>
                </a:solidFill>
                <a:latin typeface="+mj-lt"/>
                <a:ea typeface="+mn-ea"/>
              </a:rPr>
              <a:t>F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+mn-ea"/>
              </a:rPr>
              <a:t>inalize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studies on social resilient / vulnerability to </a:t>
            </a:r>
            <a:endParaRPr lang="id-ID" sz="3200" dirty="0">
              <a:solidFill>
                <a:schemeClr val="tx1"/>
              </a:solidFill>
              <a:latin typeface="+mj-lt"/>
              <a:ea typeface="+mn-ea"/>
            </a:endParaRPr>
          </a:p>
          <a:p>
            <a:pPr>
              <a:defRPr sz="1800">
                <a:solidFill>
                  <a:srgbClr val="FF2600"/>
                </a:solidFill>
              </a:defRPr>
            </a:pP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    C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+mn-ea"/>
              </a:rPr>
              <a:t>limate</a:t>
            </a: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C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+mn-ea"/>
              </a:rPr>
              <a:t>hange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 impacts</a:t>
            </a:r>
            <a:endParaRPr lang="id-ID" sz="32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. D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+mn-ea"/>
              </a:rPr>
              <a:t>evelopment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 and implementation of community </a:t>
            </a:r>
            <a:endParaRPr lang="id-ID" sz="3200" dirty="0">
              <a:solidFill>
                <a:schemeClr val="tx1"/>
              </a:solidFill>
              <a:latin typeface="+mj-lt"/>
              <a:ea typeface="+mn-ea"/>
            </a:endParaRPr>
          </a:p>
          <a:p>
            <a:pPr>
              <a:defRPr sz="1800">
                <a:solidFill>
                  <a:srgbClr val="FF2600"/>
                </a:solidFill>
              </a:defRPr>
            </a:pP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awareness on early</a:t>
            </a: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warning system that lead by </a:t>
            </a:r>
            <a:endParaRPr lang="id-ID" sz="3200" dirty="0">
              <a:solidFill>
                <a:schemeClr val="tx1"/>
              </a:solidFill>
              <a:latin typeface="+mj-lt"/>
              <a:ea typeface="+mn-ea"/>
            </a:endParaRPr>
          </a:p>
          <a:p>
            <a:pPr>
              <a:defRPr sz="1800">
                <a:solidFill>
                  <a:srgbClr val="FF2600"/>
                </a:solidFill>
              </a:defRPr>
            </a:pP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Ministry of Transportation</a:t>
            </a:r>
            <a:r>
              <a:rPr lang="id-ID" sz="3200" dirty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</a:rPr>
              <a:t>and Communication</a:t>
            </a:r>
          </a:p>
          <a:p>
            <a:pPr>
              <a:defRPr sz="1800">
                <a:solidFill>
                  <a:srgbClr val="FF2600"/>
                </a:solidFill>
              </a:defRPr>
            </a:pPr>
            <a:endParaRPr lang="id-ID" sz="32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endParaRPr lang="en-US" sz="32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461" name="Shape 151"/>
          <p:cNvSpPr>
            <a:spLocks noChangeArrowheads="1"/>
          </p:cNvSpPr>
          <p:nvPr/>
        </p:nvSpPr>
        <p:spPr bwMode="auto">
          <a:xfrm>
            <a:off x="171450" y="36513"/>
            <a:ext cx="105156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Activities CCA :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61950" y="1174750"/>
            <a:ext cx="10953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Global Climate Change Alliance-GCCA, MAF and GIZ, 4  </a:t>
            </a:r>
          </a:p>
          <a:p>
            <a:pPr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    Years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Coastal Resilience, MAF, MCIA and UNDP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To’os ba Moris Diak (TOMAK), DFAT and MA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AVANSA Project, MAF and USAID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Dili-Ainaro Corridor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3600" dirty="0">
                <a:solidFill>
                  <a:schemeClr val="tx1"/>
                </a:solidFill>
                <a:ea typeface="+mn-ea"/>
                <a:cs typeface="Tahoma" pitchFamily="34" charset="0"/>
                <a:sym typeface="Tahoma" pitchFamily="34" charset="0"/>
              </a:rPr>
              <a:t>Strengthening Agricultural Productivity (SAPIP), GAFSP</a:t>
            </a:r>
            <a:endParaRPr lang="id-ID" altLang="en-US" sz="3600" dirty="0">
              <a:solidFill>
                <a:schemeClr val="tx1"/>
              </a:solidFill>
              <a:ea typeface="+mn-ea"/>
              <a:cs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3" name="Shape 155"/>
          <p:cNvSpPr>
            <a:spLocks noChangeArrowheads="1"/>
          </p:cNvSpPr>
          <p:nvPr/>
        </p:nvSpPr>
        <p:spPr bwMode="auto">
          <a:xfrm>
            <a:off x="285750" y="26511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Towards NPOA</a:t>
            </a:r>
          </a:p>
        </p:txBody>
      </p:sp>
      <p:graphicFrame>
        <p:nvGraphicFramePr>
          <p:cNvPr id="156" name="Table 156"/>
          <p:cNvGraphicFramePr/>
          <p:nvPr/>
        </p:nvGraphicFramePr>
        <p:xfrm>
          <a:off x="285750" y="1520825"/>
          <a:ext cx="11468099" cy="324803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835623">
                  <a:extLst>
                    <a:ext uri="{9D8B030D-6E8A-4147-A177-3AD203B41FA5}"/>
                  </a:extLst>
                </a:gridCol>
                <a:gridCol w="2877492">
                  <a:extLst>
                    <a:ext uri="{9D8B030D-6E8A-4147-A177-3AD203B41FA5}"/>
                  </a:extLst>
                </a:gridCol>
                <a:gridCol w="2877492">
                  <a:extLst>
                    <a:ext uri="{9D8B030D-6E8A-4147-A177-3AD203B41FA5}"/>
                  </a:extLst>
                </a:gridCol>
                <a:gridCol w="2877492">
                  <a:extLst>
                    <a:ext uri="{9D8B030D-6E8A-4147-A177-3AD203B41FA5}"/>
                  </a:extLst>
                </a:gridCol>
              </a:tblGrid>
              <a:tr h="365758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/>
                        <a:t>Goal 5:Threatened Species Status Improving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75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/>
                        <a:t>Total Actions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Completed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On-Going</a:t>
                      </a:r>
                      <a:endParaRPr sz="2400" b="1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/>
                        <a:t>Not </a:t>
                      </a:r>
                      <a:r>
                        <a:rPr sz="2400" dirty="0" smtClean="0"/>
                        <a:t>Started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36575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7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 2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4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 smtClean="0"/>
                        <a:t>1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1224589">
                <a:tc gridSpan="4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26161"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50" y="2767914"/>
            <a:ext cx="313707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rPr>
              <a:t>Completed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3352687"/>
            <a:ext cx="10328704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d-ID" sz="2800" dirty="0">
                <a:latin typeface="+mn-lt"/>
                <a:ea typeface="+mn-ea"/>
                <a:cs typeface="+mn-cs"/>
                <a:sym typeface="Calibri"/>
              </a:rPr>
              <a:t> Birds species indentify completed </a:t>
            </a:r>
            <a:r>
              <a:rPr lang="id-ID" sz="2800" dirty="0" smtClean="0">
                <a:latin typeface="+mn-lt"/>
                <a:ea typeface="+mn-ea"/>
                <a:cs typeface="+mn-cs"/>
                <a:sym typeface="Calibri"/>
              </a:rPr>
              <a:t>b</a:t>
            </a:r>
            <a:r>
              <a:rPr lang="en-GB" sz="2800" dirty="0" smtClean="0">
                <a:latin typeface="+mn-lt"/>
                <a:ea typeface="+mn-ea"/>
                <a:cs typeface="+mn-cs"/>
                <a:sym typeface="Calibri"/>
              </a:rPr>
              <a:t>y</a:t>
            </a:r>
            <a:r>
              <a:rPr lang="id-ID" sz="2800" dirty="0" smtClean="0"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id-ID" sz="2800" dirty="0">
                <a:latin typeface="+mn-lt"/>
                <a:ea typeface="+mn-ea"/>
                <a:cs typeface="+mn-cs"/>
                <a:sym typeface="Calibri"/>
              </a:rPr>
              <a:t>Florestry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d-ID" sz="2800" dirty="0">
                <a:latin typeface="+mn-lt"/>
                <a:ea typeface="+mn-ea"/>
                <a:cs typeface="+mn-cs"/>
                <a:sym typeface="Calibri"/>
              </a:rPr>
              <a:t> Has Finalized Zoning of Marine Component of the NKSNP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id-ID" sz="2800" dirty="0"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1" name="Shape 131"/>
          <p:cNvSpPr/>
          <p:nvPr/>
        </p:nvSpPr>
        <p:spPr>
          <a:xfrm>
            <a:off x="438150" y="304800"/>
            <a:ext cx="1051560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fontScale="92500" lnSpcReduction="2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Country TWG Focal Points</a:t>
            </a:r>
          </a:p>
        </p:txBody>
      </p:sp>
      <p:graphicFrame>
        <p:nvGraphicFramePr>
          <p:cNvPr id="132" name="Table 132"/>
          <p:cNvGraphicFramePr/>
          <p:nvPr/>
        </p:nvGraphicFramePr>
        <p:xfrm>
          <a:off x="439738" y="1104900"/>
          <a:ext cx="11315700" cy="46482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95750">
                  <a:extLst>
                    <a:ext uri="{9D8B030D-6E8A-4147-A177-3AD203B41FA5}"/>
                  </a:extLst>
                </a:gridCol>
                <a:gridCol w="7219950">
                  <a:extLst>
                    <a:ext uri="{9D8B030D-6E8A-4147-A177-3AD203B41FA5}"/>
                  </a:extLst>
                </a:gridCol>
              </a:tblGrid>
              <a:tr h="8041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j-lt"/>
                        </a:rPr>
                        <a:t>TWG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j-lt"/>
                        </a:rPr>
                        <a:t>Focal Point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882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0" dirty="0">
                          <a:latin typeface="+mj-lt"/>
                        </a:rPr>
                        <a:t>Seascapes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 dirty="0" smtClean="0">
                          <a:latin typeface="+mj-lt"/>
                        </a:rPr>
                        <a:t>Mr. Antonio de Jesus </a:t>
                      </a:r>
                      <a:endParaRPr sz="3200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882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0" dirty="0">
                          <a:latin typeface="+mj-lt"/>
                        </a:rPr>
                        <a:t>EAFM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 dirty="0" smtClean="0">
                          <a:latin typeface="+mj-lt"/>
                        </a:rPr>
                        <a:t>Mr. </a:t>
                      </a:r>
                      <a:r>
                        <a:rPr sz="3200" b="1" dirty="0" err="1" smtClean="0">
                          <a:latin typeface="+mj-lt"/>
                        </a:rPr>
                        <a:t>Lino</a:t>
                      </a:r>
                      <a:r>
                        <a:rPr sz="3200" b="1" dirty="0" smtClean="0">
                          <a:latin typeface="+mj-lt"/>
                        </a:rPr>
                        <a:t> de Jesus</a:t>
                      </a:r>
                      <a:r>
                        <a:rPr sz="3200" b="1" baseline="0" dirty="0" smtClean="0">
                          <a:latin typeface="+mj-lt"/>
                        </a:rPr>
                        <a:t> Martins</a:t>
                      </a:r>
                      <a:endParaRPr sz="3200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11792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0" dirty="0" smtClean="0">
                          <a:latin typeface="+mj-lt"/>
                        </a:rPr>
                        <a:t>MPA/Threatened species</a:t>
                      </a:r>
                      <a:endParaRPr sz="3200" b="0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 dirty="0" smtClean="0">
                          <a:latin typeface="+mj-lt"/>
                        </a:rPr>
                        <a:t>Mr. Jose </a:t>
                      </a:r>
                      <a:r>
                        <a:rPr sz="3200" b="1" dirty="0" err="1" smtClean="0">
                          <a:latin typeface="+mj-lt"/>
                        </a:rPr>
                        <a:t>Monteiro</a:t>
                      </a:r>
                      <a:endParaRPr sz="3200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882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0" dirty="0">
                          <a:latin typeface="+mj-lt"/>
                        </a:rPr>
                        <a:t>CCA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 dirty="0" smtClean="0">
                          <a:latin typeface="+mj-lt"/>
                        </a:rPr>
                        <a:t>Mr. </a:t>
                      </a:r>
                      <a:r>
                        <a:rPr sz="3200" b="1" dirty="0" err="1" smtClean="0">
                          <a:latin typeface="+mj-lt"/>
                        </a:rPr>
                        <a:t>Rui</a:t>
                      </a:r>
                      <a:r>
                        <a:rPr sz="3200" b="1" dirty="0" smtClean="0">
                          <a:latin typeface="+mj-lt"/>
                        </a:rPr>
                        <a:t> dos Reis </a:t>
                      </a:r>
                      <a:r>
                        <a:rPr sz="3200" b="1" dirty="0" err="1" smtClean="0">
                          <a:latin typeface="+mj-lt"/>
                        </a:rPr>
                        <a:t>Pires</a:t>
                      </a:r>
                      <a:endParaRPr sz="3200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509" name="Shape 155"/>
          <p:cNvSpPr>
            <a:spLocks noChangeArrowheads="1"/>
          </p:cNvSpPr>
          <p:nvPr/>
        </p:nvSpPr>
        <p:spPr bwMode="auto">
          <a:xfrm>
            <a:off x="285750" y="26511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32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On-Going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61950" y="1174750"/>
            <a:ext cx="10953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d-ID" altLang="en-US" sz="2800" dirty="0">
                <a:solidFill>
                  <a:schemeClr val="tx1"/>
                </a:solidFill>
              </a:rPr>
              <a:t>Timor Leste  </a:t>
            </a:r>
            <a:r>
              <a:rPr lang="en-GB" altLang="en-US" sz="2800" dirty="0" smtClean="0">
                <a:solidFill>
                  <a:schemeClr val="tx1"/>
                </a:solidFill>
              </a:rPr>
              <a:t>going </a:t>
            </a:r>
            <a:r>
              <a:rPr lang="id-ID" altLang="en-US" sz="2800" dirty="0" smtClean="0">
                <a:solidFill>
                  <a:schemeClr val="tx1"/>
                </a:solidFill>
              </a:rPr>
              <a:t>to finalish</a:t>
            </a:r>
            <a:r>
              <a:rPr lang="en-GB" altLang="en-US" sz="2800" dirty="0" smtClean="0">
                <a:solidFill>
                  <a:schemeClr val="tx1"/>
                </a:solidFill>
              </a:rPr>
              <a:t>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the cost-benefit analysis for the adhesion to CITES</a:t>
            </a:r>
            <a:endParaRPr lang="id-ID" alt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d-ID" altLang="en-US" sz="2800" dirty="0">
                <a:solidFill>
                  <a:schemeClr val="tx1"/>
                </a:solidFill>
              </a:rPr>
              <a:t>A</a:t>
            </a:r>
            <a:r>
              <a:rPr lang="en-US" altLang="en-US" sz="2800" dirty="0">
                <a:solidFill>
                  <a:schemeClr val="tx1"/>
                </a:solidFill>
              </a:rPr>
              <a:t>assessment on threat status of species under different ecosystem</a:t>
            </a:r>
            <a:r>
              <a:rPr lang="id-ID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categories to culminate the gaps identified by NBSAP;</a:t>
            </a:r>
            <a:endParaRPr lang="id-ID" alt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Started discussion on the development of a threatened species act and have produced at least on draft management plan for the most threatened species and/or habitat identified by NBSAP</a:t>
            </a:r>
            <a:endParaRPr lang="id-ID" alt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d-ID" altLang="en-US" sz="2800" dirty="0"/>
              <a:t>Marine mammals (dugong, whale, dolphin)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d-ID" altLang="en-US" sz="2800" dirty="0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3" name="Shape 155"/>
          <p:cNvSpPr>
            <a:spLocks noChangeArrowheads="1"/>
          </p:cNvSpPr>
          <p:nvPr/>
        </p:nvSpPr>
        <p:spPr bwMode="auto">
          <a:xfrm>
            <a:off x="361950" y="279400"/>
            <a:ext cx="10515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endParaRPr lang="en-US" altLang="en-US" sz="3200">
              <a:solidFill>
                <a:srgbClr val="028184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1950" y="1174750"/>
            <a:ext cx="10953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id-ID" sz="2800" dirty="0">
                <a:solidFill>
                  <a:schemeClr val="tx1"/>
                </a:solidFill>
                <a:ea typeface="+mn-ea"/>
              </a:rPr>
              <a:t> Timor Leste Goverment wich have been pointed out priority site under  </a:t>
            </a:r>
          </a:p>
          <a:p>
            <a:pPr>
              <a:defRPr/>
            </a:pPr>
            <a:r>
              <a:rPr lang="id-ID" sz="2800" dirty="0">
                <a:solidFill>
                  <a:schemeClr val="tx1"/>
                </a:solidFill>
                <a:ea typeface="+mn-ea"/>
              </a:rPr>
              <a:t>     Lesser Sunda protected area design.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+mn-ea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id-ID" sz="2800" dirty="0">
              <a:solidFill>
                <a:schemeClr val="tx1"/>
              </a:solidFill>
              <a:ea typeface="+mn-ea"/>
              <a:cs typeface="Tahoma" pitchFamily="34" charset="0"/>
              <a:sym typeface="Tahoma" pitchFamily="34" charset="0"/>
            </a:endParaRPr>
          </a:p>
        </p:txBody>
      </p:sp>
      <p:sp>
        <p:nvSpPr>
          <p:cNvPr id="22535" name="Shape 155"/>
          <p:cNvSpPr>
            <a:spLocks noChangeArrowheads="1"/>
          </p:cNvSpPr>
          <p:nvPr/>
        </p:nvSpPr>
        <p:spPr bwMode="auto">
          <a:xfrm>
            <a:off x="285750" y="265113"/>
            <a:ext cx="1051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32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Not Started</a:t>
            </a:r>
          </a:p>
        </p:txBody>
      </p:sp>
      <p:grpSp>
        <p:nvGrpSpPr>
          <p:cNvPr id="22536" name="Group 1"/>
          <p:cNvGrpSpPr>
            <a:grpSpLocks/>
          </p:cNvGrpSpPr>
          <p:nvPr/>
        </p:nvGrpSpPr>
        <p:grpSpPr bwMode="auto">
          <a:xfrm>
            <a:off x="2597150" y="2082800"/>
            <a:ext cx="8280400" cy="4354513"/>
            <a:chOff x="2597550" y="2082691"/>
            <a:chExt cx="8280000" cy="4354936"/>
          </a:xfrm>
        </p:grpSpPr>
        <p:pic>
          <p:nvPicPr>
            <p:cNvPr id="225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550" y="2082691"/>
              <a:ext cx="8280000" cy="435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8661507" y="3784656"/>
              <a:ext cx="319073" cy="15400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555" name="Shape 159"/>
          <p:cNvSpPr>
            <a:spLocks noChangeArrowheads="1"/>
          </p:cNvSpPr>
          <p:nvPr/>
        </p:nvSpPr>
        <p:spPr bwMode="auto">
          <a:xfrm>
            <a:off x="838200" y="442913"/>
            <a:ext cx="10515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Towards NPOA</a:t>
            </a:r>
          </a:p>
        </p:txBody>
      </p:sp>
      <p:graphicFrame>
        <p:nvGraphicFramePr>
          <p:cNvPr id="160" name="Table 160"/>
          <p:cNvGraphicFramePr/>
          <p:nvPr>
            <p:extLst>
              <p:ext uri="{D42A27DB-BD31-4B8C-83A1-F6EECF244321}">
                <p14:modId xmlns:p14="http://schemas.microsoft.com/office/powerpoint/2010/main" val="599485785"/>
              </p:ext>
            </p:extLst>
          </p:nvPr>
        </p:nvGraphicFramePr>
        <p:xfrm>
          <a:off x="527050" y="1246188"/>
          <a:ext cx="10941050" cy="790811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079692">
                  <a:extLst>
                    <a:ext uri="{9D8B030D-6E8A-4147-A177-3AD203B41FA5}"/>
                  </a:extLst>
                </a:gridCol>
                <a:gridCol w="7861358">
                  <a:extLst>
                    <a:ext uri="{9D8B030D-6E8A-4147-A177-3AD203B41FA5}"/>
                  </a:extLst>
                </a:gridCol>
              </a:tblGrid>
              <a:tr h="3732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/>
                        <a:t>Goals</a:t>
                      </a:r>
                      <a:endParaRPr sz="15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/>
                        <a:t>Accomplishments</a:t>
                      </a:r>
                      <a:endParaRPr sz="1500" b="1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870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/>
                        <a:t>Cross Cutting </a:t>
                      </a:r>
                      <a:r>
                        <a:rPr sz="1800" dirty="0" smtClean="0"/>
                        <a:t>Activities</a:t>
                      </a:r>
                    </a:p>
                    <a:p>
                      <a:pPr algn="ctr">
                        <a:defRPr sz="1800"/>
                      </a:pPr>
                      <a:r>
                        <a:rPr lang="x-none" sz="1800" smtClean="0"/>
                        <a:t>Seascapes</a:t>
                      </a:r>
                      <a:r>
                        <a:rPr lang="en-GB" sz="1800" dirty="0" smtClean="0"/>
                        <a:t> (National Seascape ) </a:t>
                      </a:r>
                      <a:endParaRPr sz="1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800" dirty="0" smtClean="0"/>
                        <a:t>Going</a:t>
                      </a:r>
                      <a:r>
                        <a:rPr lang="en-GB" sz="1800" baseline="0" dirty="0" smtClean="0"/>
                        <a:t> to </a:t>
                      </a:r>
                      <a:r>
                        <a:rPr lang="en-GB" sz="1800" dirty="0" smtClean="0"/>
                        <a:t>be integrated to regional management concept</a:t>
                      </a:r>
                      <a:endParaRPr sz="1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870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 smtClean="0"/>
                        <a:t>EAFM</a:t>
                      </a:r>
                      <a:r>
                        <a:rPr lang="en-GB" sz="1800" dirty="0" smtClean="0"/>
                        <a:t>  </a:t>
                      </a:r>
                      <a:r>
                        <a:rPr lang="en-GB" sz="1800" dirty="0" smtClean="0"/>
                        <a:t>(stocking findings</a:t>
                      </a:r>
                      <a:r>
                        <a:rPr lang="en-GB" sz="1800" baseline="0" dirty="0" smtClean="0"/>
                        <a:t> for ecosystem approach to fisheries management</a:t>
                      </a:r>
                      <a:endParaRPr sz="1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  <a:defRPr sz="1800"/>
                      </a:pPr>
                      <a:r>
                        <a:rPr lang="en-GB" sz="1800" dirty="0" smtClean="0"/>
                        <a:t>Marine Rapid Assessment Project  ( in Nino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Konis</a:t>
                      </a:r>
                      <a:r>
                        <a:rPr lang="en-GB" sz="1800" baseline="0" dirty="0" smtClean="0"/>
                        <a:t> Santana National Park, </a:t>
                      </a:r>
                      <a:r>
                        <a:rPr lang="en-GB" sz="1800" baseline="0" dirty="0" err="1" smtClean="0"/>
                        <a:t>Manatuto</a:t>
                      </a:r>
                      <a:r>
                        <a:rPr lang="en-GB" sz="1800" baseline="0" dirty="0" smtClean="0"/>
                        <a:t>, Dili (</a:t>
                      </a:r>
                      <a:r>
                        <a:rPr lang="en-GB" sz="1800" baseline="0" dirty="0" err="1" smtClean="0"/>
                        <a:t>Atauro</a:t>
                      </a:r>
                      <a:r>
                        <a:rPr lang="en-GB" sz="1800" baseline="0" dirty="0" smtClean="0"/>
                        <a:t>) in </a:t>
                      </a:r>
                      <a:r>
                        <a:rPr lang="en-GB" sz="1800" dirty="0" smtClean="0"/>
                        <a:t>2009,</a:t>
                      </a:r>
                      <a:r>
                        <a:rPr lang="en-GB" sz="1800" baseline="0" dirty="0" smtClean="0"/>
                        <a:t> 2012 and 2016 as well as  have presented the results.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  <a:defRPr sz="1800"/>
                      </a:pPr>
                      <a:r>
                        <a:rPr lang="en-GB" sz="1800" baseline="0" dirty="0" smtClean="0"/>
                        <a:t>Fish and coral reefs biomass in 2014 and 2015 by NOAA  (TL and NOAA)</a:t>
                      </a:r>
                      <a:endParaRPr sz="1800" dirty="0"/>
                    </a:p>
                  </a:txBody>
                  <a:tcPr marL="0" marR="0" marT="0" marB="0" anchor="ctr" horzOverflow="overflow"/>
                </a:tc>
              </a:tr>
              <a:tr h="8870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 smtClean="0"/>
                        <a:t>MPA</a:t>
                      </a:r>
                      <a:r>
                        <a:rPr lang="en-GB" sz="1800" dirty="0" smtClean="0"/>
                        <a:t> (Nat. grand strategy on PAs</a:t>
                      </a:r>
                      <a:r>
                        <a:rPr lang="en-GB" sz="1800" baseline="0" dirty="0" smtClean="0"/>
                        <a:t> &amp; PA network development</a:t>
                      </a:r>
                      <a:endParaRPr sz="1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  <a:defRPr sz="1800"/>
                      </a:pPr>
                      <a:r>
                        <a:rPr lang="en-GB" sz="1800" dirty="0" smtClean="0"/>
                        <a:t>Government and CTSP have concluded a comprehensive participatory mapping of  MSP at Nino </a:t>
                      </a:r>
                      <a:r>
                        <a:rPr lang="en-GB" sz="1800" dirty="0" err="1" smtClean="0"/>
                        <a:t>Konis</a:t>
                      </a:r>
                      <a:r>
                        <a:rPr lang="en-GB" sz="1800" dirty="0" smtClean="0"/>
                        <a:t> Santana  National Park. Resulted 5</a:t>
                      </a:r>
                      <a:r>
                        <a:rPr lang="en-GB" sz="1800" baseline="0" dirty="0" smtClean="0"/>
                        <a:t> NTZs &amp; number of zoning has been done (within NKSNP).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  <a:defRPr sz="1800"/>
                      </a:pPr>
                      <a:r>
                        <a:rPr lang="en-GB" sz="1800" baseline="0" dirty="0" smtClean="0"/>
                        <a:t>Lunched LMMA  </a:t>
                      </a:r>
                      <a:r>
                        <a:rPr lang="en-GB" sz="1800" baseline="0" dirty="0" err="1" smtClean="0"/>
                        <a:t>Ma’abat</a:t>
                      </a:r>
                      <a:r>
                        <a:rPr lang="en-GB" sz="1800" baseline="0" dirty="0" smtClean="0"/>
                        <a:t> at </a:t>
                      </a:r>
                      <a:r>
                        <a:rPr lang="en-GB" sz="1800" baseline="0" dirty="0" err="1" smtClean="0"/>
                        <a:t>Manatuto</a:t>
                      </a:r>
                      <a:r>
                        <a:rPr lang="en-GB" sz="1800" baseline="0" dirty="0" smtClean="0"/>
                        <a:t> Municipality (2013) by CTSP, LMMA &amp; MAF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  <a:defRPr sz="1800"/>
                      </a:pPr>
                      <a:r>
                        <a:rPr lang="en-GB" sz="1800" baseline="0" dirty="0" smtClean="0"/>
                        <a:t>CTP-ADB  establish  MPA </a:t>
                      </a:r>
                      <a:r>
                        <a:rPr lang="en-GB" sz="1800" baseline="0" dirty="0" err="1" smtClean="0"/>
                        <a:t>Atauro</a:t>
                      </a:r>
                      <a:r>
                        <a:rPr lang="en-GB" sz="1800" baseline="0" dirty="0" smtClean="0"/>
                        <a:t> &amp; </a:t>
                      </a:r>
                      <a:r>
                        <a:rPr lang="en-GB" sz="1800" baseline="0" dirty="0" err="1" smtClean="0"/>
                        <a:t>Batugede</a:t>
                      </a:r>
                      <a:r>
                        <a:rPr lang="en-GB" sz="1800" baseline="0" dirty="0" smtClean="0"/>
                        <a:t> 2015 (Reg. by Ministry Diploma act) </a:t>
                      </a:r>
                      <a:endParaRPr lang="en-GB" sz="1800" dirty="0" smtClean="0"/>
                    </a:p>
                    <a:p>
                      <a:pPr algn="l">
                        <a:defRPr sz="1800"/>
                      </a:pPr>
                      <a:endParaRPr sz="1800" dirty="0"/>
                    </a:p>
                  </a:txBody>
                  <a:tcPr marL="0" marR="0" marT="0" marB="0" anchor="ctr" horzOverflow="overflow"/>
                </a:tc>
              </a:tr>
              <a:tr h="8870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 smtClean="0"/>
                        <a:t>CCA</a:t>
                      </a:r>
                      <a:r>
                        <a:rPr lang="en-GB" sz="1800" dirty="0" smtClean="0"/>
                        <a:t> (Region</a:t>
                      </a:r>
                      <a:r>
                        <a:rPr lang="en-GB" sz="1800" baseline="0" dirty="0" smtClean="0"/>
                        <a:t> wide early action CA plan) for nearshore for  Marine &amp; coastal </a:t>
                      </a:r>
                      <a:r>
                        <a:rPr lang="en-GB" sz="1800" baseline="0" dirty="0" err="1" smtClean="0"/>
                        <a:t>env</a:t>
                      </a:r>
                      <a:r>
                        <a:rPr lang="en-GB" sz="1800" baseline="0" dirty="0" smtClean="0"/>
                        <a:t>. Developed &amp; implemented</a:t>
                      </a:r>
                    </a:p>
                    <a:p>
                      <a:pPr algn="l">
                        <a:defRPr sz="1800"/>
                      </a:pPr>
                      <a:endParaRPr sz="1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1. 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Adopt (ass) coral reef resilient to climate change principles in the MPA  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     zoning/network design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2. Develop and implement (adopt)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early warning and response plan to climate 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    adaptation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3. Coastal rehabilitation program to anticipate climate change impacts (act)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4. Start to strictly implementing commitment to UNFCCC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5. Establish a Research </a:t>
                      </a:r>
                      <a:r>
                        <a:rPr lang="en-GB" sz="1800" dirty="0" err="1" smtClean="0"/>
                        <a:t>Center</a:t>
                      </a:r>
                      <a:r>
                        <a:rPr lang="en-GB" sz="1800" dirty="0" smtClean="0"/>
                        <a:t> on Climate Change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6. Develop and operate national information network on climate change early </a:t>
                      </a:r>
                    </a:p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     warning and response.</a:t>
                      </a:r>
                    </a:p>
                    <a:p>
                      <a:pPr algn="l">
                        <a:defRPr sz="1800"/>
                      </a:pPr>
                      <a:endParaRPr lang="en-GB" sz="1800" dirty="0"/>
                    </a:p>
                  </a:txBody>
                  <a:tcPr marL="0" marR="0" marT="0" marB="0" anchor="ctr" horzOverflow="overflow"/>
                </a:tc>
              </a:tr>
              <a:tr h="887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d-ID" sz="1800" dirty="0" smtClean="0"/>
                        <a:t>Threatened </a:t>
                      </a:r>
                      <a:r>
                        <a:rPr lang="id-ID" sz="1800" dirty="0" smtClean="0"/>
                        <a:t>species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baseline="0" dirty="0" smtClean="0"/>
                        <a:t> (status improving)</a:t>
                      </a:r>
                      <a:endParaRPr lang="id-ID" sz="1800" dirty="0" smtClean="0"/>
                    </a:p>
                    <a:p>
                      <a:pPr algn="l">
                        <a:defRPr sz="1800"/>
                      </a:pPr>
                      <a:endParaRPr sz="1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 smtClean="0"/>
                        <a:t>Endemic &amp;</a:t>
                      </a:r>
                      <a:r>
                        <a:rPr lang="en-GB" sz="1800" baseline="0" dirty="0" smtClean="0"/>
                        <a:t> endangers species protection</a:t>
                      </a:r>
                      <a:endParaRPr sz="1800" dirty="0"/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4579" name="Shape 163"/>
          <p:cNvSpPr>
            <a:spLocks noChangeArrowheads="1"/>
          </p:cNvSpPr>
          <p:nvPr/>
        </p:nvSpPr>
        <p:spPr bwMode="auto">
          <a:xfrm>
            <a:off x="838200" y="358775"/>
            <a:ext cx="10515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39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of NPOA and CTI M&amp;E Indicators</a:t>
            </a:r>
          </a:p>
        </p:txBody>
      </p:sp>
      <p:graphicFrame>
        <p:nvGraphicFramePr>
          <p:cNvPr id="164" name="Table 164"/>
          <p:cNvGraphicFramePr/>
          <p:nvPr/>
        </p:nvGraphicFramePr>
        <p:xfrm>
          <a:off x="754063" y="1046163"/>
          <a:ext cx="10356849" cy="504507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01918">
                  <a:extLst>
                    <a:ext uri="{9D8B030D-6E8A-4147-A177-3AD203B41FA5}"/>
                  </a:extLst>
                </a:gridCol>
                <a:gridCol w="1918728">
                  <a:extLst>
                    <a:ext uri="{9D8B030D-6E8A-4147-A177-3AD203B41FA5}"/>
                  </a:extLst>
                </a:gridCol>
                <a:gridCol w="1847902">
                  <a:extLst>
                    <a:ext uri="{9D8B030D-6E8A-4147-A177-3AD203B41FA5}"/>
                  </a:extLst>
                </a:gridCol>
                <a:gridCol w="1999862">
                  <a:extLst>
                    <a:ext uri="{9D8B030D-6E8A-4147-A177-3AD203B41FA5}"/>
                  </a:extLst>
                </a:gridCol>
                <a:gridCol w="2388439">
                  <a:extLst>
                    <a:ext uri="{9D8B030D-6E8A-4147-A177-3AD203B41FA5}"/>
                  </a:extLst>
                </a:gridCol>
              </a:tblGrid>
              <a:tr h="6706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/>
                        <a:t>Goal</a:t>
                      </a:r>
                      <a:endParaRPr sz="28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/>
                        <a:t>Total Actions</a:t>
                      </a:r>
                      <a:endParaRPr sz="2800" b="1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/>
                        <a:t>Completed</a:t>
                      </a:r>
                      <a:endParaRPr sz="2800" b="1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/>
                        <a:t>On-Going</a:t>
                      </a:r>
                      <a:endParaRPr sz="2800" b="1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/>
                        <a:t>Not Started</a:t>
                      </a:r>
                      <a:endParaRPr sz="2800" b="1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10487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Seascapes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187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/>
                        <a:t>EAFM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9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6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3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7540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MPA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8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5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3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8100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CCA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8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6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2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9428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Threatened Species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7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2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4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 sz="2800" dirty="0" smtClean="0"/>
                        <a:t>1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7" name="Shape 167"/>
          <p:cNvSpPr/>
          <p:nvPr/>
        </p:nvSpPr>
        <p:spPr>
          <a:xfrm>
            <a:off x="323850" y="265113"/>
            <a:ext cx="10515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Lessons </a:t>
            </a:r>
            <a:r>
              <a:rPr kern="0" dirty="0" smtClean="0"/>
              <a:t>Learned: </a:t>
            </a:r>
            <a:r>
              <a:rPr kern="0" dirty="0" err="1" smtClean="0"/>
              <a:t>i.e</a:t>
            </a:r>
            <a:r>
              <a:rPr kern="0" dirty="0" smtClean="0"/>
              <a:t> NKSNP</a:t>
            </a:r>
            <a:endParaRPr kern="0" dirty="0"/>
          </a:p>
        </p:txBody>
      </p:sp>
      <p:pic>
        <p:nvPicPr>
          <p:cNvPr id="4" name="Picture 3" descr="D:\FOTO CTSP NKS\IMG_25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18" y="870585"/>
            <a:ext cx="42062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FOTO CTSP NKS\IMG_2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56" y="1238250"/>
            <a:ext cx="30099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FOTO CTSP NKS\IMG_25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10074" y="2081213"/>
            <a:ext cx="401955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FOTO CTSP NKS\IMG_25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1" y="3726180"/>
            <a:ext cx="41148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7" descr="D:\FOTO CTSP NKS\IMG_26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600450"/>
            <a:ext cx="3749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163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627" name="Shape 170"/>
          <p:cNvSpPr>
            <a:spLocks noChangeArrowheads="1"/>
          </p:cNvSpPr>
          <p:nvPr/>
        </p:nvSpPr>
        <p:spPr bwMode="auto">
          <a:xfrm>
            <a:off x="838200" y="350838"/>
            <a:ext cx="105156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 b="1">
                <a:solidFill>
                  <a:srgbClr val="00206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Challenges</a:t>
            </a: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:</a:t>
            </a:r>
          </a:p>
          <a:p>
            <a:pPr eaLnBrk="1">
              <a:lnSpc>
                <a:spcPct val="90000"/>
              </a:lnSpc>
            </a:pPr>
            <a:endParaRPr lang="id-ID" altLang="en-US" sz="4400">
              <a:solidFill>
                <a:srgbClr val="028184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4" name="Shape 170"/>
          <p:cNvSpPr/>
          <p:nvPr/>
        </p:nvSpPr>
        <p:spPr>
          <a:xfrm>
            <a:off x="838200" y="1179513"/>
            <a:ext cx="10515600" cy="38496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fontScale="92500" lnSpcReduction="1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 smtClean="0"/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 smtClean="0"/>
              <a:t> Lack of Publick awereness 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 smtClean="0"/>
              <a:t> </a:t>
            </a:r>
            <a:r>
              <a:rPr lang="id-ID" kern="0" dirty="0" smtClean="0"/>
              <a:t>L</a:t>
            </a:r>
            <a:r>
              <a:rPr lang="x-none" kern="0"/>
              <a:t>a</a:t>
            </a:r>
            <a:r>
              <a:rPr lang="x-none" kern="0" smtClean="0"/>
              <a:t>w Inforcemant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 smtClean="0"/>
              <a:t> Limited human resources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 smtClean="0"/>
              <a:t> Limited of Infracstructure and Public  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x-none" kern="0" smtClean="0"/>
              <a:t>     Facilities 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 smtClean="0"/>
              <a:t> Limited of Financial support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kern="0" smtClean="0"/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3" name="Shape 173"/>
          <p:cNvSpPr/>
          <p:nvPr/>
        </p:nvSpPr>
        <p:spPr>
          <a:xfrm>
            <a:off x="396875" y="263525"/>
            <a:ext cx="10515600" cy="6048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fontScale="92500" lnSpcReduction="1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b="1" kern="0" dirty="0">
                <a:solidFill>
                  <a:srgbClr val="002060"/>
                </a:solidFill>
              </a:rPr>
              <a:t>Next Steps</a:t>
            </a:r>
          </a:p>
        </p:txBody>
      </p:sp>
      <p:sp>
        <p:nvSpPr>
          <p:cNvPr id="4" name="Shape 173"/>
          <p:cNvSpPr/>
          <p:nvPr/>
        </p:nvSpPr>
        <p:spPr>
          <a:xfrm>
            <a:off x="838200" y="2224088"/>
            <a:ext cx="11064875" cy="41465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lnSpcReduction="1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kern="0" dirty="0" smtClean="0"/>
              <a:t>Need to improve </a:t>
            </a:r>
            <a:r>
              <a:rPr lang="x-none" kern="0"/>
              <a:t>Publick </a:t>
            </a:r>
            <a:r>
              <a:rPr lang="x-none" kern="0" smtClean="0"/>
              <a:t>awereness Need </a:t>
            </a:r>
            <a:r>
              <a:rPr lang="x-none" kern="0"/>
              <a:t>to improve </a:t>
            </a:r>
            <a:r>
              <a:rPr lang="id-ID" kern="0" dirty="0" smtClean="0"/>
              <a:t>L</a:t>
            </a:r>
            <a:r>
              <a:rPr lang="x-none" kern="0"/>
              <a:t>aw </a:t>
            </a:r>
            <a:r>
              <a:rPr lang="x-none" kern="0" smtClean="0"/>
              <a:t>Inforcemant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/>
              <a:t>Need to improve </a:t>
            </a:r>
            <a:r>
              <a:rPr lang="x-none" kern="0" smtClean="0"/>
              <a:t>capacity building for human resources (Expert and technical )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/>
              <a:t>Need to improve </a:t>
            </a:r>
            <a:r>
              <a:rPr lang="x-none" kern="0" smtClean="0"/>
              <a:t>Infracstructure </a:t>
            </a:r>
            <a:r>
              <a:rPr lang="x-none" kern="0"/>
              <a:t>and Public </a:t>
            </a:r>
            <a:r>
              <a:rPr lang="x-none" kern="0" smtClean="0"/>
              <a:t>Facilities 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kern="0" smtClean="0"/>
              <a:t>Need Financial support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x-none" kern="0" smtClean="0"/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kern="0"/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x-none" kern="0"/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x-none" kern="0"/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pic>
        <p:nvPicPr>
          <p:cNvPr id="28675" name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5" name="Shape 135"/>
          <p:cNvSpPr/>
          <p:nvPr/>
        </p:nvSpPr>
        <p:spPr>
          <a:xfrm>
            <a:off x="838200" y="484188"/>
            <a:ext cx="10515600" cy="5413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fontScale="92500" lnSpcReduction="2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Partners and Status of Partnership</a:t>
            </a:r>
          </a:p>
        </p:txBody>
      </p:sp>
      <p:graphicFrame>
        <p:nvGraphicFramePr>
          <p:cNvPr id="136" name="Table 136"/>
          <p:cNvGraphicFramePr/>
          <p:nvPr/>
        </p:nvGraphicFramePr>
        <p:xfrm>
          <a:off x="457200" y="1122363"/>
          <a:ext cx="11263313" cy="336867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11859">
                  <a:extLst>
                    <a:ext uri="{9D8B030D-6E8A-4147-A177-3AD203B41FA5}"/>
                  </a:extLst>
                </a:gridCol>
                <a:gridCol w="2249142">
                  <a:extLst>
                    <a:ext uri="{9D8B030D-6E8A-4147-A177-3AD203B41FA5}"/>
                  </a:extLst>
                </a:gridCol>
                <a:gridCol w="6802312">
                  <a:extLst>
                    <a:ext uri="{9D8B030D-6E8A-4147-A177-3AD203B41FA5}"/>
                  </a:extLst>
                </a:gridCol>
              </a:tblGrid>
              <a:tr h="55380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Partners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494" marB="63494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Status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494" marB="63494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Projects and Programs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494" marB="63494" horzOverflow="overflow"/>
                </a:tc>
                <a:extLst>
                  <a:ext uri="{0D108BD9-81ED-4DB2-BD59-A6C34878D82A}"/>
                </a:extLst>
              </a:tr>
              <a:tr h="1834251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smtClean="0"/>
                        <a:t>CI </a:t>
                      </a:r>
                      <a:endParaRPr sz="2800" dirty="0"/>
                    </a:p>
                  </a:txBody>
                  <a:tcPr marL="63497" marR="63497" marT="63494" marB="6349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dirty="0" smtClean="0"/>
                        <a:t>International</a:t>
                      </a:r>
                      <a:r>
                        <a:rPr sz="2800" b="0" baseline="0" dirty="0" smtClean="0"/>
                        <a:t> </a:t>
                      </a:r>
                      <a:r>
                        <a:rPr sz="2800" b="0" dirty="0" smtClean="0"/>
                        <a:t>Agency</a:t>
                      </a:r>
                      <a:endParaRPr sz="2800" b="0" dirty="0"/>
                    </a:p>
                  </a:txBody>
                  <a:tcPr marL="63497" marR="63497" marT="63494" marB="6349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dirty="0" smtClean="0"/>
                        <a:t>MPA( Conservation Area), EAFM(Fisheries Coastal Management Area), Threatened</a:t>
                      </a:r>
                      <a:r>
                        <a:rPr sz="2800" b="0" baseline="0" dirty="0" smtClean="0"/>
                        <a:t> Species(Sea Mammals Conservation) </a:t>
                      </a:r>
                      <a:endParaRPr sz="2800" b="0" dirty="0"/>
                    </a:p>
                  </a:txBody>
                  <a:tcPr marL="63497" marR="63497" marT="63494" marB="63494" horzOverflow="overflow"/>
                </a:tc>
                <a:extLst>
                  <a:ext uri="{0D108BD9-81ED-4DB2-BD59-A6C34878D82A}"/>
                </a:extLst>
              </a:tr>
              <a:tr h="980620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smtClean="0"/>
                        <a:t>UNTL/CCCD</a:t>
                      </a:r>
                      <a:endParaRPr sz="2800" dirty="0"/>
                    </a:p>
                  </a:txBody>
                  <a:tcPr marL="63497" marR="63497" marT="63494" marB="6349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i="1" dirty="0" smtClean="0"/>
                        <a:t>National Institution</a:t>
                      </a:r>
                      <a:endParaRPr sz="2800" b="0" i="1" dirty="0"/>
                    </a:p>
                  </a:txBody>
                  <a:tcPr marL="63497" marR="63497" marT="63494" marB="6349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dirty="0" smtClean="0"/>
                        <a:t>Research on</a:t>
                      </a:r>
                      <a:r>
                        <a:rPr sz="2800" b="0" baseline="0" dirty="0" smtClean="0"/>
                        <a:t> climate change and biodiversity </a:t>
                      </a:r>
                      <a:endParaRPr sz="2800" b="0" dirty="0"/>
                    </a:p>
                  </a:txBody>
                  <a:tcPr marL="63497" marR="63497" marT="63494" marB="63494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6"/>
          <p:cNvGraphicFramePr/>
          <p:nvPr>
            <p:extLst>
              <p:ext uri="{D42A27DB-BD31-4B8C-83A1-F6EECF244321}">
                <p14:modId xmlns:p14="http://schemas.microsoft.com/office/powerpoint/2010/main" val="2470055975"/>
              </p:ext>
            </p:extLst>
          </p:nvPr>
        </p:nvGraphicFramePr>
        <p:xfrm>
          <a:off x="174913" y="977612"/>
          <a:ext cx="11815763" cy="490289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969730">
                  <a:extLst>
                    <a:ext uri="{9D8B030D-6E8A-4147-A177-3AD203B41FA5}"/>
                  </a:extLst>
                </a:gridCol>
                <a:gridCol w="2662672">
                  <a:extLst>
                    <a:ext uri="{9D8B030D-6E8A-4147-A177-3AD203B41FA5}"/>
                  </a:extLst>
                </a:gridCol>
                <a:gridCol w="7183361">
                  <a:extLst>
                    <a:ext uri="{9D8B030D-6E8A-4147-A177-3AD203B41FA5}"/>
                  </a:extLst>
                </a:gridCol>
              </a:tblGrid>
              <a:tr h="55380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Partners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Status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Projects and Programs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501" marB="63501" horzOverflow="overflow"/>
                </a:tc>
                <a:extLst>
                  <a:ext uri="{0D108BD9-81ED-4DB2-BD59-A6C34878D82A}"/>
                </a:extLst>
              </a:tr>
              <a:tr h="980612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smtClean="0"/>
                        <a:t>ADB</a:t>
                      </a:r>
                      <a:endParaRPr sz="2800" dirty="0"/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i="1" dirty="0" smtClean="0"/>
                        <a:t>International Agency</a:t>
                      </a:r>
                      <a:endParaRPr sz="2800" b="0" i="1" dirty="0"/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dirty="0" smtClean="0"/>
                        <a:t>MPA </a:t>
                      </a:r>
                      <a:r>
                        <a:rPr sz="2800" b="0" dirty="0" err="1" smtClean="0"/>
                        <a:t>Batugade</a:t>
                      </a:r>
                      <a:r>
                        <a:rPr sz="2800" b="0" dirty="0" smtClean="0"/>
                        <a:t> and </a:t>
                      </a:r>
                      <a:r>
                        <a:rPr sz="2800" b="0" dirty="0" err="1" smtClean="0"/>
                        <a:t>Ataouro</a:t>
                      </a:r>
                      <a:r>
                        <a:rPr sz="2800" b="0" dirty="0" smtClean="0"/>
                        <a:t> Island</a:t>
                      </a:r>
                      <a:r>
                        <a:rPr sz="2800" b="0" baseline="0" dirty="0" smtClean="0"/>
                        <a:t> (Demarcation)</a:t>
                      </a:r>
                      <a:endParaRPr sz="2800" b="0" dirty="0"/>
                    </a:p>
                  </a:txBody>
                  <a:tcPr marL="63497" marR="63497" marT="63501" marB="63501" horzOverflow="overflow"/>
                </a:tc>
              </a:tr>
              <a:tr h="980612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err="1" smtClean="0"/>
                        <a:t>Haburas</a:t>
                      </a:r>
                      <a:endParaRPr sz="2800" dirty="0"/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i="1" dirty="0" smtClean="0"/>
                        <a:t>National NGOs</a:t>
                      </a:r>
                      <a:endParaRPr sz="2800" b="0" i="1" dirty="0"/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smtClean="0"/>
                        <a:t>Climate</a:t>
                      </a:r>
                      <a:r>
                        <a:rPr sz="2800" baseline="0" dirty="0" smtClean="0"/>
                        <a:t> Change  (</a:t>
                      </a:r>
                      <a:r>
                        <a:rPr sz="2800" dirty="0" smtClean="0"/>
                        <a:t>Campaign of </a:t>
                      </a:r>
                      <a:r>
                        <a:rPr sz="2800" baseline="0" dirty="0" smtClean="0"/>
                        <a:t> Marine  Environment)</a:t>
                      </a:r>
                      <a:endParaRPr sz="2800" dirty="0"/>
                    </a:p>
                  </a:txBody>
                  <a:tcPr marL="63497" marR="63497" marT="63501" marB="63501" horzOverflow="overflow"/>
                </a:tc>
                <a:extLst>
                  <a:ext uri="{0D108BD9-81ED-4DB2-BD59-A6C34878D82A}"/>
                </a:extLst>
              </a:tr>
              <a:tr h="980612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x-none" sz="2800" smtClean="0"/>
                        <a:t>JICA</a:t>
                      </a:r>
                    </a:p>
                  </a:txBody>
                  <a:tcPr marL="63497" marR="63497" marT="63537" marB="63537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b="0" i="1" dirty="0" smtClean="0"/>
                        <a:t>International Agency</a:t>
                      </a:r>
                    </a:p>
                  </a:txBody>
                  <a:tcPr marL="63497" marR="63497" marT="63537" marB="63537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smtClean="0"/>
                        <a:t>Capacity building (Over Sea Trainings)</a:t>
                      </a:r>
                      <a:endParaRPr sz="2800" dirty="0"/>
                    </a:p>
                  </a:txBody>
                  <a:tcPr marL="63497" marR="63497" marT="63537" marB="63537" horzOverflow="overflow"/>
                </a:tc>
                <a:extLst>
                  <a:ext uri="{0D108BD9-81ED-4DB2-BD59-A6C34878D82A}"/>
                </a:extLst>
              </a:tr>
              <a:tr h="1407248">
                <a:tc>
                  <a:txBody>
                    <a:bodyPr/>
                    <a:lstStyle/>
                    <a:p>
                      <a:pPr algn="l"/>
                      <a:r>
                        <a:rPr lang="id-ID" sz="2800" b="1" dirty="0" smtClean="0">
                          <a:latin typeface="+mj-lt"/>
                        </a:rPr>
                        <a:t>OXFAM</a:t>
                      </a:r>
                      <a:endParaRPr lang="id-ID" sz="2800" b="1" dirty="0">
                        <a:latin typeface="+mj-lt"/>
                      </a:endParaRPr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b="0" i="1" dirty="0" smtClean="0"/>
                        <a:t>International Agency</a:t>
                      </a:r>
                      <a:endParaRPr lang="id-ID" sz="2800" b="0" i="1" dirty="0">
                        <a:latin typeface="+mj-lt"/>
                      </a:endParaRPr>
                    </a:p>
                  </a:txBody>
                  <a:tcPr marL="63497" marR="63497" marT="63501" marB="63501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sz="2800" dirty="0" smtClean="0"/>
                        <a:t>Conducted  a series of vulnerability</a:t>
                      </a:r>
                      <a:r>
                        <a:rPr sz="2800" baseline="0" dirty="0" smtClean="0"/>
                        <a:t> assessment (Vas) in communities in the highlands as well coastal areas</a:t>
                      </a:r>
                      <a:endParaRPr sz="2800" dirty="0"/>
                    </a:p>
                  </a:txBody>
                  <a:tcPr marL="63497" marR="63497" marT="63501" marB="63501" horzOverflow="overflow"/>
                </a:tc>
              </a:tr>
            </a:tbl>
          </a:graphicData>
        </a:graphic>
      </p:graphicFrame>
      <p:sp>
        <p:nvSpPr>
          <p:cNvPr id="3" name="Shape 135"/>
          <p:cNvSpPr/>
          <p:nvPr/>
        </p:nvSpPr>
        <p:spPr>
          <a:xfrm>
            <a:off x="367145" y="213519"/>
            <a:ext cx="10515600" cy="5413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fontScale="92500" lnSpcReduction="2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Partners and Status of Partnership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6"/>
          <p:cNvGraphicFramePr/>
          <p:nvPr/>
        </p:nvGraphicFramePr>
        <p:xfrm>
          <a:off x="323850" y="422275"/>
          <a:ext cx="11491913" cy="576897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645880">
                  <a:extLst>
                    <a:ext uri="{9D8B030D-6E8A-4147-A177-3AD203B41FA5}"/>
                  </a:extLst>
                </a:gridCol>
                <a:gridCol w="2662672">
                  <a:extLst>
                    <a:ext uri="{9D8B030D-6E8A-4147-A177-3AD203B41FA5}"/>
                  </a:extLst>
                </a:gridCol>
                <a:gridCol w="7183361">
                  <a:extLst>
                    <a:ext uri="{9D8B030D-6E8A-4147-A177-3AD203B41FA5}"/>
                  </a:extLst>
                </a:gridCol>
              </a:tblGrid>
              <a:tr h="8145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Partners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483" marB="63483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Status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483" marB="63483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j-lt"/>
                          <a:sym typeface="Helvetica"/>
                        </a:rPr>
                        <a:t>Projects and Programs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63497" marR="63497" marT="63483" marB="63483" horzOverflow="overflow"/>
                </a:tc>
                <a:extLst>
                  <a:ext uri="{0D108BD9-81ED-4DB2-BD59-A6C34878D82A}"/>
                </a:extLst>
              </a:tr>
              <a:tr h="2069969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dirty="0" smtClean="0"/>
                        <a:t>ROMAN</a:t>
                      </a:r>
                      <a:r>
                        <a:rPr lang="id-ID" sz="2800" baseline="0" dirty="0" smtClean="0"/>
                        <a:t> LUAN </a:t>
                      </a:r>
                      <a:endParaRPr lang="id-ID" sz="2800" dirty="0" smtClean="0"/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b="0" i="1" dirty="0" smtClean="0"/>
                        <a:t>National NGOs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dirty="0" smtClean="0"/>
                        <a:t>MPA (Desimination law</a:t>
                      </a:r>
                      <a:r>
                        <a:rPr lang="id-ID" sz="2800" baseline="0" dirty="0" smtClean="0"/>
                        <a:t> and involving local awereness on coastal &amp; marine resources)</a:t>
                      </a:r>
                      <a:r>
                        <a:rPr lang="id-ID" sz="2800" dirty="0" smtClean="0"/>
                        <a:t> </a:t>
                      </a:r>
                      <a:r>
                        <a:rPr lang="id-ID" sz="2800" baseline="0" dirty="0" smtClean="0"/>
                        <a:t> </a:t>
                      </a:r>
                      <a:endParaRPr lang="id-ID" sz="2800" dirty="0"/>
                    </a:p>
                  </a:txBody>
                  <a:tcPr marL="63497" marR="63497" marT="63486" marB="63486" horzOverflow="overflow"/>
                </a:tc>
              </a:tr>
              <a:tr h="1442246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dirty="0" smtClean="0"/>
                        <a:t>PEMSEA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b="0" i="1" dirty="0" smtClean="0"/>
                        <a:t>International Agency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dirty="0" smtClean="0"/>
                        <a:t>Capacity</a:t>
                      </a:r>
                      <a:r>
                        <a:rPr lang="id-ID" sz="2800" baseline="0" dirty="0" smtClean="0"/>
                        <a:t> Building (ICM., Manatuto, Liquica)</a:t>
                      </a:r>
                      <a:endParaRPr lang="id-ID" sz="2800" dirty="0"/>
                    </a:p>
                  </a:txBody>
                  <a:tcPr marL="63497" marR="63497" marT="63486" marB="63486" horzOverflow="overflow"/>
                </a:tc>
                <a:extLst>
                  <a:ext uri="{0D108BD9-81ED-4DB2-BD59-A6C34878D82A}"/>
                </a:extLst>
              </a:tr>
              <a:tr h="1442246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dirty="0" smtClean="0"/>
                        <a:t>ATSEF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b="0" i="1" dirty="0" smtClean="0"/>
                        <a:t>International Agency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800" dirty="0" smtClean="0"/>
                        <a:t>ICM, EAFM, MPA (Phase</a:t>
                      </a:r>
                      <a:r>
                        <a:rPr lang="id-ID" sz="2800" baseline="0" dirty="0" smtClean="0"/>
                        <a:t> 2 :</a:t>
                      </a:r>
                      <a:r>
                        <a:rPr lang="id-ID" sz="2800" dirty="0" smtClean="0"/>
                        <a:t>2017-2020)</a:t>
                      </a:r>
                      <a:endParaRPr lang="id-ID" sz="2800" dirty="0"/>
                    </a:p>
                  </a:txBody>
                  <a:tcPr marL="63497" marR="63497" marT="63486" marB="63486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NTONIO\Pictures\2016-05-10 FOFO TAB\FOFO TAB 0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/>
          <a:stretch>
            <a:fillRect/>
          </a:stretch>
        </p:blipFill>
        <p:spPr bwMode="auto">
          <a:xfrm>
            <a:off x="161925" y="1066800"/>
            <a:ext cx="1187926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4554538" y="876300"/>
            <a:ext cx="7486650" cy="12001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altLang="en-US" dirty="0" smtClean="0"/>
              <a:t> Rapid Assessment to identify priority seascape for investment (Consultation, Data Collection)</a:t>
            </a: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52400" y="136525"/>
            <a:ext cx="12039600" cy="892175"/>
          </a:xfrm>
        </p:spPr>
        <p:txBody>
          <a:bodyPr/>
          <a:lstStyle/>
          <a:p>
            <a:r>
              <a:rPr lang="en-US" altLang="en-US" sz="2400" b="1" smtClean="0">
                <a:solidFill>
                  <a:srgbClr val="C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Goal 1: Priority Seascapes Designated and Effectively Managed</a:t>
            </a:r>
            <a:r>
              <a:rPr lang="id-ID" altLang="en-US" sz="2400" b="1" smtClean="0">
                <a:solidFill>
                  <a:srgbClr val="C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- On-Going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ndicator Off-Shore Fishing Zone New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9" y="342000"/>
            <a:ext cx="9212983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60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9" name="Shape 143"/>
          <p:cNvSpPr>
            <a:spLocks noChangeArrowheads="1"/>
          </p:cNvSpPr>
          <p:nvPr/>
        </p:nvSpPr>
        <p:spPr bwMode="auto">
          <a:xfrm>
            <a:off x="152400" y="34925"/>
            <a:ext cx="10515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Progress Towards NPOA</a:t>
            </a:r>
          </a:p>
        </p:txBody>
      </p:sp>
      <p:graphicFrame>
        <p:nvGraphicFramePr>
          <p:cNvPr id="144" name="Table 144"/>
          <p:cNvGraphicFramePr/>
          <p:nvPr/>
        </p:nvGraphicFramePr>
        <p:xfrm>
          <a:off x="201613" y="741363"/>
          <a:ext cx="11791950" cy="613727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833045">
                  <a:extLst>
                    <a:ext uri="{9D8B030D-6E8A-4147-A177-3AD203B41FA5}"/>
                  </a:extLst>
                </a:gridCol>
                <a:gridCol w="2426113">
                  <a:extLst>
                    <a:ext uri="{9D8B030D-6E8A-4147-A177-3AD203B41FA5}"/>
                  </a:extLst>
                </a:gridCol>
                <a:gridCol w="3126582">
                  <a:extLst>
                    <a:ext uri="{9D8B030D-6E8A-4147-A177-3AD203B41FA5}"/>
                  </a:extLst>
                </a:gridCol>
                <a:gridCol w="3406210">
                  <a:extLst>
                    <a:ext uri="{9D8B030D-6E8A-4147-A177-3AD203B41FA5}"/>
                  </a:extLst>
                </a:gridCol>
              </a:tblGrid>
              <a:tr h="853451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/>
                        <a:t>Goal 2: Ecosystem approach to management of fisheries and other marine </a:t>
                      </a:r>
                      <a:r>
                        <a:rPr sz="2800" dirty="0" smtClean="0"/>
                        <a:t>resources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672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/>
                        <a:t>Total Actions</a:t>
                      </a:r>
                      <a:endParaRPr sz="28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/>
                        <a:t>Completed</a:t>
                      </a:r>
                      <a:endParaRPr sz="28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/>
                        <a:t>On-Going</a:t>
                      </a:r>
                      <a:endParaRPr sz="2800" b="1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/>
                        <a:t>Not Started</a:t>
                      </a:r>
                      <a:endParaRPr sz="2800" b="1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42672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/>
                        <a:t>9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/>
                        <a:t>6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/>
                        <a:t>3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/>
                        <a:t>0</a:t>
                      </a:r>
                      <a:endParaRPr sz="28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/>
                </a:extLst>
              </a:tr>
              <a:tr h="4430372">
                <a:tc gridSpan="4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FF2600"/>
                          </a:solidFill>
                        </a:defRPr>
                      </a:pPr>
                      <a:endParaRPr lang="id-ID" sz="2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241" name="Shape 143"/>
          <p:cNvSpPr>
            <a:spLocks noChangeArrowheads="1"/>
          </p:cNvSpPr>
          <p:nvPr/>
        </p:nvSpPr>
        <p:spPr bwMode="auto">
          <a:xfrm>
            <a:off x="152400" y="2376488"/>
            <a:ext cx="35623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2800">
                <a:solidFill>
                  <a:srgbClr val="C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On-Going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850" y="2951163"/>
            <a:ext cx="7391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q"/>
              <a:defRPr/>
            </a:pP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Fish-stock assessment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Program integrated  on crocodile management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Environmental education in coastal areas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Biological  monitoring on MPAs areas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Continuation mangrove replantation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Social economic survey of fishermen and fish folks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Constructing fresh water aquaculture</a:t>
            </a:r>
            <a:endParaRPr lang="id-ID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9243" name="Picture 6" descr="D:\My file\My-file\File Augusto_New\Pictures\My Pictures\Timor-Leste\Foto DNMA\Irabere Photos, Feb 07\DSCF4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449513"/>
            <a:ext cx="18002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7" descr="G:\DOC. AVO LAFAEK LAUTEM\112___08\IMG_1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2690813"/>
            <a:ext cx="20224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SURVEY HABITAT MAP. OECUSSI\Foto Survey Oecussi\IMG_88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8025" y="4590000"/>
            <a:ext cx="2664000" cy="22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6" name="Picture 9" descr="F:\foto\20160417_0837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429000"/>
            <a:ext cx="17383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10" descr="D:\FOTOS\OECUSSI\Oecusse 03_09_2015\IMG_17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313363"/>
            <a:ext cx="1836737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12" descr="G:\jr_2013 (1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2489200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13" descr="C:\Users\Horacio Guterres\Documents\foto aq 2016\P60917-1112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489200"/>
            <a:ext cx="1330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45" name="Shape 143"/>
          <p:cNvSpPr>
            <a:spLocks noChangeArrowheads="1"/>
          </p:cNvSpPr>
          <p:nvPr/>
        </p:nvSpPr>
        <p:spPr bwMode="auto">
          <a:xfrm>
            <a:off x="152400" y="357188"/>
            <a:ext cx="105156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Cont..... Goal 2........</a:t>
            </a:r>
          </a:p>
          <a:p>
            <a:pPr eaLnBrk="1">
              <a:lnSpc>
                <a:spcPct val="90000"/>
              </a:lnSpc>
            </a:pPr>
            <a:r>
              <a:rPr lang="id-ID" altLang="en-US"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Completed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482069"/>
            <a:ext cx="7162800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lvl="1" indent="-28575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Government and CTSP have concluded a </a:t>
            </a: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  </a:t>
            </a: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     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comprehensive participatory mapping of 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     Marine S</a:t>
            </a:r>
            <a:r>
              <a:rPr lang="en-AU" sz="2800" dirty="0" err="1">
                <a:latin typeface="+mn-lt"/>
                <a:ea typeface="+mn-ea"/>
                <a:cs typeface="Times New Roman" pitchFamily="18" charset="0"/>
              </a:rPr>
              <a:t>patial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P</a:t>
            </a:r>
            <a:r>
              <a:rPr lang="en-AU" sz="2800" dirty="0" err="1">
                <a:latin typeface="+mn-lt"/>
                <a:ea typeface="+mn-ea"/>
                <a:cs typeface="Times New Roman" pitchFamily="18" charset="0"/>
              </a:rPr>
              <a:t>lanning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at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 Nino </a:t>
            </a:r>
            <a:r>
              <a:rPr lang="en-AU" sz="2800" dirty="0" err="1">
                <a:latin typeface="+mn-lt"/>
                <a:ea typeface="+mn-ea"/>
                <a:cs typeface="Times New Roman" pitchFamily="18" charset="0"/>
              </a:rPr>
              <a:t>Konis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 Santana 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+mn-lt"/>
                <a:ea typeface="+mn-ea"/>
                <a:cs typeface="Times New Roman" pitchFamily="18" charset="0"/>
              </a:rPr>
              <a:t>     </a:t>
            </a:r>
            <a:r>
              <a:rPr lang="en-AU" sz="2800" dirty="0">
                <a:latin typeface="+mn-lt"/>
                <a:ea typeface="+mn-ea"/>
                <a:cs typeface="Times New Roman" pitchFamily="18" charset="0"/>
              </a:rPr>
              <a:t>National Park.</a:t>
            </a:r>
            <a:endParaRPr lang="id-ID" sz="2800" dirty="0">
              <a:latin typeface="+mn-lt"/>
              <a:ea typeface="+mn-ea"/>
              <a:cs typeface="Times New Roman" pitchFamily="18" charset="0"/>
            </a:endParaRPr>
          </a:p>
          <a:p>
            <a:pPr marL="285750" lvl="1" indent="-28575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d-ID" sz="2800" dirty="0">
                <a:latin typeface="+mn-lt"/>
                <a:ea typeface="Times New Roman"/>
                <a:cs typeface="Times New Roman" pitchFamily="18" charset="0"/>
              </a:rPr>
              <a:t> </a:t>
            </a:r>
            <a:r>
              <a:rPr lang="en-US" sz="2800" dirty="0">
                <a:latin typeface="+mn-lt"/>
                <a:ea typeface="Times New Roman"/>
                <a:cs typeface="Times New Roman" pitchFamily="18" charset="0"/>
              </a:rPr>
              <a:t>Completed comprehensive participatory </a:t>
            </a:r>
            <a:r>
              <a:rPr lang="id-ID" sz="2800" dirty="0">
                <a:latin typeface="+mn-lt"/>
                <a:ea typeface="Times New Roman"/>
                <a:cs typeface="Times New Roman" pitchFamily="18" charset="0"/>
              </a:rPr>
              <a:t> </a:t>
            </a: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+mn-lt"/>
                <a:ea typeface="Times New Roman"/>
                <a:cs typeface="Times New Roman" pitchFamily="18" charset="0"/>
              </a:rPr>
              <a:t>     </a:t>
            </a:r>
            <a:r>
              <a:rPr lang="en-US" sz="2800" dirty="0">
                <a:latin typeface="+mn-lt"/>
                <a:ea typeface="Times New Roman"/>
                <a:cs typeface="Times New Roman" pitchFamily="18" charset="0"/>
              </a:rPr>
              <a:t>mapping  exercise in priority areas</a:t>
            </a:r>
            <a:endParaRPr lang="id-ID" sz="2800" dirty="0">
              <a:latin typeface="+mn-lt"/>
              <a:ea typeface="Times New Roman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Have D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eveloped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 Aquaculture Development </a:t>
            </a: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 </a:t>
            </a:r>
          </a:p>
          <a:p>
            <a:pPr>
              <a:defRPr sz="1800">
                <a:solidFill>
                  <a:srgbClr val="FF2600"/>
                </a:solidFill>
              </a:defRPr>
            </a:pP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plan </a:t>
            </a: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part of Timor Leste 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Strategic Plan</a:t>
            </a:r>
            <a:endParaRPr lang="id-ID" sz="28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  <a:defRPr sz="1800">
                <a:solidFill>
                  <a:srgbClr val="FF2600"/>
                </a:solidFill>
              </a:defRPr>
            </a:pP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</a:rPr>
              <a:t> National Legislation on marine resource </a:t>
            </a:r>
          </a:p>
          <a:p>
            <a:pPr>
              <a:defRPr sz="1800">
                <a:solidFill>
                  <a:srgbClr val="FF2600"/>
                </a:solidFill>
              </a:defRPr>
            </a:pPr>
            <a:r>
              <a:rPr lang="id-ID" sz="2800" dirty="0">
                <a:solidFill>
                  <a:schemeClr val="tx1"/>
                </a:solidFill>
                <a:latin typeface="+mn-lt"/>
                <a:ea typeface="+mn-ea"/>
              </a:rPr>
              <a:t>     conservation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id-ID" sz="2800" dirty="0">
              <a:latin typeface="+mn-lt"/>
              <a:ea typeface="+mn-ea"/>
              <a:cs typeface="Times New Roman" pitchFamily="18" charset="0"/>
              <a:sym typeface="Calibri"/>
            </a:endParaRP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83000"/>
            <a:ext cx="21971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130175"/>
            <a:ext cx="3779838" cy="2290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ntry Report SOM 12 Timor Leste1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Country Report SOM 12 Timor Leste1</Template>
  <TotalTime>115</TotalTime>
  <Words>1331</Words>
  <Application>Microsoft Office PowerPoint</Application>
  <PresentationFormat>Custom</PresentationFormat>
  <Paragraphs>271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Country Report SOM 12 Timor Leste1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1: Priority Seascapes Designated and Effectively Managed - On-Going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MPAs in Timor Leste</vt:lpstr>
      <vt:lpstr>NTZs of Nino Konis Santana NP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2016-10-28T04:20:15Z</dcterms:created>
  <dcterms:modified xsi:type="dcterms:W3CDTF">2016-10-28T07:40:32Z</dcterms:modified>
</cp:coreProperties>
</file>