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4" r:id="rId2"/>
    <p:sldId id="277" r:id="rId3"/>
    <p:sldId id="274" r:id="rId4"/>
    <p:sldId id="279" r:id="rId5"/>
    <p:sldId id="296" r:id="rId6"/>
    <p:sldId id="295" r:id="rId7"/>
    <p:sldId id="297" r:id="rId8"/>
    <p:sldId id="299" r:id="rId9"/>
    <p:sldId id="256" r:id="rId10"/>
    <p:sldId id="505" r:id="rId11"/>
    <p:sldId id="278" r:id="rId12"/>
    <p:sldId id="506" r:id="rId13"/>
    <p:sldId id="507" r:id="rId14"/>
    <p:sldId id="508" r:id="rId15"/>
    <p:sldId id="509" r:id="rId16"/>
    <p:sldId id="512" r:id="rId17"/>
    <p:sldId id="513" r:id="rId18"/>
    <p:sldId id="514" r:id="rId19"/>
    <p:sldId id="515" r:id="rId20"/>
    <p:sldId id="281" r:id="rId21"/>
    <p:sldId id="516" r:id="rId22"/>
    <p:sldId id="292" r:id="rId23"/>
    <p:sldId id="293" r:id="rId24"/>
    <p:sldId id="283" r:id="rId25"/>
    <p:sldId id="284" r:id="rId26"/>
    <p:sldId id="285" r:id="rId27"/>
    <p:sldId id="286" r:id="rId28"/>
    <p:sldId id="287" r:id="rId29"/>
    <p:sldId id="276" r:id="rId30"/>
    <p:sldId id="282" r:id="rId31"/>
    <p:sldId id="288" r:id="rId32"/>
    <p:sldId id="271" r:id="rId33"/>
    <p:sldId id="272" r:id="rId34"/>
    <p:sldId id="291" r:id="rId35"/>
    <p:sldId id="2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9">
          <p15:clr>
            <a:srgbClr val="A4A3A4"/>
          </p15:clr>
        </p15:guide>
        <p15:guide id="2" pos="59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474443"/>
    <a:srgbClr val="90C4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3817" autoAdjust="0"/>
  </p:normalViewPr>
  <p:slideViewPr>
    <p:cSldViewPr snapToGrid="0">
      <p:cViewPr>
        <p:scale>
          <a:sx n="70" d="100"/>
          <a:sy n="70" d="100"/>
        </p:scale>
        <p:origin x="476" y="-92"/>
      </p:cViewPr>
      <p:guideLst>
        <p:guide orient="horz" pos="2179"/>
        <p:guide pos="59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1T15:20:06.738" idx="5">
    <p:pos x="10" y="10"/>
    <p:text>this is key decision from SOM-13 so need to go under one</p:text>
    <p:extLst>
      <p:ext uri="{C676402C-5697-4E1C-873F-D02D1690AC5C}">
        <p15:threadingInfo xmlns:p15="http://schemas.microsoft.com/office/powerpoint/2012/main" timeZoneBias="-6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1T15:18:27.450" idx="4">
    <p:pos x="10" y="10"/>
    <p:text>Report to SOM-13 - list ambassadors key message and recommendations, 2018 activities she has done - summarise key point - need nomination</p:text>
    <p:extLst>
      <p:ext uri="{C676402C-5697-4E1C-873F-D02D1690AC5C}">
        <p15:threadingInfo xmlns:p15="http://schemas.microsoft.com/office/powerpoint/2012/main" timeZoneBias="-6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A4F61-D62E-43F8-AC0A-308CC20A07DE}"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5CDFA894-236A-4398-B0C5-69713CB436F1}">
      <dgm:prSet phldrT="[Text]"/>
      <dgm:spPr/>
      <dgm:t>
        <a:bodyPr/>
        <a:lstStyle/>
        <a:p>
          <a:r>
            <a:rPr lang="en-MY" dirty="0">
              <a:effectLst>
                <a:outerShdw blurRad="38100" dist="38100" dir="2700000" algn="tl">
                  <a:srgbClr val="000000">
                    <a:alpha val="43137"/>
                  </a:srgbClr>
                </a:outerShdw>
              </a:effectLst>
            </a:rPr>
            <a:t>Call Meetings</a:t>
          </a:r>
          <a:endParaRPr lang="en-US" dirty="0">
            <a:effectLst>
              <a:outerShdw blurRad="38100" dist="38100" dir="2700000" algn="tl">
                <a:srgbClr val="000000">
                  <a:alpha val="43137"/>
                </a:srgbClr>
              </a:outerShdw>
            </a:effectLst>
          </a:endParaRPr>
        </a:p>
      </dgm:t>
    </dgm:pt>
    <dgm:pt modelId="{D35AC947-846A-4F74-921D-985663CB8FE9}" type="parTrans" cxnId="{0FE4F116-6B4A-42FD-8224-C6441DD6F2E5}">
      <dgm:prSet/>
      <dgm:spPr/>
      <dgm:t>
        <a:bodyPr/>
        <a:lstStyle/>
        <a:p>
          <a:endParaRPr lang="en-US">
            <a:effectLst>
              <a:outerShdw blurRad="38100" dist="38100" dir="2700000" algn="tl">
                <a:srgbClr val="000000">
                  <a:alpha val="43137"/>
                </a:srgbClr>
              </a:outerShdw>
            </a:effectLst>
          </a:endParaRPr>
        </a:p>
      </dgm:t>
    </dgm:pt>
    <dgm:pt modelId="{43A01297-E784-40FD-AB4F-677365D48B1B}" type="sibTrans" cxnId="{0FE4F116-6B4A-42FD-8224-C6441DD6F2E5}">
      <dgm:prSet/>
      <dgm:spPr/>
      <dgm:t>
        <a:bodyPr/>
        <a:lstStyle/>
        <a:p>
          <a:r>
            <a:rPr lang="en-US" dirty="0">
              <a:effectLst>
                <a:outerShdw blurRad="38100" dist="38100" dir="2700000" algn="tl">
                  <a:srgbClr val="000000">
                    <a:alpha val="43137"/>
                  </a:srgbClr>
                </a:outerShdw>
              </a:effectLst>
            </a:rPr>
            <a:t>Inter-generational Leadership Learning Program</a:t>
          </a:r>
        </a:p>
      </dgm:t>
    </dgm:pt>
    <dgm:pt modelId="{FD8B06AB-85A1-46DD-9322-15805E552EF1}">
      <dgm:prSet phldrT="[Text]"/>
      <dgm:spPr/>
      <dgm:t>
        <a:bodyPr/>
        <a:lstStyle/>
        <a:p>
          <a:r>
            <a:rPr lang="en-MY" dirty="0">
              <a:effectLst>
                <a:outerShdw blurRad="38100" dist="38100" dir="2700000" algn="tl">
                  <a:srgbClr val="000000">
                    <a:alpha val="43137"/>
                  </a:srgbClr>
                </a:outerShdw>
              </a:effectLst>
            </a:rPr>
            <a:t>Initiated Stocktake Gender Policies in CT6</a:t>
          </a:r>
          <a:endParaRPr lang="en-US" dirty="0">
            <a:effectLst>
              <a:outerShdw blurRad="38100" dist="38100" dir="2700000" algn="tl">
                <a:srgbClr val="000000">
                  <a:alpha val="43137"/>
                </a:srgbClr>
              </a:outerShdw>
            </a:effectLst>
          </a:endParaRPr>
        </a:p>
      </dgm:t>
    </dgm:pt>
    <dgm:pt modelId="{F4F3D48C-07A0-4F8F-B645-ECC85818E604}" type="parTrans" cxnId="{F966ADA5-EA94-4E66-B468-73D897647F47}">
      <dgm:prSet/>
      <dgm:spPr/>
      <dgm:t>
        <a:bodyPr/>
        <a:lstStyle/>
        <a:p>
          <a:endParaRPr lang="en-US">
            <a:effectLst>
              <a:outerShdw blurRad="38100" dist="38100" dir="2700000" algn="tl">
                <a:srgbClr val="000000">
                  <a:alpha val="43137"/>
                </a:srgbClr>
              </a:outerShdw>
            </a:effectLst>
          </a:endParaRPr>
        </a:p>
      </dgm:t>
    </dgm:pt>
    <dgm:pt modelId="{8EEDC19F-CCC6-491B-B491-3D14FF88C378}" type="sibTrans" cxnId="{F966ADA5-EA94-4E66-B468-73D897647F47}">
      <dgm:prSet/>
      <dgm:spPr/>
      <dgm:t>
        <a:bodyPr/>
        <a:lstStyle/>
        <a:p>
          <a:endParaRPr lang="en-US">
            <a:effectLst>
              <a:outerShdw blurRad="38100" dist="38100" dir="2700000" algn="tl">
                <a:srgbClr val="000000">
                  <a:alpha val="43137"/>
                </a:srgbClr>
              </a:outerShdw>
            </a:effectLst>
          </a:endParaRPr>
        </a:p>
      </dgm:t>
    </dgm:pt>
    <dgm:pt modelId="{E2FD3D03-B612-4C5A-8E4A-CC81C5B85492}" type="pres">
      <dgm:prSet presAssocID="{6D6A4F61-D62E-43F8-AC0A-308CC20A07DE}" presName="Name0" presStyleCnt="0">
        <dgm:presLayoutVars>
          <dgm:chMax/>
          <dgm:chPref/>
          <dgm:dir/>
          <dgm:animLvl val="lvl"/>
        </dgm:presLayoutVars>
      </dgm:prSet>
      <dgm:spPr/>
    </dgm:pt>
    <dgm:pt modelId="{47A0828C-AC2F-4C76-B68C-090E264B9567}" type="pres">
      <dgm:prSet presAssocID="{5CDFA894-236A-4398-B0C5-69713CB436F1}" presName="composite" presStyleCnt="0"/>
      <dgm:spPr/>
    </dgm:pt>
    <dgm:pt modelId="{6544CC71-2B76-4C51-AFB3-0B0FDE7B4CA9}" type="pres">
      <dgm:prSet presAssocID="{5CDFA894-236A-4398-B0C5-69713CB436F1}" presName="Parent1" presStyleLbl="node1" presStyleIdx="0" presStyleCnt="4">
        <dgm:presLayoutVars>
          <dgm:chMax val="1"/>
          <dgm:chPref val="1"/>
          <dgm:bulletEnabled val="1"/>
        </dgm:presLayoutVars>
      </dgm:prSet>
      <dgm:spPr/>
    </dgm:pt>
    <dgm:pt modelId="{1B9475F5-E359-4A53-80A4-75BAA1769362}" type="pres">
      <dgm:prSet presAssocID="{5CDFA894-236A-4398-B0C5-69713CB436F1}" presName="Childtext1" presStyleLbl="revTx" presStyleIdx="0" presStyleCnt="2">
        <dgm:presLayoutVars>
          <dgm:chMax val="0"/>
          <dgm:chPref val="0"/>
          <dgm:bulletEnabled val="1"/>
        </dgm:presLayoutVars>
      </dgm:prSet>
      <dgm:spPr/>
    </dgm:pt>
    <dgm:pt modelId="{8EB12AFC-5546-4D59-8A87-5CF288530BBB}" type="pres">
      <dgm:prSet presAssocID="{5CDFA894-236A-4398-B0C5-69713CB436F1}" presName="BalanceSpacing" presStyleCnt="0"/>
      <dgm:spPr/>
    </dgm:pt>
    <dgm:pt modelId="{EE44C897-7D65-439E-AF31-C66840CE1872}" type="pres">
      <dgm:prSet presAssocID="{5CDFA894-236A-4398-B0C5-69713CB436F1}" presName="BalanceSpacing1" presStyleCnt="0"/>
      <dgm:spPr/>
    </dgm:pt>
    <dgm:pt modelId="{29DADB67-B61B-483A-820E-605204407612}" type="pres">
      <dgm:prSet presAssocID="{43A01297-E784-40FD-AB4F-677365D48B1B}" presName="Accent1Text" presStyleLbl="node1" presStyleIdx="1" presStyleCnt="4"/>
      <dgm:spPr/>
    </dgm:pt>
    <dgm:pt modelId="{459B1718-17AA-461F-814A-550A0D8711DD}" type="pres">
      <dgm:prSet presAssocID="{43A01297-E784-40FD-AB4F-677365D48B1B}" presName="spaceBetweenRectangles" presStyleCnt="0"/>
      <dgm:spPr/>
    </dgm:pt>
    <dgm:pt modelId="{85CF3765-D915-453E-969E-C27C17407E4D}" type="pres">
      <dgm:prSet presAssocID="{FD8B06AB-85A1-46DD-9322-15805E552EF1}" presName="composite" presStyleCnt="0"/>
      <dgm:spPr/>
    </dgm:pt>
    <dgm:pt modelId="{D708B04D-B9E0-4329-8E5D-520D9EACCD51}" type="pres">
      <dgm:prSet presAssocID="{FD8B06AB-85A1-46DD-9322-15805E552EF1}" presName="Parent1" presStyleLbl="node1" presStyleIdx="2" presStyleCnt="4">
        <dgm:presLayoutVars>
          <dgm:chMax val="1"/>
          <dgm:chPref val="1"/>
          <dgm:bulletEnabled val="1"/>
        </dgm:presLayoutVars>
      </dgm:prSet>
      <dgm:spPr/>
    </dgm:pt>
    <dgm:pt modelId="{22044A6C-24F0-4436-A864-1B19540FBD3B}" type="pres">
      <dgm:prSet presAssocID="{FD8B06AB-85A1-46DD-9322-15805E552EF1}" presName="Childtext1" presStyleLbl="revTx" presStyleIdx="1" presStyleCnt="2">
        <dgm:presLayoutVars>
          <dgm:chMax val="0"/>
          <dgm:chPref val="0"/>
          <dgm:bulletEnabled val="1"/>
        </dgm:presLayoutVars>
      </dgm:prSet>
      <dgm:spPr/>
    </dgm:pt>
    <dgm:pt modelId="{468ECC82-438F-4E32-AAF3-147C610AE043}" type="pres">
      <dgm:prSet presAssocID="{FD8B06AB-85A1-46DD-9322-15805E552EF1}" presName="BalanceSpacing" presStyleCnt="0"/>
      <dgm:spPr/>
    </dgm:pt>
    <dgm:pt modelId="{5784B548-441E-4217-A022-931F1751391A}" type="pres">
      <dgm:prSet presAssocID="{FD8B06AB-85A1-46DD-9322-15805E552EF1}" presName="BalanceSpacing1" presStyleCnt="0"/>
      <dgm:spPr/>
    </dgm:pt>
    <dgm:pt modelId="{CE7ABE8F-8CF5-4115-9819-5E3A048CD5CA}" type="pres">
      <dgm:prSet presAssocID="{8EEDC19F-CCC6-491B-B491-3D14FF88C378}" presName="Accent1Text" presStyleLbl="node1" presStyleIdx="3" presStyleCnt="4"/>
      <dgm:spPr/>
    </dgm:pt>
  </dgm:ptLst>
  <dgm:cxnLst>
    <dgm:cxn modelId="{0FE4F116-6B4A-42FD-8224-C6441DD6F2E5}" srcId="{6D6A4F61-D62E-43F8-AC0A-308CC20A07DE}" destId="{5CDFA894-236A-4398-B0C5-69713CB436F1}" srcOrd="0" destOrd="0" parTransId="{D35AC947-846A-4F74-921D-985663CB8FE9}" sibTransId="{43A01297-E784-40FD-AB4F-677365D48B1B}"/>
    <dgm:cxn modelId="{799D7651-5D02-4FAA-ACE6-A457FA614B53}" type="presOf" srcId="{8EEDC19F-CCC6-491B-B491-3D14FF88C378}" destId="{CE7ABE8F-8CF5-4115-9819-5E3A048CD5CA}" srcOrd="0" destOrd="0" presId="urn:microsoft.com/office/officeart/2008/layout/AlternatingHexagons"/>
    <dgm:cxn modelId="{BB627AA4-AFDA-4130-9098-86A11ABB7535}" type="presOf" srcId="{6D6A4F61-D62E-43F8-AC0A-308CC20A07DE}" destId="{E2FD3D03-B612-4C5A-8E4A-CC81C5B85492}" srcOrd="0" destOrd="0" presId="urn:microsoft.com/office/officeart/2008/layout/AlternatingHexagons"/>
    <dgm:cxn modelId="{F966ADA5-EA94-4E66-B468-73D897647F47}" srcId="{6D6A4F61-D62E-43F8-AC0A-308CC20A07DE}" destId="{FD8B06AB-85A1-46DD-9322-15805E552EF1}" srcOrd="1" destOrd="0" parTransId="{F4F3D48C-07A0-4F8F-B645-ECC85818E604}" sibTransId="{8EEDC19F-CCC6-491B-B491-3D14FF88C378}"/>
    <dgm:cxn modelId="{A12272B2-5D04-4E25-AAD5-2AF0B59A8AE4}" type="presOf" srcId="{FD8B06AB-85A1-46DD-9322-15805E552EF1}" destId="{D708B04D-B9E0-4329-8E5D-520D9EACCD51}" srcOrd="0" destOrd="0" presId="urn:microsoft.com/office/officeart/2008/layout/AlternatingHexagons"/>
    <dgm:cxn modelId="{5F61E0D7-3DB2-4391-83E4-BA5407FC8EDD}" type="presOf" srcId="{5CDFA894-236A-4398-B0C5-69713CB436F1}" destId="{6544CC71-2B76-4C51-AFB3-0B0FDE7B4CA9}" srcOrd="0" destOrd="0" presId="urn:microsoft.com/office/officeart/2008/layout/AlternatingHexagons"/>
    <dgm:cxn modelId="{53C20CFB-BBF9-473E-A51F-DF694BC93DC3}" type="presOf" srcId="{43A01297-E784-40FD-AB4F-677365D48B1B}" destId="{29DADB67-B61B-483A-820E-605204407612}" srcOrd="0" destOrd="0" presId="urn:microsoft.com/office/officeart/2008/layout/AlternatingHexagons"/>
    <dgm:cxn modelId="{7D628840-485C-4B8B-AAE1-E3455AD332B8}" type="presParOf" srcId="{E2FD3D03-B612-4C5A-8E4A-CC81C5B85492}" destId="{47A0828C-AC2F-4C76-B68C-090E264B9567}" srcOrd="0" destOrd="0" presId="urn:microsoft.com/office/officeart/2008/layout/AlternatingHexagons"/>
    <dgm:cxn modelId="{B6E866D5-77C4-400B-BA76-84925FF7B989}" type="presParOf" srcId="{47A0828C-AC2F-4C76-B68C-090E264B9567}" destId="{6544CC71-2B76-4C51-AFB3-0B0FDE7B4CA9}" srcOrd="0" destOrd="0" presId="urn:microsoft.com/office/officeart/2008/layout/AlternatingHexagons"/>
    <dgm:cxn modelId="{E94B9679-99C3-4C64-8106-C217E220950D}" type="presParOf" srcId="{47A0828C-AC2F-4C76-B68C-090E264B9567}" destId="{1B9475F5-E359-4A53-80A4-75BAA1769362}" srcOrd="1" destOrd="0" presId="urn:microsoft.com/office/officeart/2008/layout/AlternatingHexagons"/>
    <dgm:cxn modelId="{98780202-985D-4981-8FD5-7C7F1CB9094D}" type="presParOf" srcId="{47A0828C-AC2F-4C76-B68C-090E264B9567}" destId="{8EB12AFC-5546-4D59-8A87-5CF288530BBB}" srcOrd="2" destOrd="0" presId="urn:microsoft.com/office/officeart/2008/layout/AlternatingHexagons"/>
    <dgm:cxn modelId="{1B4CF5C2-68D6-4D4B-9CD3-8CF55650C7E1}" type="presParOf" srcId="{47A0828C-AC2F-4C76-B68C-090E264B9567}" destId="{EE44C897-7D65-439E-AF31-C66840CE1872}" srcOrd="3" destOrd="0" presId="urn:microsoft.com/office/officeart/2008/layout/AlternatingHexagons"/>
    <dgm:cxn modelId="{E9FBEFA4-0F3E-4192-9D64-B0A3E9BC4AE1}" type="presParOf" srcId="{47A0828C-AC2F-4C76-B68C-090E264B9567}" destId="{29DADB67-B61B-483A-820E-605204407612}" srcOrd="4" destOrd="0" presId="urn:microsoft.com/office/officeart/2008/layout/AlternatingHexagons"/>
    <dgm:cxn modelId="{AD30E8F0-0D4E-4B0C-8777-4470535A37AA}" type="presParOf" srcId="{E2FD3D03-B612-4C5A-8E4A-CC81C5B85492}" destId="{459B1718-17AA-461F-814A-550A0D8711DD}" srcOrd="1" destOrd="0" presId="urn:microsoft.com/office/officeart/2008/layout/AlternatingHexagons"/>
    <dgm:cxn modelId="{EBCE7098-27FD-4116-AA29-60537F48CF22}" type="presParOf" srcId="{E2FD3D03-B612-4C5A-8E4A-CC81C5B85492}" destId="{85CF3765-D915-453E-969E-C27C17407E4D}" srcOrd="2" destOrd="0" presId="urn:microsoft.com/office/officeart/2008/layout/AlternatingHexagons"/>
    <dgm:cxn modelId="{A4D635FC-19A9-4D44-AF3E-9ED6453172F3}" type="presParOf" srcId="{85CF3765-D915-453E-969E-C27C17407E4D}" destId="{D708B04D-B9E0-4329-8E5D-520D9EACCD51}" srcOrd="0" destOrd="0" presId="urn:microsoft.com/office/officeart/2008/layout/AlternatingHexagons"/>
    <dgm:cxn modelId="{CD86AA6F-39D4-4B61-9F6A-328640BB762D}" type="presParOf" srcId="{85CF3765-D915-453E-969E-C27C17407E4D}" destId="{22044A6C-24F0-4436-A864-1B19540FBD3B}" srcOrd="1" destOrd="0" presId="urn:microsoft.com/office/officeart/2008/layout/AlternatingHexagons"/>
    <dgm:cxn modelId="{AB2155EB-0792-47B1-ABAC-EDA087BBE6C8}" type="presParOf" srcId="{85CF3765-D915-453E-969E-C27C17407E4D}" destId="{468ECC82-438F-4E32-AAF3-147C610AE043}" srcOrd="2" destOrd="0" presId="urn:microsoft.com/office/officeart/2008/layout/AlternatingHexagons"/>
    <dgm:cxn modelId="{15F03AC7-9444-48AA-927D-B5084053DD88}" type="presParOf" srcId="{85CF3765-D915-453E-969E-C27C17407E4D}" destId="{5784B548-441E-4217-A022-931F1751391A}" srcOrd="3" destOrd="0" presId="urn:microsoft.com/office/officeart/2008/layout/AlternatingHexagons"/>
    <dgm:cxn modelId="{A849BBA8-4527-41FA-98BD-F6F2A06FBF54}" type="presParOf" srcId="{85CF3765-D915-453E-969E-C27C17407E4D}" destId="{CE7ABE8F-8CF5-4115-9819-5E3A048CD5C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774AAA-4C17-4837-BF99-C05DEF6F5D6F}"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27A8DFF0-6A15-4D24-B7B3-9B449CBB291E}">
      <dgm:prSet phldrT="[Text]"/>
      <dgm:spPr/>
      <dgm:t>
        <a:bodyPr/>
        <a:lstStyle/>
        <a:p>
          <a:r>
            <a:rPr lang="en-MY" b="1" dirty="0">
              <a:solidFill>
                <a:schemeClr val="tx1"/>
              </a:solidFill>
            </a:rPr>
            <a:t>Identify learning exchanges / training opportunities (with RS proposed budget)</a:t>
          </a:r>
          <a:endParaRPr lang="en-US" b="1" dirty="0">
            <a:solidFill>
              <a:schemeClr val="tx1"/>
            </a:solidFill>
          </a:endParaRPr>
        </a:p>
      </dgm:t>
    </dgm:pt>
    <dgm:pt modelId="{55BE8D3F-7969-4F94-9E90-0B4A2D83FC3F}" type="parTrans" cxnId="{E1E84413-6F01-441D-94F2-B625DD22A1C3}">
      <dgm:prSet/>
      <dgm:spPr/>
      <dgm:t>
        <a:bodyPr/>
        <a:lstStyle/>
        <a:p>
          <a:endParaRPr lang="en-US">
            <a:solidFill>
              <a:schemeClr val="tx1"/>
            </a:solidFill>
          </a:endParaRPr>
        </a:p>
      </dgm:t>
    </dgm:pt>
    <dgm:pt modelId="{2AABCBC6-6859-43B2-8A04-5C03F57E34E0}" type="sibTrans" cxnId="{E1E84413-6F01-441D-94F2-B625DD22A1C3}">
      <dgm:prSet/>
      <dgm:spPr/>
      <dgm:t>
        <a:bodyPr/>
        <a:lstStyle/>
        <a:p>
          <a:endParaRPr lang="en-US">
            <a:solidFill>
              <a:schemeClr val="tx1"/>
            </a:solidFill>
          </a:endParaRPr>
        </a:p>
      </dgm:t>
    </dgm:pt>
    <dgm:pt modelId="{04FBC57B-03EF-4312-B462-ED4DC4402670}">
      <dgm:prSet phldrT="[Text]"/>
      <dgm:spPr/>
      <dgm:t>
        <a:bodyPr/>
        <a:lstStyle/>
        <a:p>
          <a:r>
            <a:rPr lang="en-MY" b="1" dirty="0">
              <a:solidFill>
                <a:schemeClr val="tx1"/>
              </a:solidFill>
            </a:rPr>
            <a:t>Identify potential sources of funds</a:t>
          </a:r>
          <a:endParaRPr lang="en-US" b="1" dirty="0">
            <a:solidFill>
              <a:schemeClr val="tx1"/>
            </a:solidFill>
          </a:endParaRPr>
        </a:p>
      </dgm:t>
    </dgm:pt>
    <dgm:pt modelId="{D6E24C1F-69E8-407B-8848-0F6E56232C11}" type="parTrans" cxnId="{2D65E8C2-0B73-4855-A7DF-E041179CC4A8}">
      <dgm:prSet/>
      <dgm:spPr/>
      <dgm:t>
        <a:bodyPr/>
        <a:lstStyle/>
        <a:p>
          <a:endParaRPr lang="en-US">
            <a:solidFill>
              <a:schemeClr val="tx1"/>
            </a:solidFill>
          </a:endParaRPr>
        </a:p>
      </dgm:t>
    </dgm:pt>
    <dgm:pt modelId="{CCD8581C-B85C-4225-B1A6-A0E3A70FED14}" type="sibTrans" cxnId="{2D65E8C2-0B73-4855-A7DF-E041179CC4A8}">
      <dgm:prSet/>
      <dgm:spPr/>
      <dgm:t>
        <a:bodyPr/>
        <a:lstStyle/>
        <a:p>
          <a:endParaRPr lang="en-US">
            <a:solidFill>
              <a:schemeClr val="tx1"/>
            </a:solidFill>
          </a:endParaRPr>
        </a:p>
      </dgm:t>
    </dgm:pt>
    <dgm:pt modelId="{8ADD4A67-924E-4D61-ADB0-F7C2394EDF7E}">
      <dgm:prSet phldrT="[Text]"/>
      <dgm:spPr/>
      <dgm:t>
        <a:bodyPr/>
        <a:lstStyle/>
        <a:p>
          <a:r>
            <a:rPr lang="en-MY" b="1" dirty="0">
              <a:solidFill>
                <a:schemeClr val="tx1"/>
              </a:solidFill>
            </a:rPr>
            <a:t>Participate in RPOA 2.0 development</a:t>
          </a:r>
          <a:endParaRPr lang="en-US" b="1" dirty="0">
            <a:solidFill>
              <a:schemeClr val="tx1"/>
            </a:solidFill>
          </a:endParaRPr>
        </a:p>
      </dgm:t>
    </dgm:pt>
    <dgm:pt modelId="{4D4C851B-6B1D-457D-B70C-24F7C6EF4252}" type="parTrans" cxnId="{88FBC54E-208A-4193-AFC1-D45EC4AFA197}">
      <dgm:prSet/>
      <dgm:spPr/>
      <dgm:t>
        <a:bodyPr/>
        <a:lstStyle/>
        <a:p>
          <a:endParaRPr lang="en-US">
            <a:solidFill>
              <a:schemeClr val="tx1"/>
            </a:solidFill>
          </a:endParaRPr>
        </a:p>
      </dgm:t>
    </dgm:pt>
    <dgm:pt modelId="{B4AAD8C7-B11E-4E45-9631-694F69FA376C}" type="sibTrans" cxnId="{88FBC54E-208A-4193-AFC1-D45EC4AFA197}">
      <dgm:prSet/>
      <dgm:spPr/>
      <dgm:t>
        <a:bodyPr/>
        <a:lstStyle/>
        <a:p>
          <a:endParaRPr lang="en-US">
            <a:solidFill>
              <a:schemeClr val="tx1"/>
            </a:solidFill>
          </a:endParaRPr>
        </a:p>
      </dgm:t>
    </dgm:pt>
    <dgm:pt modelId="{6A6F4AE6-55A6-4194-AC86-8AA5DA2448EC}">
      <dgm:prSet phldrT="[Text]"/>
      <dgm:spPr>
        <a:solidFill>
          <a:schemeClr val="accent4">
            <a:lumMod val="40000"/>
            <a:lumOff val="60000"/>
          </a:schemeClr>
        </a:solidFill>
      </dgm:spPr>
      <dgm:t>
        <a:bodyPr/>
        <a:lstStyle/>
        <a:p>
          <a:r>
            <a:rPr lang="en-MY" b="1" dirty="0">
              <a:solidFill>
                <a:schemeClr val="tx1"/>
              </a:solidFill>
            </a:rPr>
            <a:t>Collate / document Partners’ gender programs [lessons learnt &amp; recommendations]</a:t>
          </a:r>
          <a:endParaRPr lang="en-US" b="1" dirty="0">
            <a:solidFill>
              <a:schemeClr val="tx1"/>
            </a:solidFill>
          </a:endParaRPr>
        </a:p>
      </dgm:t>
    </dgm:pt>
    <dgm:pt modelId="{9DE146F5-4030-46AB-90E4-1D6ADB90DB9E}" type="parTrans" cxnId="{24D25039-A00C-47AE-AEBE-2B7BC0D47ECB}">
      <dgm:prSet/>
      <dgm:spPr/>
      <dgm:t>
        <a:bodyPr/>
        <a:lstStyle/>
        <a:p>
          <a:endParaRPr lang="en-US">
            <a:solidFill>
              <a:schemeClr val="tx1"/>
            </a:solidFill>
          </a:endParaRPr>
        </a:p>
      </dgm:t>
    </dgm:pt>
    <dgm:pt modelId="{D0D36D5B-F08F-495D-8F0A-C18F89CEA0CE}" type="sibTrans" cxnId="{24D25039-A00C-47AE-AEBE-2B7BC0D47ECB}">
      <dgm:prSet/>
      <dgm:spPr/>
      <dgm:t>
        <a:bodyPr/>
        <a:lstStyle/>
        <a:p>
          <a:endParaRPr lang="en-US">
            <a:solidFill>
              <a:schemeClr val="tx1"/>
            </a:solidFill>
          </a:endParaRPr>
        </a:p>
      </dgm:t>
    </dgm:pt>
    <dgm:pt modelId="{9DA2B8B7-1382-4B9C-9627-6D2364F75966}">
      <dgm:prSet phldrT="[Text]"/>
      <dgm:spPr>
        <a:solidFill>
          <a:srgbClr val="FFFF00"/>
        </a:solidFill>
      </dgm:spPr>
      <dgm:t>
        <a:bodyPr/>
        <a:lstStyle/>
        <a:p>
          <a:r>
            <a:rPr lang="en-MY" b="1" dirty="0">
              <a:solidFill>
                <a:schemeClr val="tx1"/>
              </a:solidFill>
            </a:rPr>
            <a:t>Appoint new WLF Ambassador for 2019</a:t>
          </a:r>
          <a:endParaRPr lang="en-US" b="1" dirty="0">
            <a:solidFill>
              <a:schemeClr val="tx1"/>
            </a:solidFill>
          </a:endParaRPr>
        </a:p>
      </dgm:t>
    </dgm:pt>
    <dgm:pt modelId="{7B0959EC-4408-425A-B2CB-0BCC2C991BC4}" type="parTrans" cxnId="{7BDB142E-9684-4055-B5FF-9B917B0A87D1}">
      <dgm:prSet/>
      <dgm:spPr/>
      <dgm:t>
        <a:bodyPr/>
        <a:lstStyle/>
        <a:p>
          <a:endParaRPr lang="en-US">
            <a:solidFill>
              <a:schemeClr val="tx1"/>
            </a:solidFill>
          </a:endParaRPr>
        </a:p>
      </dgm:t>
    </dgm:pt>
    <dgm:pt modelId="{B1CD0852-F691-43FB-B351-B97EE3542C2D}" type="sibTrans" cxnId="{7BDB142E-9684-4055-B5FF-9B917B0A87D1}">
      <dgm:prSet/>
      <dgm:spPr/>
      <dgm:t>
        <a:bodyPr/>
        <a:lstStyle/>
        <a:p>
          <a:endParaRPr lang="en-US">
            <a:solidFill>
              <a:schemeClr val="tx1"/>
            </a:solidFill>
          </a:endParaRPr>
        </a:p>
      </dgm:t>
    </dgm:pt>
    <dgm:pt modelId="{1C5BA06C-BECD-4D88-A262-5FCA8564883D}">
      <dgm:prSet phldrT="[Text]"/>
      <dgm:spPr/>
      <dgm:t>
        <a:bodyPr/>
        <a:lstStyle/>
        <a:p>
          <a:r>
            <a:rPr lang="en-MY" b="1" dirty="0">
              <a:solidFill>
                <a:schemeClr val="tx1"/>
              </a:solidFill>
            </a:rPr>
            <a:t>Identify at least one (1) international participation in 2019 (under RS capacity building budget for one rep)</a:t>
          </a:r>
          <a:endParaRPr lang="en-US" b="1" dirty="0">
            <a:solidFill>
              <a:schemeClr val="tx1"/>
            </a:solidFill>
          </a:endParaRPr>
        </a:p>
      </dgm:t>
    </dgm:pt>
    <dgm:pt modelId="{93E8F945-DAF4-4F51-9ADD-AFD4F292BB86}" type="parTrans" cxnId="{5A5B0714-4133-41C9-B585-8A4314AA0692}">
      <dgm:prSet/>
      <dgm:spPr/>
      <dgm:t>
        <a:bodyPr/>
        <a:lstStyle/>
        <a:p>
          <a:endParaRPr lang="en-US"/>
        </a:p>
      </dgm:t>
    </dgm:pt>
    <dgm:pt modelId="{CE20056F-F20B-4B10-9866-5198DFA7831A}" type="sibTrans" cxnId="{5A5B0714-4133-41C9-B585-8A4314AA0692}">
      <dgm:prSet/>
      <dgm:spPr/>
      <dgm:t>
        <a:bodyPr/>
        <a:lstStyle/>
        <a:p>
          <a:endParaRPr lang="en-US"/>
        </a:p>
      </dgm:t>
    </dgm:pt>
    <dgm:pt modelId="{2FE0FEAA-2D56-4564-AC2F-BFA177B07406}" type="pres">
      <dgm:prSet presAssocID="{85774AAA-4C17-4837-BF99-C05DEF6F5D6F}" presName="diagram" presStyleCnt="0">
        <dgm:presLayoutVars>
          <dgm:dir/>
          <dgm:resizeHandles val="exact"/>
        </dgm:presLayoutVars>
      </dgm:prSet>
      <dgm:spPr/>
    </dgm:pt>
    <dgm:pt modelId="{E692317C-9623-49F9-AF40-0B776450CB3E}" type="pres">
      <dgm:prSet presAssocID="{27A8DFF0-6A15-4D24-B7B3-9B449CBB291E}" presName="node" presStyleLbl="node1" presStyleIdx="0" presStyleCnt="6">
        <dgm:presLayoutVars>
          <dgm:bulletEnabled val="1"/>
        </dgm:presLayoutVars>
      </dgm:prSet>
      <dgm:spPr/>
    </dgm:pt>
    <dgm:pt modelId="{5678CFC5-D33B-4F06-8982-D94A1E91500A}" type="pres">
      <dgm:prSet presAssocID="{2AABCBC6-6859-43B2-8A04-5C03F57E34E0}" presName="sibTrans" presStyleLbl="sibTrans2D1" presStyleIdx="0" presStyleCnt="5"/>
      <dgm:spPr/>
    </dgm:pt>
    <dgm:pt modelId="{45F10AD2-FBC1-4A4F-B9BE-6E387CA464BE}" type="pres">
      <dgm:prSet presAssocID="{2AABCBC6-6859-43B2-8A04-5C03F57E34E0}" presName="connectorText" presStyleLbl="sibTrans2D1" presStyleIdx="0" presStyleCnt="5"/>
      <dgm:spPr/>
    </dgm:pt>
    <dgm:pt modelId="{3597D12D-C896-432D-98A3-405B0317CB2E}" type="pres">
      <dgm:prSet presAssocID="{1C5BA06C-BECD-4D88-A262-5FCA8564883D}" presName="node" presStyleLbl="node1" presStyleIdx="1" presStyleCnt="6">
        <dgm:presLayoutVars>
          <dgm:bulletEnabled val="1"/>
        </dgm:presLayoutVars>
      </dgm:prSet>
      <dgm:spPr/>
    </dgm:pt>
    <dgm:pt modelId="{425D3D97-7807-459D-BB52-5D1F998ED1FA}" type="pres">
      <dgm:prSet presAssocID="{CE20056F-F20B-4B10-9866-5198DFA7831A}" presName="sibTrans" presStyleLbl="sibTrans2D1" presStyleIdx="1" presStyleCnt="5"/>
      <dgm:spPr/>
    </dgm:pt>
    <dgm:pt modelId="{7D978D85-F637-4084-AE5C-E1EC7BA6564E}" type="pres">
      <dgm:prSet presAssocID="{CE20056F-F20B-4B10-9866-5198DFA7831A}" presName="connectorText" presStyleLbl="sibTrans2D1" presStyleIdx="1" presStyleCnt="5"/>
      <dgm:spPr/>
    </dgm:pt>
    <dgm:pt modelId="{4BCA4A7D-95AE-43F3-9942-7FB54F36A97E}" type="pres">
      <dgm:prSet presAssocID="{04FBC57B-03EF-4312-B462-ED4DC4402670}" presName="node" presStyleLbl="node1" presStyleIdx="2" presStyleCnt="6">
        <dgm:presLayoutVars>
          <dgm:bulletEnabled val="1"/>
        </dgm:presLayoutVars>
      </dgm:prSet>
      <dgm:spPr/>
    </dgm:pt>
    <dgm:pt modelId="{12DB5B50-5EC2-4B68-AA1D-9F1A17C401F9}" type="pres">
      <dgm:prSet presAssocID="{CCD8581C-B85C-4225-B1A6-A0E3A70FED14}" presName="sibTrans" presStyleLbl="sibTrans2D1" presStyleIdx="2" presStyleCnt="5"/>
      <dgm:spPr/>
    </dgm:pt>
    <dgm:pt modelId="{0EF2EE7C-E93C-465F-BC2D-320D869D7F32}" type="pres">
      <dgm:prSet presAssocID="{CCD8581C-B85C-4225-B1A6-A0E3A70FED14}" presName="connectorText" presStyleLbl="sibTrans2D1" presStyleIdx="2" presStyleCnt="5"/>
      <dgm:spPr/>
    </dgm:pt>
    <dgm:pt modelId="{BDA33E8A-3A8F-4E59-8A15-372C76048EE2}" type="pres">
      <dgm:prSet presAssocID="{8ADD4A67-924E-4D61-ADB0-F7C2394EDF7E}" presName="node" presStyleLbl="node1" presStyleIdx="3" presStyleCnt="6">
        <dgm:presLayoutVars>
          <dgm:bulletEnabled val="1"/>
        </dgm:presLayoutVars>
      </dgm:prSet>
      <dgm:spPr/>
    </dgm:pt>
    <dgm:pt modelId="{4FC27632-8049-4B2E-8678-DF4772362BE2}" type="pres">
      <dgm:prSet presAssocID="{B4AAD8C7-B11E-4E45-9631-694F69FA376C}" presName="sibTrans" presStyleLbl="sibTrans2D1" presStyleIdx="3" presStyleCnt="5"/>
      <dgm:spPr/>
    </dgm:pt>
    <dgm:pt modelId="{95245368-2287-4152-AE4E-85F2CAD14226}" type="pres">
      <dgm:prSet presAssocID="{B4AAD8C7-B11E-4E45-9631-694F69FA376C}" presName="connectorText" presStyleLbl="sibTrans2D1" presStyleIdx="3" presStyleCnt="5"/>
      <dgm:spPr/>
    </dgm:pt>
    <dgm:pt modelId="{8B1EA02B-3909-47DB-93CE-C983959FC686}" type="pres">
      <dgm:prSet presAssocID="{6A6F4AE6-55A6-4194-AC86-8AA5DA2448EC}" presName="node" presStyleLbl="node1" presStyleIdx="4" presStyleCnt="6">
        <dgm:presLayoutVars>
          <dgm:bulletEnabled val="1"/>
        </dgm:presLayoutVars>
      </dgm:prSet>
      <dgm:spPr/>
    </dgm:pt>
    <dgm:pt modelId="{BD9E260B-C9E0-44FF-B6A4-FEE597DEB0AC}" type="pres">
      <dgm:prSet presAssocID="{D0D36D5B-F08F-495D-8F0A-C18F89CEA0CE}" presName="sibTrans" presStyleLbl="sibTrans2D1" presStyleIdx="4" presStyleCnt="5"/>
      <dgm:spPr/>
    </dgm:pt>
    <dgm:pt modelId="{132232FE-B374-4A98-AF28-55321A3972EF}" type="pres">
      <dgm:prSet presAssocID="{D0D36D5B-F08F-495D-8F0A-C18F89CEA0CE}" presName="connectorText" presStyleLbl="sibTrans2D1" presStyleIdx="4" presStyleCnt="5"/>
      <dgm:spPr/>
    </dgm:pt>
    <dgm:pt modelId="{582AAF80-1E11-427B-A1E6-921D4F13ABCC}" type="pres">
      <dgm:prSet presAssocID="{9DA2B8B7-1382-4B9C-9627-6D2364F75966}" presName="node" presStyleLbl="node1" presStyleIdx="5" presStyleCnt="6">
        <dgm:presLayoutVars>
          <dgm:bulletEnabled val="1"/>
        </dgm:presLayoutVars>
      </dgm:prSet>
      <dgm:spPr/>
    </dgm:pt>
  </dgm:ptLst>
  <dgm:cxnLst>
    <dgm:cxn modelId="{66FC5602-ABB2-477B-9C2B-E993B00B37FB}" type="presOf" srcId="{04FBC57B-03EF-4312-B462-ED4DC4402670}" destId="{4BCA4A7D-95AE-43F3-9942-7FB54F36A97E}" srcOrd="0" destOrd="0" presId="urn:microsoft.com/office/officeart/2005/8/layout/process5"/>
    <dgm:cxn modelId="{B323AF05-BCB0-4D40-BE84-EA53C6D0D4A5}" type="presOf" srcId="{2AABCBC6-6859-43B2-8A04-5C03F57E34E0}" destId="{5678CFC5-D33B-4F06-8982-D94A1E91500A}" srcOrd="0" destOrd="0" presId="urn:microsoft.com/office/officeart/2005/8/layout/process5"/>
    <dgm:cxn modelId="{E1E84413-6F01-441D-94F2-B625DD22A1C3}" srcId="{85774AAA-4C17-4837-BF99-C05DEF6F5D6F}" destId="{27A8DFF0-6A15-4D24-B7B3-9B449CBB291E}" srcOrd="0" destOrd="0" parTransId="{55BE8D3F-7969-4F94-9E90-0B4A2D83FC3F}" sibTransId="{2AABCBC6-6859-43B2-8A04-5C03F57E34E0}"/>
    <dgm:cxn modelId="{5A5B0714-4133-41C9-B585-8A4314AA0692}" srcId="{85774AAA-4C17-4837-BF99-C05DEF6F5D6F}" destId="{1C5BA06C-BECD-4D88-A262-5FCA8564883D}" srcOrd="1" destOrd="0" parTransId="{93E8F945-DAF4-4F51-9ADD-AFD4F292BB86}" sibTransId="{CE20056F-F20B-4B10-9866-5198DFA7831A}"/>
    <dgm:cxn modelId="{F487E31F-6CE0-49FA-BAAC-B95BD3662EC6}" type="presOf" srcId="{6A6F4AE6-55A6-4194-AC86-8AA5DA2448EC}" destId="{8B1EA02B-3909-47DB-93CE-C983959FC686}" srcOrd="0" destOrd="0" presId="urn:microsoft.com/office/officeart/2005/8/layout/process5"/>
    <dgm:cxn modelId="{7BDB142E-9684-4055-B5FF-9B917B0A87D1}" srcId="{85774AAA-4C17-4837-BF99-C05DEF6F5D6F}" destId="{9DA2B8B7-1382-4B9C-9627-6D2364F75966}" srcOrd="5" destOrd="0" parTransId="{7B0959EC-4408-425A-B2CB-0BCC2C991BC4}" sibTransId="{B1CD0852-F691-43FB-B351-B97EE3542C2D}"/>
    <dgm:cxn modelId="{24D25039-A00C-47AE-AEBE-2B7BC0D47ECB}" srcId="{85774AAA-4C17-4837-BF99-C05DEF6F5D6F}" destId="{6A6F4AE6-55A6-4194-AC86-8AA5DA2448EC}" srcOrd="4" destOrd="0" parTransId="{9DE146F5-4030-46AB-90E4-1D6ADB90DB9E}" sibTransId="{D0D36D5B-F08F-495D-8F0A-C18F89CEA0CE}"/>
    <dgm:cxn modelId="{C2E09747-38B2-405B-8220-637CFA66FF52}" type="presOf" srcId="{27A8DFF0-6A15-4D24-B7B3-9B449CBB291E}" destId="{E692317C-9623-49F9-AF40-0B776450CB3E}" srcOrd="0" destOrd="0" presId="urn:microsoft.com/office/officeart/2005/8/layout/process5"/>
    <dgm:cxn modelId="{5A4E8F6D-171E-4AD5-97CD-3E8584D29778}" type="presOf" srcId="{9DA2B8B7-1382-4B9C-9627-6D2364F75966}" destId="{582AAF80-1E11-427B-A1E6-921D4F13ABCC}" srcOrd="0" destOrd="0" presId="urn:microsoft.com/office/officeart/2005/8/layout/process5"/>
    <dgm:cxn modelId="{B6A2776E-2794-446D-8080-63C75625A03A}" type="presOf" srcId="{CCD8581C-B85C-4225-B1A6-A0E3A70FED14}" destId="{0EF2EE7C-E93C-465F-BC2D-320D869D7F32}" srcOrd="1" destOrd="0" presId="urn:microsoft.com/office/officeart/2005/8/layout/process5"/>
    <dgm:cxn modelId="{88FBC54E-208A-4193-AFC1-D45EC4AFA197}" srcId="{85774AAA-4C17-4837-BF99-C05DEF6F5D6F}" destId="{8ADD4A67-924E-4D61-ADB0-F7C2394EDF7E}" srcOrd="3" destOrd="0" parTransId="{4D4C851B-6B1D-457D-B70C-24F7C6EF4252}" sibTransId="{B4AAD8C7-B11E-4E45-9631-694F69FA376C}"/>
    <dgm:cxn modelId="{5D1EF676-2E02-4F98-B15A-0CA5A66DF90A}" type="presOf" srcId="{8ADD4A67-924E-4D61-ADB0-F7C2394EDF7E}" destId="{BDA33E8A-3A8F-4E59-8A15-372C76048EE2}" srcOrd="0" destOrd="0" presId="urn:microsoft.com/office/officeart/2005/8/layout/process5"/>
    <dgm:cxn modelId="{5556537D-6A4B-49F3-AC6F-5542FD8245A2}" type="presOf" srcId="{D0D36D5B-F08F-495D-8F0A-C18F89CEA0CE}" destId="{BD9E260B-C9E0-44FF-B6A4-FEE597DEB0AC}" srcOrd="0" destOrd="0" presId="urn:microsoft.com/office/officeart/2005/8/layout/process5"/>
    <dgm:cxn modelId="{1DEF9B7E-68D0-41CF-BE7D-9F7D286E65AD}" type="presOf" srcId="{B4AAD8C7-B11E-4E45-9631-694F69FA376C}" destId="{95245368-2287-4152-AE4E-85F2CAD14226}" srcOrd="1" destOrd="0" presId="urn:microsoft.com/office/officeart/2005/8/layout/process5"/>
    <dgm:cxn modelId="{141BF17E-2185-4FA5-816C-C2315A776CFB}" type="presOf" srcId="{85774AAA-4C17-4837-BF99-C05DEF6F5D6F}" destId="{2FE0FEAA-2D56-4564-AC2F-BFA177B07406}" srcOrd="0" destOrd="0" presId="urn:microsoft.com/office/officeart/2005/8/layout/process5"/>
    <dgm:cxn modelId="{1E53CB93-509A-496E-B341-E18E03B45DAF}" type="presOf" srcId="{2AABCBC6-6859-43B2-8A04-5C03F57E34E0}" destId="{45F10AD2-FBC1-4A4F-B9BE-6E387CA464BE}" srcOrd="1" destOrd="0" presId="urn:microsoft.com/office/officeart/2005/8/layout/process5"/>
    <dgm:cxn modelId="{272B8F94-1640-4680-9951-56DDD8E2BA7D}" type="presOf" srcId="{B4AAD8C7-B11E-4E45-9631-694F69FA376C}" destId="{4FC27632-8049-4B2E-8678-DF4772362BE2}" srcOrd="0" destOrd="0" presId="urn:microsoft.com/office/officeart/2005/8/layout/process5"/>
    <dgm:cxn modelId="{3A3E8A99-0DDB-41EA-8237-1D644B56E95F}" type="presOf" srcId="{CCD8581C-B85C-4225-B1A6-A0E3A70FED14}" destId="{12DB5B50-5EC2-4B68-AA1D-9F1A17C401F9}" srcOrd="0" destOrd="0" presId="urn:microsoft.com/office/officeart/2005/8/layout/process5"/>
    <dgm:cxn modelId="{2D65E8C2-0B73-4855-A7DF-E041179CC4A8}" srcId="{85774AAA-4C17-4837-BF99-C05DEF6F5D6F}" destId="{04FBC57B-03EF-4312-B462-ED4DC4402670}" srcOrd="2" destOrd="0" parTransId="{D6E24C1F-69E8-407B-8848-0F6E56232C11}" sibTransId="{CCD8581C-B85C-4225-B1A6-A0E3A70FED14}"/>
    <dgm:cxn modelId="{7D9962D6-54F1-4015-BE62-F5A21F40153C}" type="presOf" srcId="{1C5BA06C-BECD-4D88-A262-5FCA8564883D}" destId="{3597D12D-C896-432D-98A3-405B0317CB2E}" srcOrd="0" destOrd="0" presId="urn:microsoft.com/office/officeart/2005/8/layout/process5"/>
    <dgm:cxn modelId="{AF8DD8E1-1691-4D22-8446-9D8A796AC6C4}" type="presOf" srcId="{CE20056F-F20B-4B10-9866-5198DFA7831A}" destId="{425D3D97-7807-459D-BB52-5D1F998ED1FA}" srcOrd="0" destOrd="0" presId="urn:microsoft.com/office/officeart/2005/8/layout/process5"/>
    <dgm:cxn modelId="{CD7DF5F8-5319-4416-95EA-08107D382FCE}" type="presOf" srcId="{CE20056F-F20B-4B10-9866-5198DFA7831A}" destId="{7D978D85-F637-4084-AE5C-E1EC7BA6564E}" srcOrd="1" destOrd="0" presId="urn:microsoft.com/office/officeart/2005/8/layout/process5"/>
    <dgm:cxn modelId="{DF3426FC-D2AF-4A43-8D24-F0B3E13555FC}" type="presOf" srcId="{D0D36D5B-F08F-495D-8F0A-C18F89CEA0CE}" destId="{132232FE-B374-4A98-AF28-55321A3972EF}" srcOrd="1" destOrd="0" presId="urn:microsoft.com/office/officeart/2005/8/layout/process5"/>
    <dgm:cxn modelId="{CEC2D792-73B1-423E-9C83-F65293905648}" type="presParOf" srcId="{2FE0FEAA-2D56-4564-AC2F-BFA177B07406}" destId="{E692317C-9623-49F9-AF40-0B776450CB3E}" srcOrd="0" destOrd="0" presId="urn:microsoft.com/office/officeart/2005/8/layout/process5"/>
    <dgm:cxn modelId="{F0F0755F-BB67-4A7E-A121-946FBD206702}" type="presParOf" srcId="{2FE0FEAA-2D56-4564-AC2F-BFA177B07406}" destId="{5678CFC5-D33B-4F06-8982-D94A1E91500A}" srcOrd="1" destOrd="0" presId="urn:microsoft.com/office/officeart/2005/8/layout/process5"/>
    <dgm:cxn modelId="{FEEDBA4E-9CCE-412D-9744-C5C585DF1CC0}" type="presParOf" srcId="{5678CFC5-D33B-4F06-8982-D94A1E91500A}" destId="{45F10AD2-FBC1-4A4F-B9BE-6E387CA464BE}" srcOrd="0" destOrd="0" presId="urn:microsoft.com/office/officeart/2005/8/layout/process5"/>
    <dgm:cxn modelId="{55DC54F2-8C6F-4EBD-A216-EAA7F18172A3}" type="presParOf" srcId="{2FE0FEAA-2D56-4564-AC2F-BFA177B07406}" destId="{3597D12D-C896-432D-98A3-405B0317CB2E}" srcOrd="2" destOrd="0" presId="urn:microsoft.com/office/officeart/2005/8/layout/process5"/>
    <dgm:cxn modelId="{09FA1F97-5716-4126-9B73-37C06083E702}" type="presParOf" srcId="{2FE0FEAA-2D56-4564-AC2F-BFA177B07406}" destId="{425D3D97-7807-459D-BB52-5D1F998ED1FA}" srcOrd="3" destOrd="0" presId="urn:microsoft.com/office/officeart/2005/8/layout/process5"/>
    <dgm:cxn modelId="{1BC5EF45-39BA-4BD3-A149-7D2EEAD6B682}" type="presParOf" srcId="{425D3D97-7807-459D-BB52-5D1F998ED1FA}" destId="{7D978D85-F637-4084-AE5C-E1EC7BA6564E}" srcOrd="0" destOrd="0" presId="urn:microsoft.com/office/officeart/2005/8/layout/process5"/>
    <dgm:cxn modelId="{AD5A656E-EC5F-4FFA-B66D-9C2DE57B33FD}" type="presParOf" srcId="{2FE0FEAA-2D56-4564-AC2F-BFA177B07406}" destId="{4BCA4A7D-95AE-43F3-9942-7FB54F36A97E}" srcOrd="4" destOrd="0" presId="urn:microsoft.com/office/officeart/2005/8/layout/process5"/>
    <dgm:cxn modelId="{D6B4D84F-4184-45B8-9463-73A318659E5B}" type="presParOf" srcId="{2FE0FEAA-2D56-4564-AC2F-BFA177B07406}" destId="{12DB5B50-5EC2-4B68-AA1D-9F1A17C401F9}" srcOrd="5" destOrd="0" presId="urn:microsoft.com/office/officeart/2005/8/layout/process5"/>
    <dgm:cxn modelId="{E6A9D280-E53D-427F-87B7-CCA39CE7E477}" type="presParOf" srcId="{12DB5B50-5EC2-4B68-AA1D-9F1A17C401F9}" destId="{0EF2EE7C-E93C-465F-BC2D-320D869D7F32}" srcOrd="0" destOrd="0" presId="urn:microsoft.com/office/officeart/2005/8/layout/process5"/>
    <dgm:cxn modelId="{496658A4-2033-4D88-A251-276DB9BCEF5F}" type="presParOf" srcId="{2FE0FEAA-2D56-4564-AC2F-BFA177B07406}" destId="{BDA33E8A-3A8F-4E59-8A15-372C76048EE2}" srcOrd="6" destOrd="0" presId="urn:microsoft.com/office/officeart/2005/8/layout/process5"/>
    <dgm:cxn modelId="{91BAB125-8C8F-4964-BF4B-71968C71FBD0}" type="presParOf" srcId="{2FE0FEAA-2D56-4564-AC2F-BFA177B07406}" destId="{4FC27632-8049-4B2E-8678-DF4772362BE2}" srcOrd="7" destOrd="0" presId="urn:microsoft.com/office/officeart/2005/8/layout/process5"/>
    <dgm:cxn modelId="{F51A5871-7371-4773-8646-ACC664B792BF}" type="presParOf" srcId="{4FC27632-8049-4B2E-8678-DF4772362BE2}" destId="{95245368-2287-4152-AE4E-85F2CAD14226}" srcOrd="0" destOrd="0" presId="urn:microsoft.com/office/officeart/2005/8/layout/process5"/>
    <dgm:cxn modelId="{E6AD50C9-7455-4623-B431-5D76A0048E43}" type="presParOf" srcId="{2FE0FEAA-2D56-4564-AC2F-BFA177B07406}" destId="{8B1EA02B-3909-47DB-93CE-C983959FC686}" srcOrd="8" destOrd="0" presId="urn:microsoft.com/office/officeart/2005/8/layout/process5"/>
    <dgm:cxn modelId="{6EBD01E7-14CB-48D8-8091-0719E4A38631}" type="presParOf" srcId="{2FE0FEAA-2D56-4564-AC2F-BFA177B07406}" destId="{BD9E260B-C9E0-44FF-B6A4-FEE597DEB0AC}" srcOrd="9" destOrd="0" presId="urn:microsoft.com/office/officeart/2005/8/layout/process5"/>
    <dgm:cxn modelId="{9EDA76D7-47AA-43FE-A243-750E97BF655D}" type="presParOf" srcId="{BD9E260B-C9E0-44FF-B6A4-FEE597DEB0AC}" destId="{132232FE-B374-4A98-AF28-55321A3972EF}" srcOrd="0" destOrd="0" presId="urn:microsoft.com/office/officeart/2005/8/layout/process5"/>
    <dgm:cxn modelId="{48D21FF0-3123-46D9-8702-EA86CFC05378}" type="presParOf" srcId="{2FE0FEAA-2D56-4564-AC2F-BFA177B07406}" destId="{582AAF80-1E11-427B-A1E6-921D4F13ABCC}"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4CC71-2B76-4C51-AFB3-0B0FDE7B4CA9}">
      <dsp:nvSpPr>
        <dsp:cNvPr id="0" name=""/>
        <dsp:cNvSpPr/>
      </dsp:nvSpPr>
      <dsp:spPr>
        <a:xfrm rot="5400000">
          <a:off x="4576993" y="846724"/>
          <a:ext cx="3006038" cy="2615253"/>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MY" sz="2800" kern="1200" dirty="0">
              <a:effectLst>
                <a:outerShdw blurRad="38100" dist="38100" dir="2700000" algn="tl">
                  <a:srgbClr val="000000">
                    <a:alpha val="43137"/>
                  </a:srgbClr>
                </a:outerShdw>
              </a:effectLst>
            </a:rPr>
            <a:t>Call Meetings</a:t>
          </a:r>
          <a:endParaRPr lang="en-US" sz="2800" kern="1200" dirty="0">
            <a:effectLst>
              <a:outerShdw blurRad="38100" dist="38100" dir="2700000" algn="tl">
                <a:srgbClr val="000000">
                  <a:alpha val="43137"/>
                </a:srgbClr>
              </a:outerShdw>
            </a:effectLst>
          </a:endParaRPr>
        </a:p>
      </dsp:txBody>
      <dsp:txXfrm rot="-5400000">
        <a:off x="5179929" y="1119773"/>
        <a:ext cx="1800165" cy="2069156"/>
      </dsp:txXfrm>
    </dsp:sp>
    <dsp:sp modelId="{1B9475F5-E359-4A53-80A4-75BAA1769362}">
      <dsp:nvSpPr>
        <dsp:cNvPr id="0" name=""/>
        <dsp:cNvSpPr/>
      </dsp:nvSpPr>
      <dsp:spPr>
        <a:xfrm>
          <a:off x="7466998" y="1252540"/>
          <a:ext cx="3354738" cy="1803622"/>
        </a:xfrm>
        <a:prstGeom prst="rect">
          <a:avLst/>
        </a:prstGeom>
        <a:noFill/>
        <a:ln>
          <a:noFill/>
        </a:ln>
        <a:effectLst/>
      </dsp:spPr>
      <dsp:style>
        <a:lnRef idx="0">
          <a:scrgbClr r="0" g="0" b="0"/>
        </a:lnRef>
        <a:fillRef idx="0">
          <a:scrgbClr r="0" g="0" b="0"/>
        </a:fillRef>
        <a:effectRef idx="0">
          <a:scrgbClr r="0" g="0" b="0"/>
        </a:effectRef>
        <a:fontRef idx="minor"/>
      </dsp:style>
    </dsp:sp>
    <dsp:sp modelId="{29DADB67-B61B-483A-820E-605204407612}">
      <dsp:nvSpPr>
        <dsp:cNvPr id="0" name=""/>
        <dsp:cNvSpPr/>
      </dsp:nvSpPr>
      <dsp:spPr>
        <a:xfrm rot="5400000">
          <a:off x="1752520" y="846724"/>
          <a:ext cx="3006038" cy="2615253"/>
        </a:xfrm>
        <a:prstGeom prst="hexagon">
          <a:avLst>
            <a:gd name="adj" fmla="val 25000"/>
            <a:gd name="vf" fmla="val 11547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Inter-generational Leadership Learning Program</a:t>
          </a:r>
        </a:p>
      </dsp:txBody>
      <dsp:txXfrm rot="-5400000">
        <a:off x="2355456" y="1119773"/>
        <a:ext cx="1800165" cy="2069156"/>
      </dsp:txXfrm>
    </dsp:sp>
    <dsp:sp modelId="{D708B04D-B9E0-4329-8E5D-520D9EACCD51}">
      <dsp:nvSpPr>
        <dsp:cNvPr id="0" name=""/>
        <dsp:cNvSpPr/>
      </dsp:nvSpPr>
      <dsp:spPr>
        <a:xfrm rot="5400000">
          <a:off x="3159345" y="3398249"/>
          <a:ext cx="3006038" cy="2615253"/>
        </a:xfrm>
        <a:prstGeom prst="hexagon">
          <a:avLst>
            <a:gd name="adj" fmla="val 25000"/>
            <a:gd name="vf" fmla="val 11547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MY" sz="2800" kern="1200" dirty="0">
              <a:effectLst>
                <a:outerShdw blurRad="38100" dist="38100" dir="2700000" algn="tl">
                  <a:srgbClr val="000000">
                    <a:alpha val="43137"/>
                  </a:srgbClr>
                </a:outerShdw>
              </a:effectLst>
            </a:rPr>
            <a:t>Initiated Stocktake Gender Policies in CT6</a:t>
          </a:r>
          <a:endParaRPr lang="en-US" sz="2800" kern="1200" dirty="0">
            <a:effectLst>
              <a:outerShdw blurRad="38100" dist="38100" dir="2700000" algn="tl">
                <a:srgbClr val="000000">
                  <a:alpha val="43137"/>
                </a:srgbClr>
              </a:outerShdw>
            </a:effectLst>
          </a:endParaRPr>
        </a:p>
      </dsp:txBody>
      <dsp:txXfrm rot="-5400000">
        <a:off x="3762281" y="3671298"/>
        <a:ext cx="1800165" cy="2069156"/>
      </dsp:txXfrm>
    </dsp:sp>
    <dsp:sp modelId="{22044A6C-24F0-4436-A864-1B19540FBD3B}">
      <dsp:nvSpPr>
        <dsp:cNvPr id="0" name=""/>
        <dsp:cNvSpPr/>
      </dsp:nvSpPr>
      <dsp:spPr>
        <a:xfrm>
          <a:off x="0" y="3804065"/>
          <a:ext cx="3246521" cy="1803622"/>
        </a:xfrm>
        <a:prstGeom prst="rect">
          <a:avLst/>
        </a:prstGeom>
        <a:noFill/>
        <a:ln>
          <a:noFill/>
        </a:ln>
        <a:effectLst/>
      </dsp:spPr>
      <dsp:style>
        <a:lnRef idx="0">
          <a:scrgbClr r="0" g="0" b="0"/>
        </a:lnRef>
        <a:fillRef idx="0">
          <a:scrgbClr r="0" g="0" b="0"/>
        </a:fillRef>
        <a:effectRef idx="0">
          <a:scrgbClr r="0" g="0" b="0"/>
        </a:effectRef>
        <a:fontRef idx="minor"/>
      </dsp:style>
    </dsp:sp>
    <dsp:sp modelId="{CE7ABE8F-8CF5-4115-9819-5E3A048CD5CA}">
      <dsp:nvSpPr>
        <dsp:cNvPr id="0" name=""/>
        <dsp:cNvSpPr/>
      </dsp:nvSpPr>
      <dsp:spPr>
        <a:xfrm rot="5400000">
          <a:off x="5983819" y="3398249"/>
          <a:ext cx="3006038" cy="2615253"/>
        </a:xfrm>
        <a:prstGeom prst="hexagon">
          <a:avLst>
            <a:gd name="adj" fmla="val 2500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effectLst>
              <a:outerShdw blurRad="38100" dist="38100" dir="2700000" algn="tl">
                <a:srgbClr val="000000">
                  <a:alpha val="43137"/>
                </a:srgbClr>
              </a:outerShdw>
            </a:effectLst>
          </a:endParaRPr>
        </a:p>
      </dsp:txBody>
      <dsp:txXfrm rot="-5400000">
        <a:off x="6586755" y="3671298"/>
        <a:ext cx="1800165" cy="2069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2317C-9623-49F9-AF40-0B776450CB3E}">
      <dsp:nvSpPr>
        <dsp:cNvPr id="0" name=""/>
        <dsp:cNvSpPr/>
      </dsp:nvSpPr>
      <dsp:spPr>
        <a:xfrm>
          <a:off x="97043" y="2718"/>
          <a:ext cx="2716187" cy="16297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Identify learning exchanges / training opportunities (with RS proposed budget)</a:t>
          </a:r>
          <a:endParaRPr lang="en-US" sz="1700" b="1" kern="1200" dirty="0">
            <a:solidFill>
              <a:schemeClr val="tx1"/>
            </a:solidFill>
          </a:endParaRPr>
        </a:p>
      </dsp:txBody>
      <dsp:txXfrm>
        <a:off x="144776" y="50451"/>
        <a:ext cx="2620721" cy="1534246"/>
      </dsp:txXfrm>
    </dsp:sp>
    <dsp:sp modelId="{5678CFC5-D33B-4F06-8982-D94A1E91500A}">
      <dsp:nvSpPr>
        <dsp:cNvPr id="0" name=""/>
        <dsp:cNvSpPr/>
      </dsp:nvSpPr>
      <dsp:spPr>
        <a:xfrm>
          <a:off x="3052255" y="480767"/>
          <a:ext cx="575831" cy="67361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3052255" y="615490"/>
        <a:ext cx="403082" cy="404168"/>
      </dsp:txXfrm>
    </dsp:sp>
    <dsp:sp modelId="{3597D12D-C896-432D-98A3-405B0317CB2E}">
      <dsp:nvSpPr>
        <dsp:cNvPr id="0" name=""/>
        <dsp:cNvSpPr/>
      </dsp:nvSpPr>
      <dsp:spPr>
        <a:xfrm>
          <a:off x="3899706" y="2718"/>
          <a:ext cx="2716187" cy="1629712"/>
        </a:xfrm>
        <a:prstGeom prst="roundRect">
          <a:avLst>
            <a:gd name="adj" fmla="val 10000"/>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Identify at least one (1) international participation in 2019 (under RS capacity building budget for one rep)</a:t>
          </a:r>
          <a:endParaRPr lang="en-US" sz="1700" b="1" kern="1200" dirty="0">
            <a:solidFill>
              <a:schemeClr val="tx1"/>
            </a:solidFill>
          </a:endParaRPr>
        </a:p>
      </dsp:txBody>
      <dsp:txXfrm>
        <a:off x="3947439" y="50451"/>
        <a:ext cx="2620721" cy="1534246"/>
      </dsp:txXfrm>
    </dsp:sp>
    <dsp:sp modelId="{425D3D97-7807-459D-BB52-5D1F998ED1FA}">
      <dsp:nvSpPr>
        <dsp:cNvPr id="0" name=""/>
        <dsp:cNvSpPr/>
      </dsp:nvSpPr>
      <dsp:spPr>
        <a:xfrm>
          <a:off x="6854918" y="480767"/>
          <a:ext cx="575831" cy="673614"/>
        </a:xfrm>
        <a:prstGeom prst="rightArrow">
          <a:avLst>
            <a:gd name="adj1" fmla="val 60000"/>
            <a:gd name="adj2" fmla="val 5000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854918" y="615490"/>
        <a:ext cx="403082" cy="404168"/>
      </dsp:txXfrm>
    </dsp:sp>
    <dsp:sp modelId="{4BCA4A7D-95AE-43F3-9942-7FB54F36A97E}">
      <dsp:nvSpPr>
        <dsp:cNvPr id="0" name=""/>
        <dsp:cNvSpPr/>
      </dsp:nvSpPr>
      <dsp:spPr>
        <a:xfrm>
          <a:off x="7702368" y="2718"/>
          <a:ext cx="2716187" cy="1629712"/>
        </a:xfrm>
        <a:prstGeom prst="roundRect">
          <a:avLst>
            <a:gd name="adj" fmla="val 10000"/>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Identify potential sources of funds</a:t>
          </a:r>
          <a:endParaRPr lang="en-US" sz="1700" b="1" kern="1200" dirty="0">
            <a:solidFill>
              <a:schemeClr val="tx1"/>
            </a:solidFill>
          </a:endParaRPr>
        </a:p>
      </dsp:txBody>
      <dsp:txXfrm>
        <a:off x="7750101" y="50451"/>
        <a:ext cx="2620721" cy="1534246"/>
      </dsp:txXfrm>
    </dsp:sp>
    <dsp:sp modelId="{12DB5B50-5EC2-4B68-AA1D-9F1A17C401F9}">
      <dsp:nvSpPr>
        <dsp:cNvPr id="0" name=""/>
        <dsp:cNvSpPr/>
      </dsp:nvSpPr>
      <dsp:spPr>
        <a:xfrm rot="5400000">
          <a:off x="8772546" y="1822564"/>
          <a:ext cx="575831" cy="673614"/>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rot="-5400000">
        <a:off x="8858378" y="1871456"/>
        <a:ext cx="404168" cy="403082"/>
      </dsp:txXfrm>
    </dsp:sp>
    <dsp:sp modelId="{BDA33E8A-3A8F-4E59-8A15-372C76048EE2}">
      <dsp:nvSpPr>
        <dsp:cNvPr id="0" name=""/>
        <dsp:cNvSpPr/>
      </dsp:nvSpPr>
      <dsp:spPr>
        <a:xfrm>
          <a:off x="7702368" y="2718906"/>
          <a:ext cx="2716187" cy="1629712"/>
        </a:xfrm>
        <a:prstGeom prst="roundRect">
          <a:avLst>
            <a:gd name="adj" fmla="val 10000"/>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Participate in RPOA 2.0 development</a:t>
          </a:r>
          <a:endParaRPr lang="en-US" sz="1700" b="1" kern="1200" dirty="0">
            <a:solidFill>
              <a:schemeClr val="tx1"/>
            </a:solidFill>
          </a:endParaRPr>
        </a:p>
      </dsp:txBody>
      <dsp:txXfrm>
        <a:off x="7750101" y="2766639"/>
        <a:ext cx="2620721" cy="1534246"/>
      </dsp:txXfrm>
    </dsp:sp>
    <dsp:sp modelId="{4FC27632-8049-4B2E-8678-DF4772362BE2}">
      <dsp:nvSpPr>
        <dsp:cNvPr id="0" name=""/>
        <dsp:cNvSpPr/>
      </dsp:nvSpPr>
      <dsp:spPr>
        <a:xfrm rot="10800000">
          <a:off x="6887512" y="3196955"/>
          <a:ext cx="575831" cy="673614"/>
        </a:xfrm>
        <a:prstGeom prst="rightArrow">
          <a:avLst>
            <a:gd name="adj1" fmla="val 60000"/>
            <a:gd name="adj2" fmla="val 5000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rot="10800000">
        <a:off x="7060261" y="3331678"/>
        <a:ext cx="403082" cy="404168"/>
      </dsp:txXfrm>
    </dsp:sp>
    <dsp:sp modelId="{8B1EA02B-3909-47DB-93CE-C983959FC686}">
      <dsp:nvSpPr>
        <dsp:cNvPr id="0" name=""/>
        <dsp:cNvSpPr/>
      </dsp:nvSpPr>
      <dsp:spPr>
        <a:xfrm>
          <a:off x="3899706" y="2718906"/>
          <a:ext cx="2716187" cy="162971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Collate / document Partners’ gender programs [lessons learnt &amp; recommendations]</a:t>
          </a:r>
          <a:endParaRPr lang="en-US" sz="1700" b="1" kern="1200" dirty="0">
            <a:solidFill>
              <a:schemeClr val="tx1"/>
            </a:solidFill>
          </a:endParaRPr>
        </a:p>
      </dsp:txBody>
      <dsp:txXfrm>
        <a:off x="3947439" y="2766639"/>
        <a:ext cx="2620721" cy="1534246"/>
      </dsp:txXfrm>
    </dsp:sp>
    <dsp:sp modelId="{BD9E260B-C9E0-44FF-B6A4-FEE597DEB0AC}">
      <dsp:nvSpPr>
        <dsp:cNvPr id="0" name=""/>
        <dsp:cNvSpPr/>
      </dsp:nvSpPr>
      <dsp:spPr>
        <a:xfrm rot="10800000">
          <a:off x="3084849" y="3196955"/>
          <a:ext cx="575831" cy="673614"/>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rot="10800000">
        <a:off x="3257598" y="3331678"/>
        <a:ext cx="403082" cy="404168"/>
      </dsp:txXfrm>
    </dsp:sp>
    <dsp:sp modelId="{582AAF80-1E11-427B-A1E6-921D4F13ABCC}">
      <dsp:nvSpPr>
        <dsp:cNvPr id="0" name=""/>
        <dsp:cNvSpPr/>
      </dsp:nvSpPr>
      <dsp:spPr>
        <a:xfrm>
          <a:off x="97043" y="2718906"/>
          <a:ext cx="2716187" cy="162971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chemeClr val="tx1"/>
              </a:solidFill>
            </a:rPr>
            <a:t>Appoint new WLF Ambassador for 2019</a:t>
          </a:r>
          <a:endParaRPr lang="en-US" sz="1700" b="1" kern="1200" dirty="0">
            <a:solidFill>
              <a:schemeClr val="tx1"/>
            </a:solidFill>
          </a:endParaRPr>
        </a:p>
      </dsp:txBody>
      <dsp:txXfrm>
        <a:off x="144776" y="2766639"/>
        <a:ext cx="2620721" cy="153424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98AF6-1AD2-4141-A6DC-2E4C3BA4C3AB}"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F411E-A737-4BFD-B6B7-A620FCF17837}" type="slidenum">
              <a:rPr lang="en-US" smtClean="0"/>
              <a:t>‹#›</a:t>
            </a:fld>
            <a:endParaRPr lang="en-US"/>
          </a:p>
        </p:txBody>
      </p:sp>
    </p:spTree>
    <p:extLst>
      <p:ext uri="{BB962C8B-B14F-4D97-AF65-F5344CB8AC3E}">
        <p14:creationId xmlns:p14="http://schemas.microsoft.com/office/powerpoint/2010/main" val="162887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10.2. Women Leaders Forum (WLF) (Annex 10.2, Attachment 10.2.a)</a:t>
            </a:r>
          </a:p>
          <a:p>
            <a:r>
              <a:rPr lang="en-US" sz="1200" b="0" i="0" u="none" strike="noStrike" kern="1200" baseline="0" dirty="0">
                <a:solidFill>
                  <a:schemeClr val="tx1"/>
                </a:solidFill>
                <a:latin typeface="+mn-lt"/>
                <a:ea typeface="+mn-ea"/>
                <a:cs typeface="+mn-cs"/>
              </a:rPr>
              <a:t>10.2.1. Acknowledged the following:</a:t>
            </a:r>
          </a:p>
          <a:p>
            <a:r>
              <a:rPr lang="en-US" sz="1200" b="0" i="0" u="none" strike="noStrike" kern="1200" baseline="0" dirty="0">
                <a:solidFill>
                  <a:schemeClr val="tx1"/>
                </a:solidFill>
                <a:latin typeface="+mn-lt"/>
                <a:ea typeface="+mn-ea"/>
                <a:cs typeface="+mn-cs"/>
              </a:rPr>
              <a:t>10.2.1.1. Women related programs by partners and</a:t>
            </a:r>
          </a:p>
          <a:p>
            <a:r>
              <a:rPr lang="en-US" sz="1200" b="0" i="0" u="none" strike="noStrike" kern="1200" baseline="0" dirty="0">
                <a:solidFill>
                  <a:schemeClr val="tx1"/>
                </a:solidFill>
                <a:latin typeface="+mn-lt"/>
                <a:ea typeface="+mn-ea"/>
                <a:cs typeface="+mn-cs"/>
              </a:rPr>
              <a:t>collaborators with a view to learn, adapt and</a:t>
            </a:r>
          </a:p>
          <a:p>
            <a:r>
              <a:rPr lang="en-US" sz="1200" b="0" i="0" u="none" strike="noStrike" kern="1200" baseline="0" dirty="0">
                <a:solidFill>
                  <a:schemeClr val="tx1"/>
                </a:solidFill>
                <a:latin typeface="+mn-lt"/>
                <a:ea typeface="+mn-ea"/>
                <a:cs typeface="+mn-cs"/>
              </a:rPr>
              <a:t>replicate relevant programs in other CT6 areas;</a:t>
            </a:r>
          </a:p>
          <a:p>
            <a:r>
              <a:rPr lang="en-US" sz="1200" b="0" i="0" u="none" strike="noStrike" kern="1200" baseline="0" dirty="0">
                <a:solidFill>
                  <a:schemeClr val="tx1"/>
                </a:solidFill>
                <a:latin typeface="+mn-lt"/>
                <a:ea typeface="+mn-ea"/>
                <a:cs typeface="+mn-cs"/>
              </a:rPr>
              <a:t>10.2.1.2. WLF activities throughout 2017;</a:t>
            </a:r>
          </a:p>
          <a:p>
            <a:r>
              <a:rPr lang="en-US" sz="1200" b="0" i="0" u="none" strike="noStrike" kern="1200" baseline="0" dirty="0">
                <a:solidFill>
                  <a:schemeClr val="tx1"/>
                </a:solidFill>
                <a:latin typeface="+mn-lt"/>
                <a:ea typeface="+mn-ea"/>
                <a:cs typeface="+mn-cs"/>
              </a:rPr>
              <a:t>10.2.1.3. The appointment of Prof </a:t>
            </a:r>
            <a:r>
              <a:rPr lang="en-US" sz="1200" b="0" i="0" u="none" strike="noStrike" kern="1200" baseline="0" dirty="0" err="1">
                <a:solidFill>
                  <a:schemeClr val="tx1"/>
                </a:solidFill>
                <a:latin typeface="+mn-lt"/>
                <a:ea typeface="+mn-ea"/>
                <a:cs typeface="+mn-cs"/>
              </a:rPr>
              <a:t>Dato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Noraieni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Hj</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Mokhtar</a:t>
            </a:r>
            <a:r>
              <a:rPr lang="en-US" sz="1200" b="0" i="0" u="none" strike="noStrike" kern="1200" baseline="0" dirty="0">
                <a:solidFill>
                  <a:schemeClr val="tx1"/>
                </a:solidFill>
                <a:latin typeface="+mn-lt"/>
                <a:ea typeface="+mn-ea"/>
                <a:cs typeface="+mn-cs"/>
              </a:rPr>
              <a:t> as the CTI WLF Ambassador and Ms.</a:t>
            </a:r>
          </a:p>
          <a:p>
            <a:r>
              <a:rPr lang="en-US" sz="1200" b="0" i="0" u="none" strike="noStrike" kern="1200" baseline="0" dirty="0">
                <a:solidFill>
                  <a:schemeClr val="tx1"/>
                </a:solidFill>
                <a:latin typeface="+mn-lt"/>
                <a:ea typeface="+mn-ea"/>
                <a:cs typeface="+mn-cs"/>
              </a:rPr>
              <a:t>Agnetha Vave Karamui as the Chair of WLF;</a:t>
            </a:r>
          </a:p>
          <a:p>
            <a:r>
              <a:rPr lang="en-US" sz="1200" b="0" i="0" u="none" strike="noStrike" kern="1200" baseline="0" dirty="0">
                <a:solidFill>
                  <a:schemeClr val="tx1"/>
                </a:solidFill>
                <a:latin typeface="+mn-lt"/>
                <a:ea typeface="+mn-ea"/>
                <a:cs typeface="+mn-cs"/>
              </a:rPr>
              <a:t>10.2.1.4. The development process of the Terms of</a:t>
            </a:r>
          </a:p>
          <a:p>
            <a:r>
              <a:rPr lang="en-US" sz="1200" b="0" i="0" u="none" strike="noStrike" kern="1200" baseline="0" dirty="0">
                <a:solidFill>
                  <a:schemeClr val="tx1"/>
                </a:solidFill>
                <a:latin typeface="+mn-lt"/>
                <a:ea typeface="+mn-ea"/>
                <a:cs typeface="+mn-cs"/>
              </a:rPr>
              <a:t>Reference for both WLF Ambassador and Chair to</a:t>
            </a:r>
          </a:p>
          <a:p>
            <a:r>
              <a:rPr lang="en-US" sz="1200" b="0" i="0" u="none" strike="noStrike" kern="1200" baseline="0" dirty="0">
                <a:solidFill>
                  <a:schemeClr val="tx1"/>
                </a:solidFill>
                <a:latin typeface="+mn-lt"/>
                <a:ea typeface="+mn-ea"/>
                <a:cs typeface="+mn-cs"/>
              </a:rPr>
              <a:t>start by December 2017 for SOM-14 approval;</a:t>
            </a:r>
          </a:p>
          <a:p>
            <a:r>
              <a:rPr lang="en-US" sz="1200" b="0" i="0" u="none" strike="noStrike" kern="1200" baseline="0" dirty="0">
                <a:solidFill>
                  <a:schemeClr val="tx1"/>
                </a:solidFill>
                <a:latin typeface="+mn-lt"/>
                <a:ea typeface="+mn-ea"/>
                <a:cs typeface="+mn-cs"/>
              </a:rPr>
              <a:t>The 13th CTI-CFF Senior Officials’ Meeting 16</a:t>
            </a:r>
          </a:p>
          <a:p>
            <a:r>
              <a:rPr lang="en-US" sz="1200" b="0" i="0" u="none" strike="noStrike" kern="1200" baseline="0" dirty="0">
                <a:solidFill>
                  <a:schemeClr val="tx1"/>
                </a:solidFill>
                <a:latin typeface="+mn-lt"/>
                <a:ea typeface="+mn-ea"/>
                <a:cs typeface="+mn-cs"/>
              </a:rPr>
              <a:t>10.2.1.5. Agreed to populate the WLF members directory;</a:t>
            </a:r>
          </a:p>
          <a:p>
            <a:r>
              <a:rPr lang="en-US" sz="1200" b="0" i="0" u="none" strike="noStrike" kern="1200" baseline="0" dirty="0">
                <a:solidFill>
                  <a:schemeClr val="tx1"/>
                </a:solidFill>
                <a:latin typeface="+mn-lt"/>
                <a:ea typeface="+mn-ea"/>
                <a:cs typeface="+mn-cs"/>
              </a:rPr>
              <a:t>and</a:t>
            </a:r>
          </a:p>
          <a:p>
            <a:r>
              <a:rPr lang="en-US" sz="1200" b="0" i="0" u="none" strike="noStrike" kern="1200" baseline="0" dirty="0">
                <a:solidFill>
                  <a:schemeClr val="tx1"/>
                </a:solidFill>
                <a:latin typeface="+mn-lt"/>
                <a:ea typeface="+mn-ea"/>
                <a:cs typeface="+mn-cs"/>
              </a:rPr>
              <a:t>10.2.1.6. Acknowledged and agreed to explore potential</a:t>
            </a:r>
          </a:p>
          <a:p>
            <a:r>
              <a:rPr lang="en-US" sz="1200" b="0" i="0" u="none" strike="noStrike" kern="1200" baseline="0" dirty="0">
                <a:solidFill>
                  <a:schemeClr val="tx1"/>
                </a:solidFill>
                <a:latin typeface="+mn-lt"/>
                <a:ea typeface="+mn-ea"/>
                <a:cs typeface="+mn-cs"/>
              </a:rPr>
              <a:t>cooperation and provide full cooperation and</a:t>
            </a:r>
          </a:p>
          <a:p>
            <a:r>
              <a:rPr lang="en-US" sz="1200" b="0" i="0" u="none" strike="noStrike" kern="1200" baseline="0" dirty="0">
                <a:solidFill>
                  <a:schemeClr val="tx1"/>
                </a:solidFill>
                <a:latin typeface="+mn-lt"/>
                <a:ea typeface="+mn-ea"/>
                <a:cs typeface="+mn-cs"/>
              </a:rPr>
              <a:t>participation in existing partners &amp; collaborators</a:t>
            </a:r>
          </a:p>
          <a:p>
            <a:r>
              <a:rPr lang="en-US" sz="1200" b="0" i="0" u="none" strike="noStrike" kern="1200" baseline="0" dirty="0">
                <a:solidFill>
                  <a:schemeClr val="tx1"/>
                </a:solidFill>
                <a:latin typeface="+mn-lt"/>
                <a:ea typeface="+mn-ea"/>
                <a:cs typeface="+mn-cs"/>
              </a:rPr>
              <a:t>programs with the support from Regional</a:t>
            </a:r>
          </a:p>
          <a:p>
            <a:r>
              <a:rPr lang="en-US" sz="1200" b="0" i="0" u="none" strike="noStrike" kern="1200" baseline="0" dirty="0">
                <a:solidFill>
                  <a:schemeClr val="tx1"/>
                </a:solidFill>
                <a:latin typeface="+mn-lt"/>
                <a:ea typeface="+mn-ea"/>
                <a:cs typeface="+mn-cs"/>
              </a:rPr>
              <a:t>Secretariat and partners.</a:t>
            </a:r>
          </a:p>
          <a:p>
            <a:r>
              <a:rPr lang="en-US" sz="1200" b="0" i="0" u="none" strike="noStrike" kern="1200" baseline="0" dirty="0">
                <a:solidFill>
                  <a:schemeClr val="tx1"/>
                </a:solidFill>
                <a:latin typeface="+mn-lt"/>
                <a:ea typeface="+mn-ea"/>
                <a:cs typeface="+mn-cs"/>
              </a:rPr>
              <a:t>10.2.2. Urged the Regional Secretariat to ensure gender equality</a:t>
            </a:r>
          </a:p>
          <a:p>
            <a:r>
              <a:rPr lang="en-US" sz="1200" b="0" i="0" u="none" strike="noStrike" kern="1200" baseline="0" dirty="0">
                <a:solidFill>
                  <a:schemeClr val="tx1"/>
                </a:solidFill>
                <a:latin typeface="+mn-lt"/>
                <a:ea typeface="+mn-ea"/>
                <a:cs typeface="+mn-cs"/>
              </a:rPr>
              <a:t>and women empowerment elements are incorporated in</a:t>
            </a:r>
          </a:p>
          <a:p>
            <a:r>
              <a:rPr lang="en-US" sz="1200" b="0" i="0" u="none" strike="noStrike" kern="1200" baseline="0" dirty="0">
                <a:solidFill>
                  <a:schemeClr val="tx1"/>
                </a:solidFill>
                <a:latin typeface="+mn-lt"/>
                <a:ea typeface="+mn-ea"/>
                <a:cs typeface="+mn-cs"/>
              </a:rPr>
              <a:t>the Regional Plan of Action (RPOA) review process;</a:t>
            </a:r>
          </a:p>
          <a:p>
            <a:r>
              <a:rPr lang="en-US" sz="1200" b="0" i="0" u="none" strike="noStrike" kern="1200" baseline="0" dirty="0">
                <a:solidFill>
                  <a:schemeClr val="tx1"/>
                </a:solidFill>
                <a:latin typeface="+mn-lt"/>
                <a:ea typeface="+mn-ea"/>
                <a:cs typeface="+mn-cs"/>
              </a:rPr>
              <a:t>10.2.3. Agreed to initiate the development of a CTI-CFF Gender</a:t>
            </a:r>
          </a:p>
          <a:p>
            <a:r>
              <a:rPr lang="en-US" sz="1200" b="0" i="0" u="none" strike="noStrike" kern="1200" baseline="0" dirty="0">
                <a:solidFill>
                  <a:schemeClr val="tx1"/>
                </a:solidFill>
                <a:latin typeface="+mn-lt"/>
                <a:ea typeface="+mn-ea"/>
                <a:cs typeface="+mn-cs"/>
              </a:rPr>
              <a:t>Policy with the support from partners and collaborators;</a:t>
            </a:r>
          </a:p>
          <a:p>
            <a:r>
              <a:rPr lang="en-US" sz="1200" b="0" i="0" u="none" strike="noStrike" kern="1200" baseline="0" dirty="0">
                <a:solidFill>
                  <a:schemeClr val="tx1"/>
                </a:solidFill>
                <a:latin typeface="+mn-lt"/>
                <a:ea typeface="+mn-ea"/>
                <a:cs typeface="+mn-cs"/>
              </a:rPr>
              <a:t>10.2.4. Agreed to undertake a stock-take of existing gender</a:t>
            </a:r>
          </a:p>
          <a:p>
            <a:r>
              <a:rPr lang="en-US" sz="1200" b="0" i="0" u="none" strike="noStrike" kern="1200" baseline="0" dirty="0">
                <a:solidFill>
                  <a:schemeClr val="tx1"/>
                </a:solidFill>
                <a:latin typeface="+mn-lt"/>
                <a:ea typeface="+mn-ea"/>
                <a:cs typeface="+mn-cs"/>
              </a:rPr>
              <a:t>policies within CT6 Member Parties;</a:t>
            </a:r>
          </a:p>
          <a:p>
            <a:r>
              <a:rPr lang="en-US" sz="1200" b="0" i="0" u="none" strike="noStrike" kern="1200" baseline="0" dirty="0">
                <a:solidFill>
                  <a:schemeClr val="tx1"/>
                </a:solidFill>
                <a:latin typeface="+mn-lt"/>
                <a:ea typeface="+mn-ea"/>
                <a:cs typeface="+mn-cs"/>
              </a:rPr>
              <a:t>10.2.5. Urged Regional Secretariat to work with partners to ensure</a:t>
            </a:r>
          </a:p>
          <a:p>
            <a:r>
              <a:rPr lang="en-US" sz="1200" b="0" i="0" u="none" strike="noStrike" kern="1200" baseline="0" dirty="0">
                <a:solidFill>
                  <a:schemeClr val="tx1"/>
                </a:solidFill>
                <a:latin typeface="+mn-lt"/>
                <a:ea typeface="+mn-ea"/>
                <a:cs typeface="+mn-cs"/>
              </a:rPr>
              <a:t>gender measures are embedded in all phases of</a:t>
            </a:r>
          </a:p>
          <a:p>
            <a:r>
              <a:rPr lang="en-US" sz="1200" b="0" i="0" u="none" strike="noStrike" kern="1200" baseline="0" dirty="0">
                <a:solidFill>
                  <a:schemeClr val="tx1"/>
                </a:solidFill>
                <a:latin typeface="+mn-lt"/>
                <a:ea typeface="+mn-ea"/>
                <a:cs typeface="+mn-cs"/>
              </a:rPr>
              <a:t>programming, budgeting, and in the CTI M&amp;E Operations</a:t>
            </a:r>
          </a:p>
          <a:p>
            <a:r>
              <a:rPr lang="en-US" sz="1200" b="0" i="0" u="none" strike="noStrike" kern="1200" baseline="0" dirty="0">
                <a:solidFill>
                  <a:schemeClr val="tx1"/>
                </a:solidFill>
                <a:latin typeface="+mn-lt"/>
                <a:ea typeface="+mn-ea"/>
                <a:cs typeface="+mn-cs"/>
              </a:rPr>
              <a:t>Manual; and</a:t>
            </a:r>
          </a:p>
          <a:p>
            <a:r>
              <a:rPr lang="en-US" sz="1200" b="0" i="0" u="none" strike="noStrike" kern="1200" baseline="0" dirty="0">
                <a:solidFill>
                  <a:schemeClr val="tx1"/>
                </a:solidFill>
                <a:latin typeface="+mn-lt"/>
                <a:ea typeface="+mn-ea"/>
                <a:cs typeface="+mn-cs"/>
              </a:rPr>
              <a:t>10.2.6. Agreed to continue representing CTI-CFF in regional and</a:t>
            </a:r>
          </a:p>
          <a:p>
            <a:r>
              <a:rPr lang="en-US" sz="1200" b="0" i="0" u="none" strike="noStrike" kern="1200" baseline="0" dirty="0">
                <a:solidFill>
                  <a:schemeClr val="tx1"/>
                </a:solidFill>
                <a:latin typeface="+mn-lt"/>
                <a:ea typeface="+mn-ea"/>
                <a:cs typeface="+mn-cs"/>
              </a:rPr>
              <a:t>international events.</a:t>
            </a:r>
            <a:endParaRPr lang="en-US" dirty="0"/>
          </a:p>
        </p:txBody>
      </p:sp>
      <p:sp>
        <p:nvSpPr>
          <p:cNvPr id="4" name="Slide Number Placeholder 3"/>
          <p:cNvSpPr>
            <a:spLocks noGrp="1"/>
          </p:cNvSpPr>
          <p:nvPr>
            <p:ph type="sldNum" sz="quarter" idx="10"/>
          </p:nvPr>
        </p:nvSpPr>
        <p:spPr/>
        <p:txBody>
          <a:bodyPr/>
          <a:lstStyle/>
          <a:p>
            <a:fld id="{640F411E-A737-4BFD-B6B7-A620FCF17837}" type="slidenum">
              <a:rPr lang="en-US" smtClean="0"/>
              <a:t>3</a:t>
            </a:fld>
            <a:endParaRPr lang="en-US"/>
          </a:p>
        </p:txBody>
      </p:sp>
    </p:spTree>
    <p:extLst>
      <p:ext uri="{BB962C8B-B14F-4D97-AF65-F5344CB8AC3E}">
        <p14:creationId xmlns:p14="http://schemas.microsoft.com/office/powerpoint/2010/main" val="325940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4A783-939E-47EE-8C88-0AFB3D46EA21}" type="slidenum">
              <a:rPr lang="de-CH" smtClean="0"/>
              <a:t>8</a:t>
            </a:fld>
            <a:endParaRPr lang="de-CH"/>
          </a:p>
        </p:txBody>
      </p:sp>
    </p:spTree>
    <p:extLst>
      <p:ext uri="{BB962C8B-B14F-4D97-AF65-F5344CB8AC3E}">
        <p14:creationId xmlns:p14="http://schemas.microsoft.com/office/powerpoint/2010/main" val="165693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USAID Oceans incorporates human welfare and gender considerations throughout all program strategy and activities. Through detailed gender and labor studies, USAID Oceans seeks to identify key human welfare concerns and support the development of policy, frameworks, and interventions that address these issues. Key Data Elements on gender and labor will be part of the CDTS development process, and regional, national, and learning site-level trainings and workshops will feature human welfare and gender equity considerations. </a:t>
            </a:r>
            <a:endParaRPr lang="en-US" dirty="0"/>
          </a:p>
        </p:txBody>
      </p:sp>
      <p:sp>
        <p:nvSpPr>
          <p:cNvPr id="4" name="Slide Number Placeholder 3"/>
          <p:cNvSpPr>
            <a:spLocks noGrp="1"/>
          </p:cNvSpPr>
          <p:nvPr>
            <p:ph type="sldNum" sz="quarter" idx="10"/>
          </p:nvPr>
        </p:nvSpPr>
        <p:spPr/>
        <p:txBody>
          <a:bodyPr/>
          <a:lstStyle/>
          <a:p>
            <a:fld id="{D2ACF252-CECC-42EC-A236-AFED018D0215}" type="slidenum">
              <a:rPr lang="en-US" smtClean="0"/>
              <a:t>10</a:t>
            </a:fld>
            <a:endParaRPr lang="en-US"/>
          </a:p>
        </p:txBody>
      </p:sp>
    </p:spTree>
    <p:extLst>
      <p:ext uri="{BB962C8B-B14F-4D97-AF65-F5344CB8AC3E}">
        <p14:creationId xmlns:p14="http://schemas.microsoft.com/office/powerpoint/2010/main" val="279753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CF252-CECC-42EC-A236-AFED018D0215}" type="slidenum">
              <a:rPr lang="en-US" smtClean="0"/>
              <a:t>11</a:t>
            </a:fld>
            <a:endParaRPr lang="en-US"/>
          </a:p>
        </p:txBody>
      </p:sp>
    </p:spTree>
    <p:extLst>
      <p:ext uri="{BB962C8B-B14F-4D97-AF65-F5344CB8AC3E}">
        <p14:creationId xmlns:p14="http://schemas.microsoft.com/office/powerpoint/2010/main" val="137755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1338" marR="0" lvl="2" indent="0" algn="just" defTabSz="914400" rtl="0" eaLnBrk="1" fontAlgn="auto" latinLnBrk="0" hangingPunct="1">
              <a:lnSpc>
                <a:spcPct val="100000"/>
              </a:lnSpc>
              <a:spcBef>
                <a:spcPts val="0"/>
              </a:spcBef>
              <a:spcAft>
                <a:spcPts val="400"/>
              </a:spcAft>
              <a:buClrTx/>
              <a:buSzTx/>
              <a:buFont typeface="+mj-lt"/>
              <a:buNone/>
              <a:tabLst/>
              <a:defRPr/>
            </a:pPr>
            <a:r>
              <a:rPr lang="en-MY" sz="1800" b="1" dirty="0"/>
              <a:t>Acknowledge the outstanding activities that were unable to be completed in 2018 due to time and financial constraints;</a:t>
            </a:r>
          </a:p>
          <a:p>
            <a:pPr marL="998538" lvl="2" indent="-457200" algn="just">
              <a:lnSpc>
                <a:spcPct val="100000"/>
              </a:lnSpc>
              <a:spcAft>
                <a:spcPts val="400"/>
              </a:spcAft>
              <a:buFont typeface="+mj-lt"/>
              <a:buAutoNum type="alphaLcPeriod"/>
            </a:pPr>
            <a:r>
              <a:rPr lang="en-US" sz="1800" dirty="0">
                <a:solidFill>
                  <a:srgbClr val="FF0000"/>
                </a:solidFill>
              </a:rPr>
              <a:t>Initiate development of CTI-CFF Gender Policy with support from partners and collaborators</a:t>
            </a:r>
          </a:p>
          <a:p>
            <a:pPr marL="998538" lvl="2" indent="-457200" algn="just">
              <a:lnSpc>
                <a:spcPct val="100000"/>
              </a:lnSpc>
              <a:spcAft>
                <a:spcPts val="400"/>
              </a:spcAft>
              <a:buFont typeface="+mj-lt"/>
              <a:buAutoNum type="alphaLcPeriod"/>
            </a:pPr>
            <a:r>
              <a:rPr lang="en-US" sz="1800" dirty="0">
                <a:solidFill>
                  <a:srgbClr val="FF0000"/>
                </a:solidFill>
              </a:rPr>
              <a:t>Undertake stock-take of existing gender policies in CT6;</a:t>
            </a:r>
          </a:p>
          <a:p>
            <a:pPr marL="998538" lvl="2" indent="-457200" algn="just">
              <a:lnSpc>
                <a:spcPct val="100000"/>
              </a:lnSpc>
              <a:spcAft>
                <a:spcPts val="400"/>
              </a:spcAft>
              <a:buFont typeface="+mj-lt"/>
              <a:buAutoNum type="alphaLcPeriod"/>
            </a:pPr>
            <a:r>
              <a:rPr lang="en-US" sz="1800" dirty="0">
                <a:solidFill>
                  <a:srgbClr val="FF0000"/>
                </a:solidFill>
              </a:rPr>
              <a:t>Ensure gender measures are embedded in M&amp;E Operations Manual; and </a:t>
            </a:r>
          </a:p>
          <a:p>
            <a:endParaRPr lang="en-US" dirty="0"/>
          </a:p>
        </p:txBody>
      </p:sp>
      <p:sp>
        <p:nvSpPr>
          <p:cNvPr id="4" name="Slide Number Placeholder 3"/>
          <p:cNvSpPr>
            <a:spLocks noGrp="1"/>
          </p:cNvSpPr>
          <p:nvPr>
            <p:ph type="sldNum" sz="quarter" idx="5"/>
          </p:nvPr>
        </p:nvSpPr>
        <p:spPr/>
        <p:txBody>
          <a:bodyPr/>
          <a:lstStyle/>
          <a:p>
            <a:fld id="{640F411E-A737-4BFD-B6B7-A620FCF17837}" type="slidenum">
              <a:rPr lang="en-US" smtClean="0"/>
              <a:t>33</a:t>
            </a:fld>
            <a:endParaRPr lang="en-US"/>
          </a:p>
        </p:txBody>
      </p:sp>
    </p:spTree>
    <p:extLst>
      <p:ext uri="{BB962C8B-B14F-4D97-AF65-F5344CB8AC3E}">
        <p14:creationId xmlns:p14="http://schemas.microsoft.com/office/powerpoint/2010/main" val="408980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98538" lvl="2" indent="-457200" algn="just">
              <a:lnSpc>
                <a:spcPct val="100000"/>
              </a:lnSpc>
              <a:spcAft>
                <a:spcPts val="400"/>
              </a:spcAft>
              <a:buFont typeface="+mj-lt"/>
              <a:buAutoNum type="alphaLcPeriod"/>
            </a:pPr>
            <a:r>
              <a:rPr lang="en-US" sz="1800" dirty="0">
                <a:solidFill>
                  <a:srgbClr val="FF0000"/>
                </a:solidFill>
              </a:rPr>
              <a:t>Initiate development of CTI-CFF Gender Policy with support from partners and collaborators</a:t>
            </a:r>
          </a:p>
          <a:p>
            <a:pPr marL="998538" lvl="2" indent="-457200" algn="just">
              <a:lnSpc>
                <a:spcPct val="100000"/>
              </a:lnSpc>
              <a:spcAft>
                <a:spcPts val="400"/>
              </a:spcAft>
              <a:buFont typeface="+mj-lt"/>
              <a:buAutoNum type="alphaLcPeriod"/>
            </a:pPr>
            <a:r>
              <a:rPr lang="en-US" sz="1800" dirty="0">
                <a:solidFill>
                  <a:srgbClr val="FF0000"/>
                </a:solidFill>
              </a:rPr>
              <a:t>Undertake stock-take of existing gender policies in CT6;</a:t>
            </a:r>
          </a:p>
          <a:p>
            <a:pPr marL="998538" lvl="2" indent="-457200" algn="just">
              <a:lnSpc>
                <a:spcPct val="100000"/>
              </a:lnSpc>
              <a:spcAft>
                <a:spcPts val="400"/>
              </a:spcAft>
              <a:buFont typeface="+mj-lt"/>
              <a:buAutoNum type="alphaLcPeriod"/>
            </a:pPr>
            <a:r>
              <a:rPr lang="en-US" sz="1800" dirty="0">
                <a:solidFill>
                  <a:srgbClr val="FF0000"/>
                </a:solidFill>
              </a:rPr>
              <a:t>Ensure gender measures are embedded in M&amp;E Operations Manual; and </a:t>
            </a:r>
          </a:p>
          <a:p>
            <a:endParaRPr lang="en-US" dirty="0"/>
          </a:p>
        </p:txBody>
      </p:sp>
      <p:sp>
        <p:nvSpPr>
          <p:cNvPr id="4" name="Slide Number Placeholder 3"/>
          <p:cNvSpPr>
            <a:spLocks noGrp="1"/>
          </p:cNvSpPr>
          <p:nvPr>
            <p:ph type="sldNum" sz="quarter" idx="5"/>
          </p:nvPr>
        </p:nvSpPr>
        <p:spPr/>
        <p:txBody>
          <a:bodyPr/>
          <a:lstStyle/>
          <a:p>
            <a:fld id="{640F411E-A737-4BFD-B6B7-A620FCF17837}" type="slidenum">
              <a:rPr lang="en-US" smtClean="0"/>
              <a:t>34</a:t>
            </a:fld>
            <a:endParaRPr lang="en-US"/>
          </a:p>
        </p:txBody>
      </p:sp>
    </p:spTree>
    <p:extLst>
      <p:ext uri="{BB962C8B-B14F-4D97-AF65-F5344CB8AC3E}">
        <p14:creationId xmlns:p14="http://schemas.microsoft.com/office/powerpoint/2010/main" val="300047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82976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3700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787609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Gray 1 Content">
    <p:bg>
      <p:bgPr>
        <a:solidFill>
          <a:srgbClr val="CFCDC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10363200" cy="4572000"/>
          </a:xfrm>
        </p:spPr>
        <p:txBody>
          <a:bodyPr/>
          <a:lstStyle/>
          <a:p>
            <a:pPr lvl="0"/>
            <a:r>
              <a:rPr lang="en-US" dirty="0"/>
              <a:t>Click to edit Master text styles</a:t>
            </a:r>
          </a:p>
          <a:p>
            <a:pPr lvl="1"/>
            <a:r>
              <a:rPr lang="en-US" dirty="0"/>
              <a:t>Second level</a:t>
            </a:r>
          </a:p>
        </p:txBody>
      </p:sp>
      <p:sp>
        <p:nvSpPr>
          <p:cNvPr id="8"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pPr eaLnBrk="0" fontAlgn="base" hangingPunct="0">
              <a:spcBef>
                <a:spcPct val="0"/>
              </a:spcBef>
              <a:spcAft>
                <a:spcPct val="0"/>
              </a:spcAft>
              <a:defRPr/>
            </a:pPr>
            <a:fld id="{414FB1AD-D69E-B741-965A-0BAE826C2FA6}" type="datetime1">
              <a:rPr lang="en-US" smtClean="0"/>
              <a:pPr eaLnBrk="0" fontAlgn="base" hangingPunct="0">
                <a:spcBef>
                  <a:spcPct val="0"/>
                </a:spcBef>
                <a:spcAft>
                  <a:spcPct val="0"/>
                </a:spcAft>
                <a:defRPr/>
              </a:pPr>
              <a:t>12/13/2018</a:t>
            </a:fld>
            <a:endParaRPr lang="en-US"/>
          </a:p>
        </p:txBody>
      </p:sp>
      <p:sp>
        <p:nvSpPr>
          <p:cNvPr id="9" name="Footer Placeholder 4"/>
          <p:cNvSpPr>
            <a:spLocks noGrp="1"/>
          </p:cNvSpPr>
          <p:nvPr>
            <p:ph type="ftr" sz="quarter" idx="3"/>
          </p:nvPr>
        </p:nvSpPr>
        <p:spPr>
          <a:xfrm>
            <a:off x="4165600" y="6520934"/>
            <a:ext cx="38608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pPr eaLnBrk="0" fontAlgn="base" hangingPunct="0">
              <a:spcBef>
                <a:spcPct val="0"/>
              </a:spcBef>
              <a:spcAft>
                <a:spcPct val="0"/>
              </a:spcAft>
              <a:defRPr/>
            </a:pPr>
            <a:r>
              <a:rPr lang="en-US"/>
              <a:t>FOOTER GOES HERE</a:t>
            </a:r>
          </a:p>
        </p:txBody>
      </p:sp>
      <p:sp>
        <p:nvSpPr>
          <p:cNvPr id="10" name="Slide Number Placeholder 5"/>
          <p:cNvSpPr>
            <a:spLocks noGrp="1"/>
          </p:cNvSpPr>
          <p:nvPr>
            <p:ph type="sldNum" sz="quarter" idx="4"/>
          </p:nvPr>
        </p:nvSpPr>
        <p:spPr>
          <a:xfrm>
            <a:off x="9144000" y="6520934"/>
            <a:ext cx="28448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pPr eaLnBrk="0" fontAlgn="base" hangingPunct="0">
              <a:spcBef>
                <a:spcPct val="0"/>
              </a:spcBef>
              <a:spcAft>
                <a:spcPct val="0"/>
              </a:spcAft>
              <a:defRPr/>
            </a:pPr>
            <a:fld id="{42782948-4DBE-204D-AB9E-B65E067054AE}" type="slidenum">
              <a:rPr lang="en-US" smtClean="0"/>
              <a:pPr eaLnBrk="0" fontAlgn="base" hangingPunct="0">
                <a:spcBef>
                  <a:spcPct val="0"/>
                </a:spcBef>
                <a:spcAft>
                  <a:spcPct val="0"/>
                </a:spcAft>
                <a:defRPr/>
              </a:pPr>
              <a:t>‹#›</a:t>
            </a:fld>
            <a:endParaRPr lang="en-US"/>
          </a:p>
        </p:txBody>
      </p:sp>
      <p:sp>
        <p:nvSpPr>
          <p:cNvPr id="11" name="Title 1"/>
          <p:cNvSpPr>
            <a:spLocks noGrp="1"/>
          </p:cNvSpPr>
          <p:nvPr>
            <p:ph type="title" hasCustomPrompt="1"/>
          </p:nvPr>
        </p:nvSpPr>
        <p:spPr>
          <a:xfrm>
            <a:off x="914805" y="60472"/>
            <a:ext cx="10363200" cy="131112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44796123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pic>
        <p:nvPicPr>
          <p:cNvPr id="7" name="Picture 6">
            <a:extLst>
              <a:ext uri="{FF2B5EF4-FFF2-40B4-BE49-F238E27FC236}">
                <a16:creationId xmlns:a16="http://schemas.microsoft.com/office/drawing/2014/main" id="{7A07EE5D-454A-4B0F-9265-FFE8A556E4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273556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8754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43469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49979BF7-5BE7-4D6C-A296-2834D83179B3}" type="datetimeFigureOut">
              <a:rPr lang="en-PH" smtClean="0"/>
              <a:t>13/12/2018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7771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2"/>
          <p:cNvSpPr>
            <a:spLocks noGrp="1"/>
          </p:cNvSpPr>
          <p:nvPr>
            <p:ph type="dt" sz="half" idx="10"/>
          </p:nvPr>
        </p:nvSpPr>
        <p:spPr/>
        <p:txBody>
          <a:bodyPr/>
          <a:lstStyle/>
          <a:p>
            <a:fld id="{49979BF7-5BE7-4D6C-A296-2834D83179B3}" type="datetimeFigureOut">
              <a:rPr lang="en-PH" smtClean="0"/>
              <a:t>13/12/2018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80102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79BF7-5BE7-4D6C-A296-2834D83179B3}" type="datetimeFigureOut">
              <a:rPr lang="en-PH" smtClean="0"/>
              <a:t>13/12/2018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14647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06191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60118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79BF7-5BE7-4D6C-A296-2834D83179B3}" type="datetimeFigureOut">
              <a:rPr lang="en-PH" smtClean="0"/>
              <a:t>13/12/2018</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EBB7-597A-4881-AA7D-95292C3E0706}" type="slidenum">
              <a:rPr lang="en-PH" smtClean="0"/>
              <a:t>‹#›</a:t>
            </a:fld>
            <a:endParaRPr lang="en-PH"/>
          </a:p>
        </p:txBody>
      </p:sp>
      <p:pic>
        <p:nvPicPr>
          <p:cNvPr id="8" name="Picture 7">
            <a:extLst>
              <a:ext uri="{FF2B5EF4-FFF2-40B4-BE49-F238E27FC236}">
                <a16:creationId xmlns:a16="http://schemas.microsoft.com/office/drawing/2014/main" id="{7E593045-CD0D-4401-A7BF-ED91C46282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482109" y="365125"/>
            <a:ext cx="1276350" cy="1181100"/>
          </a:xfrm>
          <a:prstGeom prst="rect">
            <a:avLst/>
          </a:prstGeom>
        </p:spPr>
      </p:pic>
      <p:pic>
        <p:nvPicPr>
          <p:cNvPr id="9" name="Picture 8">
            <a:extLst>
              <a:ext uri="{FF2B5EF4-FFF2-40B4-BE49-F238E27FC236}">
                <a16:creationId xmlns:a16="http://schemas.microsoft.com/office/drawing/2014/main" id="{EA4E5EDA-C3FD-46D9-A2C8-ADD330F1DFE7}"/>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77453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oraltriangleinitiative.org/wlf#wlf-members-databas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1q7CXs9DwWs5jCKC_ju7D4yET2bSJ1Hiv/view"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2.jpeg"/><Relationship Id="rId3" Type="http://schemas.openxmlformats.org/officeDocument/2006/relationships/image" Target="../media/image15.jpeg"/><Relationship Id="rId7" Type="http://schemas.microsoft.com/office/2007/relationships/hdphoto" Target="../media/hdphoto2.wdp"/><Relationship Id="rId12"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17.jpe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16.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8.jpeg"/><Relationship Id="rId17" Type="http://schemas.openxmlformats.org/officeDocument/2006/relationships/image" Target="../media/image31.png"/><Relationship Id="rId2" Type="http://schemas.openxmlformats.org/officeDocument/2006/relationships/image" Target="../media/image23.png"/><Relationship Id="rId16"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25.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27.jpeg"/><Relationship Id="rId4" Type="http://schemas.openxmlformats.org/officeDocument/2006/relationships/image" Target="../media/image24.png"/><Relationship Id="rId9" Type="http://schemas.microsoft.com/office/2007/relationships/hdphoto" Target="../media/hdphoto7.wdp"/><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jpeg"/><Relationship Id="rId7"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4 (2).JPG"/>
          <p:cNvPicPr>
            <a:picLocks noChangeAspect="1"/>
          </p:cNvPicPr>
          <p:nvPr/>
        </p:nvPicPr>
        <p:blipFill rotWithShape="1">
          <a:blip r:embed="rId2">
            <a:extLst>
              <a:ext uri="{28A0092B-C50C-407E-A947-70E740481C1C}">
                <a14:useLocalDpi xmlns:a14="http://schemas.microsoft.com/office/drawing/2010/main" val="0"/>
              </a:ext>
            </a:extLst>
          </a:blip>
          <a:srcRect t="14487" b="25000"/>
          <a:stretch/>
        </p:blipFill>
        <p:spPr>
          <a:xfrm>
            <a:off x="0" y="0"/>
            <a:ext cx="12192000" cy="5533316"/>
          </a:xfrm>
          <a:prstGeom prst="rect">
            <a:avLst/>
          </a:prstGeom>
        </p:spPr>
      </p:pic>
      <p:sp>
        <p:nvSpPr>
          <p:cNvPr id="9" name="TextBox 8"/>
          <p:cNvSpPr txBox="1"/>
          <p:nvPr/>
        </p:nvSpPr>
        <p:spPr>
          <a:xfrm>
            <a:off x="318621" y="400176"/>
            <a:ext cx="2643672" cy="861774"/>
          </a:xfrm>
          <a:prstGeom prst="rect">
            <a:avLst/>
          </a:prstGeom>
          <a:noFill/>
        </p:spPr>
        <p:txBody>
          <a:bodyPr wrap="none" rtlCol="0">
            <a:spAutoFit/>
          </a:bodyPr>
          <a:lstStyle/>
          <a:p>
            <a:r>
              <a:rPr lang="en-PH" sz="5000" dirty="0">
                <a:solidFill>
                  <a:schemeClr val="bg1"/>
                </a:solidFill>
                <a:effectLst>
                  <a:outerShdw blurRad="38100" dist="38100" dir="2700000" algn="tl">
                    <a:srgbClr val="000000">
                      <a:alpha val="43137"/>
                    </a:srgbClr>
                  </a:outerShdw>
                </a:effectLst>
                <a:latin typeface="Arial Black" panose="020B0A04020102020204" pitchFamily="34" charset="0"/>
              </a:rPr>
              <a:t>SOM14</a:t>
            </a:r>
          </a:p>
        </p:txBody>
      </p:sp>
      <p:sp>
        <p:nvSpPr>
          <p:cNvPr id="6" name="TextBox 5"/>
          <p:cNvSpPr txBox="1"/>
          <p:nvPr/>
        </p:nvSpPr>
        <p:spPr>
          <a:xfrm>
            <a:off x="353550" y="1114039"/>
            <a:ext cx="3599062" cy="923330"/>
          </a:xfrm>
          <a:prstGeom prst="rect">
            <a:avLst/>
          </a:prstGeom>
          <a:noFill/>
        </p:spPr>
        <p:txBody>
          <a:bodyPr wrap="none" rtlCol="0">
            <a:spAutoFit/>
          </a:bodyPr>
          <a:lstStyle/>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14</a:t>
            </a:r>
            <a:r>
              <a:rPr lang="en-PH" b="1" baseline="30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th</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Senior Officials’ Meeting</a:t>
            </a:r>
          </a:p>
          <a:p>
            <a:r>
              <a:rPr lang="en-PH"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12 - 13 </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December 2018</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Manila, Philippines</a:t>
            </a:r>
          </a:p>
        </p:txBody>
      </p:sp>
      <p:sp>
        <p:nvSpPr>
          <p:cNvPr id="4" name="Title 1"/>
          <p:cNvSpPr txBox="1">
            <a:spLocks/>
          </p:cNvSpPr>
          <p:nvPr/>
        </p:nvSpPr>
        <p:spPr>
          <a:xfrm>
            <a:off x="-3990" y="2254331"/>
            <a:ext cx="12191999" cy="1541825"/>
          </a:xfrm>
          <a:prstGeom prst="rect">
            <a:avLst/>
          </a:prstGeom>
          <a:solidFill>
            <a:srgbClr val="90C42F">
              <a:alpha val="60000"/>
            </a:srgb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1950" indent="-361950" algn="l"/>
            <a:r>
              <a:rPr lang="en-PH" sz="4300" b="1" dirty="0">
                <a:solidFill>
                  <a:schemeClr val="bg1"/>
                </a:solidFill>
                <a:effectLst>
                  <a:outerShdw blurRad="38100" dist="38100" dir="2700000" algn="tl">
                    <a:srgbClr val="000000">
                      <a:alpha val="43137"/>
                    </a:srgbClr>
                  </a:outerShdw>
                </a:effectLst>
                <a:latin typeface="Arial Black" panose="020B0A04020102020204" pitchFamily="34" charset="0"/>
              </a:rPr>
              <a:t>  SESSION 11.1: WOMEN LEADERS’ FORUM</a:t>
            </a:r>
          </a:p>
        </p:txBody>
      </p:sp>
      <p:sp>
        <p:nvSpPr>
          <p:cNvPr id="5" name="Subtitle 2"/>
          <p:cNvSpPr txBox="1">
            <a:spLocks/>
          </p:cNvSpPr>
          <p:nvPr/>
        </p:nvSpPr>
        <p:spPr>
          <a:xfrm>
            <a:off x="350520" y="3859998"/>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Presented by Chair of Women Leaders’ Forum (WLF)</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170" y="5513824"/>
            <a:ext cx="977676" cy="9829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053" y="5538771"/>
            <a:ext cx="2601779" cy="1102426"/>
          </a:xfrm>
          <a:prstGeom prst="rect">
            <a:avLst/>
          </a:prstGeom>
        </p:spPr>
      </p:pic>
      <p:pic>
        <p:nvPicPr>
          <p:cNvPr id="18" name="Picture 17" descr="A close up of a sign&#10;&#10;Description automatically generated">
            <a:extLst>
              <a:ext uri="{FF2B5EF4-FFF2-40B4-BE49-F238E27FC236}">
                <a16:creationId xmlns:a16="http://schemas.microsoft.com/office/drawing/2014/main" id="{A73824A2-69A7-4DFE-9A65-5F9EED9A9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01" y="5577175"/>
            <a:ext cx="2844315" cy="928985"/>
          </a:xfrm>
          <a:prstGeom prst="rect">
            <a:avLst/>
          </a:prstGeom>
        </p:spPr>
      </p:pic>
      <p:sp>
        <p:nvSpPr>
          <p:cNvPr id="12" name="Subtitle 2">
            <a:extLst>
              <a:ext uri="{FF2B5EF4-FFF2-40B4-BE49-F238E27FC236}">
                <a16:creationId xmlns:a16="http://schemas.microsoft.com/office/drawing/2014/main" id="{EA54EE3B-3FA6-42E3-83FA-5A635BA249AA}"/>
              </a:ext>
            </a:extLst>
          </p:cNvPr>
          <p:cNvSpPr txBox="1">
            <a:spLocks/>
          </p:cNvSpPr>
          <p:nvPr/>
        </p:nvSpPr>
        <p:spPr>
          <a:xfrm>
            <a:off x="353549" y="3814169"/>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PH" sz="3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61091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8379495" y="6703856"/>
            <a:ext cx="2133600" cy="184666"/>
          </a:xfrm>
        </p:spPr>
        <p:txBody>
          <a:bodyPr/>
          <a:lstStyle/>
          <a:p>
            <a:fld id="{42782948-4DBE-204D-AB9E-B65E067054AE}" type="slidenum">
              <a:rPr lang="en-US" smtClean="0"/>
              <a:pPr/>
              <a:t>10</a:t>
            </a:fld>
            <a:endParaRPr lang="en-US"/>
          </a:p>
        </p:txBody>
      </p:sp>
      <p:sp>
        <p:nvSpPr>
          <p:cNvPr id="6" name="Title 5"/>
          <p:cNvSpPr>
            <a:spLocks noGrp="1"/>
          </p:cNvSpPr>
          <p:nvPr>
            <p:ph type="title"/>
          </p:nvPr>
        </p:nvSpPr>
        <p:spPr>
          <a:xfrm>
            <a:off x="1288472" y="461531"/>
            <a:ext cx="7315200" cy="646331"/>
          </a:xfrm>
        </p:spPr>
        <p:txBody>
          <a:bodyPr/>
          <a:lstStyle/>
          <a:p>
            <a:r>
              <a:rPr lang="en-US" sz="4000" b="1" dirty="0">
                <a:solidFill>
                  <a:srgbClr val="002060"/>
                </a:solidFill>
              </a:rPr>
              <a:t>OUR 4 STRATEGIES</a:t>
            </a:r>
          </a:p>
        </p:txBody>
      </p:sp>
      <p:pic>
        <p:nvPicPr>
          <p:cNvPr id="8" name="Picture 7">
            <a:extLst>
              <a:ext uri="{FF2B5EF4-FFF2-40B4-BE49-F238E27FC236}">
                <a16:creationId xmlns:a16="http://schemas.microsoft.com/office/drawing/2014/main" id="{57A1FED1-4C89-4B8F-BE2B-24BA55CEC0C7}"/>
              </a:ext>
            </a:extLst>
          </p:cNvPr>
          <p:cNvPicPr>
            <a:picLocks noChangeAspect="1"/>
          </p:cNvPicPr>
          <p:nvPr/>
        </p:nvPicPr>
        <p:blipFill>
          <a:blip r:embed="rId3"/>
          <a:stretch>
            <a:fillRect/>
          </a:stretch>
        </p:blipFill>
        <p:spPr>
          <a:xfrm>
            <a:off x="1205345" y="1690989"/>
            <a:ext cx="8839200" cy="2519742"/>
          </a:xfrm>
          <a:prstGeom prst="rect">
            <a:avLst/>
          </a:prstGeom>
        </p:spPr>
      </p:pic>
      <p:sp>
        <p:nvSpPr>
          <p:cNvPr id="9" name="Oval 8">
            <a:extLst>
              <a:ext uri="{FF2B5EF4-FFF2-40B4-BE49-F238E27FC236}">
                <a16:creationId xmlns:a16="http://schemas.microsoft.com/office/drawing/2014/main" id="{38D4771C-9AFD-4A0D-AC97-61FF71B55EF7}"/>
              </a:ext>
            </a:extLst>
          </p:cNvPr>
          <p:cNvSpPr/>
          <p:nvPr/>
        </p:nvSpPr>
        <p:spPr>
          <a:xfrm>
            <a:off x="5831825" y="1691619"/>
            <a:ext cx="2616552" cy="266957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98502F-FBC4-42AE-83AB-55B2C979026D}"/>
              </a:ext>
            </a:extLst>
          </p:cNvPr>
          <p:cNvSpPr/>
          <p:nvPr/>
        </p:nvSpPr>
        <p:spPr>
          <a:xfrm>
            <a:off x="516371" y="4671294"/>
            <a:ext cx="11444720" cy="1754326"/>
          </a:xfrm>
          <a:prstGeom prst="rect">
            <a:avLst/>
          </a:prstGeom>
        </p:spPr>
        <p:txBody>
          <a:bodyPr wrap="square">
            <a:spAutoFit/>
          </a:bodyPr>
          <a:lstStyle/>
          <a:p>
            <a:pPr marL="285750" indent="-285750">
              <a:buFont typeface="Arial" panose="020B0604020202020204" pitchFamily="34" charset="0"/>
              <a:buChar char="•"/>
            </a:pPr>
            <a:r>
              <a:rPr lang="en-US" dirty="0"/>
              <a:t>Incorporate human welfare and gender considerations throughout all program strategies and activities.</a:t>
            </a:r>
          </a:p>
          <a:p>
            <a:pPr marL="285750" indent="-285750">
              <a:buFont typeface="Arial" panose="020B0604020202020204" pitchFamily="34" charset="0"/>
              <a:buChar char="•"/>
            </a:pPr>
            <a:r>
              <a:rPr lang="en-US" dirty="0"/>
              <a:t>Identify key human welfare concerns and support the development of policy, frameworks, and interventions that address these issues</a:t>
            </a:r>
          </a:p>
          <a:p>
            <a:pPr marL="285750" indent="-285750">
              <a:buFont typeface="Arial" panose="020B0604020202020204" pitchFamily="34" charset="0"/>
              <a:buChar char="•"/>
            </a:pPr>
            <a:r>
              <a:rPr lang="en-US" dirty="0"/>
              <a:t>Key Data Elements on gender and labor considered as part of the CDTS development process</a:t>
            </a:r>
          </a:p>
          <a:p>
            <a:pPr marL="285750" indent="-285750">
              <a:buFont typeface="Arial" panose="020B0604020202020204" pitchFamily="34" charset="0"/>
              <a:buChar char="•"/>
            </a:pPr>
            <a:r>
              <a:rPr lang="en-US" dirty="0"/>
              <a:t>Regional, national, and learning site-level trainings and workshops will feature human welfare and gender equity considerations</a:t>
            </a:r>
          </a:p>
        </p:txBody>
      </p:sp>
    </p:spTree>
    <p:extLst>
      <p:ext uri="{BB962C8B-B14F-4D97-AF65-F5344CB8AC3E}">
        <p14:creationId xmlns:p14="http://schemas.microsoft.com/office/powerpoint/2010/main" val="557690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0663-28F1-4A17-A5D8-A8C22C9EAFFB}"/>
              </a:ext>
            </a:extLst>
          </p:cNvPr>
          <p:cNvSpPr>
            <a:spLocks noGrp="1"/>
          </p:cNvSpPr>
          <p:nvPr>
            <p:ph type="title"/>
          </p:nvPr>
        </p:nvSpPr>
        <p:spPr/>
        <p:txBody>
          <a:bodyPr>
            <a:normAutofit/>
          </a:bodyPr>
          <a:lstStyle/>
          <a:p>
            <a:r>
              <a:rPr lang="en-US" dirty="0">
                <a:solidFill>
                  <a:srgbClr val="000066"/>
                </a:solidFill>
              </a:rPr>
              <a:t>Human Welfare and Gender Integration: strategies </a:t>
            </a:r>
          </a:p>
        </p:txBody>
      </p:sp>
      <p:sp>
        <p:nvSpPr>
          <p:cNvPr id="3" name="Rectangle 2">
            <a:extLst>
              <a:ext uri="{FF2B5EF4-FFF2-40B4-BE49-F238E27FC236}">
                <a16:creationId xmlns:a16="http://schemas.microsoft.com/office/drawing/2014/main" id="{DD967698-97BE-4027-95B5-171019523752}"/>
              </a:ext>
            </a:extLst>
          </p:cNvPr>
          <p:cNvSpPr/>
          <p:nvPr/>
        </p:nvSpPr>
        <p:spPr>
          <a:xfrm>
            <a:off x="686460" y="1958543"/>
            <a:ext cx="10981267" cy="4154984"/>
          </a:xfrm>
          <a:prstGeom prst="rect">
            <a:avLst/>
          </a:prstGeom>
        </p:spPr>
        <p:txBody>
          <a:bodyPr wrap="square">
            <a:spAutoFit/>
          </a:bodyPr>
          <a:lstStyle/>
          <a:p>
            <a:pPr marL="285750" indent="-285750">
              <a:spcAft>
                <a:spcPts val="0"/>
              </a:spcAft>
              <a:buFont typeface="Arial" panose="020B0604020202020204" pitchFamily="34" charset="0"/>
              <a:buChar char="•"/>
            </a:pPr>
            <a:r>
              <a:rPr lang="en-US" sz="2200" dirty="0"/>
              <a:t>Promotion of safe and humane labor practices and gender equity</a:t>
            </a:r>
          </a:p>
          <a:p>
            <a:pPr marL="285750" indent="-285750">
              <a:spcAft>
                <a:spcPts val="0"/>
              </a:spcAft>
              <a:buFont typeface="Arial" panose="020B0604020202020204" pitchFamily="34" charset="0"/>
              <a:buChar char="•"/>
            </a:pPr>
            <a:endParaRPr lang="en-US" sz="2200" dirty="0"/>
          </a:p>
          <a:p>
            <a:pPr marL="285750" indent="-285750">
              <a:spcAft>
                <a:spcPts val="0"/>
              </a:spcAft>
              <a:buFont typeface="Arial" panose="020B0604020202020204" pitchFamily="34" charset="0"/>
              <a:buChar char="•"/>
            </a:pPr>
            <a:r>
              <a:rPr lang="en-US" sz="2200" dirty="0"/>
              <a:t>Capacity building with enhanced, gender sensitive human well-being pillar</a:t>
            </a:r>
          </a:p>
          <a:p>
            <a:pPr marL="285750" indent="-285750">
              <a:spcAft>
                <a:spcPts val="0"/>
              </a:spcAft>
              <a:buFont typeface="Arial" panose="020B0604020202020204" pitchFamily="34" charset="0"/>
              <a:buChar char="•"/>
            </a:pPr>
            <a:endParaRPr lang="en-US" sz="2200" dirty="0"/>
          </a:p>
          <a:p>
            <a:pPr marL="285750" indent="-285750">
              <a:spcAft>
                <a:spcPts val="0"/>
              </a:spcAft>
              <a:buFont typeface="Arial" panose="020B0604020202020204" pitchFamily="34" charset="0"/>
              <a:buChar char="•"/>
            </a:pPr>
            <a:r>
              <a:rPr lang="en-US" sz="2200" dirty="0"/>
              <a:t>Consideration and integration of Human Welfare Key Data Elements in the catch documentation and traceability technology</a:t>
            </a:r>
          </a:p>
          <a:p>
            <a:pPr marL="285750" indent="-285750">
              <a:spcAft>
                <a:spcPts val="0"/>
              </a:spcAft>
              <a:buFont typeface="Arial" panose="020B0604020202020204" pitchFamily="34" charset="0"/>
              <a:buChar char="•"/>
            </a:pPr>
            <a:endParaRPr lang="en-US" sz="2200" dirty="0"/>
          </a:p>
          <a:p>
            <a:pPr marL="285750" indent="-285750">
              <a:spcAft>
                <a:spcPts val="0"/>
              </a:spcAft>
              <a:buFont typeface="Arial" panose="020B0604020202020204" pitchFamily="34" charset="0"/>
              <a:buChar char="•"/>
            </a:pPr>
            <a:r>
              <a:rPr lang="en-US" sz="2200" dirty="0"/>
              <a:t>Prioritization of vulnerable populations through targeted gender interventions</a:t>
            </a:r>
          </a:p>
          <a:p>
            <a:pPr marL="285750" indent="-285750">
              <a:spcAft>
                <a:spcPts val="0"/>
              </a:spcAft>
              <a:buFont typeface="Arial" panose="020B0604020202020204" pitchFamily="34" charset="0"/>
              <a:buChar char="•"/>
            </a:pPr>
            <a:endParaRPr lang="en-US" sz="2200" dirty="0"/>
          </a:p>
          <a:p>
            <a:pPr marL="285750" indent="-285750">
              <a:spcAft>
                <a:spcPts val="0"/>
              </a:spcAft>
              <a:buFont typeface="Arial" panose="020B0604020202020204" pitchFamily="34" charset="0"/>
              <a:buChar char="•"/>
            </a:pPr>
            <a:r>
              <a:rPr lang="en-US" sz="2200" dirty="0"/>
              <a:t>Technical working group on HWGL, partnerships, gender champions, women leaders</a:t>
            </a:r>
          </a:p>
          <a:p>
            <a:pPr marL="285750" indent="-285750">
              <a:spcAft>
                <a:spcPts val="0"/>
              </a:spcAft>
              <a:buFont typeface="Arial" panose="020B0604020202020204" pitchFamily="34" charset="0"/>
              <a:buChar char="•"/>
            </a:pPr>
            <a:endParaRPr lang="en-US" sz="2200" dirty="0"/>
          </a:p>
          <a:p>
            <a:pPr marL="285750" indent="-285750">
              <a:spcAft>
                <a:spcPts val="0"/>
              </a:spcAft>
              <a:buFont typeface="Arial" panose="020B0604020202020204" pitchFamily="34" charset="0"/>
              <a:buChar char="•"/>
            </a:pPr>
            <a:r>
              <a:rPr lang="en-US" sz="2200" dirty="0"/>
              <a:t>Advocacy and legal documents, dissemination of information</a:t>
            </a:r>
          </a:p>
        </p:txBody>
      </p:sp>
    </p:spTree>
    <p:extLst>
      <p:ext uri="{BB962C8B-B14F-4D97-AF65-F5344CB8AC3E}">
        <p14:creationId xmlns:p14="http://schemas.microsoft.com/office/powerpoint/2010/main" val="94500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BD02D2-6EB7-4A5E-B7C5-E0540D591DCE}"/>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54421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295E-30E5-4B9A-B541-C8301D41745B}"/>
              </a:ext>
            </a:extLst>
          </p:cNvPr>
          <p:cNvPicPr>
            <a:picLocks noChangeAspect="1"/>
          </p:cNvPicPr>
          <p:nvPr/>
        </p:nvPicPr>
        <p:blipFill>
          <a:blip r:embed="rId2"/>
          <a:stretch>
            <a:fillRect/>
          </a:stretch>
        </p:blipFill>
        <p:spPr>
          <a:xfrm>
            <a:off x="990599" y="254644"/>
            <a:ext cx="10674811" cy="6084244"/>
          </a:xfrm>
          <a:prstGeom prst="rect">
            <a:avLst/>
          </a:prstGeom>
        </p:spPr>
      </p:pic>
    </p:spTree>
    <p:extLst>
      <p:ext uri="{BB962C8B-B14F-4D97-AF65-F5344CB8AC3E}">
        <p14:creationId xmlns:p14="http://schemas.microsoft.com/office/powerpoint/2010/main" val="368106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43927-6718-4079-84EC-2EA1A14F4E5E}"/>
              </a:ext>
            </a:extLst>
          </p:cNvPr>
          <p:cNvPicPr>
            <a:picLocks noChangeAspect="1"/>
          </p:cNvPicPr>
          <p:nvPr/>
        </p:nvPicPr>
        <p:blipFill>
          <a:blip r:embed="rId2"/>
          <a:stretch>
            <a:fillRect/>
          </a:stretch>
        </p:blipFill>
        <p:spPr>
          <a:xfrm>
            <a:off x="957262" y="324091"/>
            <a:ext cx="10648930" cy="6000509"/>
          </a:xfrm>
          <a:prstGeom prst="rect">
            <a:avLst/>
          </a:prstGeom>
        </p:spPr>
      </p:pic>
    </p:spTree>
    <p:extLst>
      <p:ext uri="{BB962C8B-B14F-4D97-AF65-F5344CB8AC3E}">
        <p14:creationId xmlns:p14="http://schemas.microsoft.com/office/powerpoint/2010/main" val="2697771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F1893A-FABA-4308-8ECD-217B574F3705}"/>
              </a:ext>
            </a:extLst>
          </p:cNvPr>
          <p:cNvPicPr>
            <a:picLocks noChangeAspect="1"/>
          </p:cNvPicPr>
          <p:nvPr/>
        </p:nvPicPr>
        <p:blipFill>
          <a:blip r:embed="rId2"/>
          <a:stretch>
            <a:fillRect/>
          </a:stretch>
        </p:blipFill>
        <p:spPr>
          <a:xfrm>
            <a:off x="936825" y="219920"/>
            <a:ext cx="10813034" cy="6099918"/>
          </a:xfrm>
          <a:prstGeom prst="rect">
            <a:avLst/>
          </a:prstGeom>
        </p:spPr>
      </p:pic>
    </p:spTree>
    <p:extLst>
      <p:ext uri="{BB962C8B-B14F-4D97-AF65-F5344CB8AC3E}">
        <p14:creationId xmlns:p14="http://schemas.microsoft.com/office/powerpoint/2010/main" val="228929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B052BC-E72E-4781-B2E0-0B9677263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 t="-173" r="6753" b="24808"/>
          <a:stretch/>
        </p:blipFill>
        <p:spPr>
          <a:xfrm>
            <a:off x="0" y="0"/>
            <a:ext cx="12192000" cy="5537103"/>
          </a:xfrm>
          <a:prstGeom prst="rect">
            <a:avLst/>
          </a:prstGeom>
        </p:spPr>
      </p:pic>
      <p:sp>
        <p:nvSpPr>
          <p:cNvPr id="9" name="TextBox 8"/>
          <p:cNvSpPr txBox="1"/>
          <p:nvPr/>
        </p:nvSpPr>
        <p:spPr>
          <a:xfrm>
            <a:off x="318621" y="400176"/>
            <a:ext cx="2939331" cy="861774"/>
          </a:xfrm>
          <a:prstGeom prst="rect">
            <a:avLst/>
          </a:prstGeom>
          <a:noFill/>
        </p:spPr>
        <p:txBody>
          <a:bodyPr wrap="none" rtlCol="0">
            <a:spAutoFit/>
          </a:bodyPr>
          <a:lstStyle/>
          <a:p>
            <a:r>
              <a:rPr lang="en-PH" sz="5000" dirty="0" err="1">
                <a:solidFill>
                  <a:schemeClr val="bg1"/>
                </a:solidFill>
                <a:effectLst>
                  <a:outerShdw blurRad="38100" dist="38100" dir="2700000" algn="tl">
                    <a:srgbClr val="000000">
                      <a:alpha val="43137"/>
                    </a:srgbClr>
                  </a:outerShdw>
                </a:effectLst>
                <a:latin typeface="Arial Black" panose="020B0A04020102020204" pitchFamily="34" charset="0"/>
              </a:rPr>
              <a:t>preSOM</a:t>
            </a:r>
            <a:endParaRPr lang="en-PH" sz="5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353550" y="1114039"/>
            <a:ext cx="3599062" cy="923330"/>
          </a:xfrm>
          <a:prstGeom prst="rect">
            <a:avLst/>
          </a:prstGeom>
          <a:noFill/>
        </p:spPr>
        <p:txBody>
          <a:bodyPr wrap="none" rtlCol="0">
            <a:spAutoFit/>
          </a:bodyPr>
          <a:lstStyle/>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14</a:t>
            </a:r>
            <a:r>
              <a:rPr lang="en-PH" b="1" baseline="30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th</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Senior Officials’ Meeting</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10 - 11 December 2018</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Manila, Philippines</a:t>
            </a:r>
          </a:p>
        </p:txBody>
      </p:sp>
      <p:sp>
        <p:nvSpPr>
          <p:cNvPr id="4" name="Title 1"/>
          <p:cNvSpPr txBox="1">
            <a:spLocks/>
          </p:cNvSpPr>
          <p:nvPr/>
        </p:nvSpPr>
        <p:spPr>
          <a:xfrm>
            <a:off x="1" y="2375989"/>
            <a:ext cx="12191999" cy="1332951"/>
          </a:xfrm>
          <a:prstGeom prst="rect">
            <a:avLst/>
          </a:prstGeom>
          <a:solidFill>
            <a:srgbClr val="90C42F">
              <a:alpha val="60000"/>
            </a:srgb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57188" algn="l"/>
            <a:r>
              <a:rPr lang="en-PH" sz="4300" b="1" dirty="0">
                <a:solidFill>
                  <a:schemeClr val="bg1"/>
                </a:solidFill>
                <a:effectLst>
                  <a:outerShdw blurRad="38100" dist="38100" dir="2700000" algn="tl">
                    <a:srgbClr val="000000">
                      <a:alpha val="43137"/>
                    </a:srgbClr>
                  </a:outerShdw>
                </a:effectLst>
                <a:latin typeface="Arial Black" panose="020B0A04020102020204" pitchFamily="34" charset="0"/>
              </a:rPr>
              <a:t>  </a:t>
            </a:r>
            <a:r>
              <a:rPr lang="en-US" sz="4000" b="1" dirty="0">
                <a:solidFill>
                  <a:schemeClr val="bg1"/>
                </a:solidFill>
                <a:effectLst>
                  <a:outerShdw blurRad="38100" dist="38100" dir="2700000" algn="tl">
                    <a:srgbClr val="000000">
                      <a:alpha val="43137"/>
                    </a:srgbClr>
                  </a:outerShdw>
                </a:effectLst>
                <a:latin typeface="Arial Black" panose="020B0A04020102020204" pitchFamily="34" charset="0"/>
              </a:rPr>
              <a:t>Financial Inclusion and Empowerment for Women in Coastal Communities</a:t>
            </a:r>
            <a:endParaRPr lang="en-PH" sz="40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 name="Subtitle 2"/>
          <p:cNvSpPr txBox="1">
            <a:spLocks/>
          </p:cNvSpPr>
          <p:nvPr/>
        </p:nvSpPr>
        <p:spPr>
          <a:xfrm>
            <a:off x="451377" y="3889212"/>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Presented by Jackie Thomas, WWF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011" y="5643828"/>
            <a:ext cx="838529" cy="84303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054" y="5532738"/>
            <a:ext cx="2528622" cy="1071428"/>
          </a:xfrm>
          <a:prstGeom prst="rect">
            <a:avLst/>
          </a:prstGeom>
        </p:spPr>
      </p:pic>
      <p:pic>
        <p:nvPicPr>
          <p:cNvPr id="18" name="Picture 17" descr="A close up of a sign&#10;&#10;Description automatically generated">
            <a:extLst>
              <a:ext uri="{FF2B5EF4-FFF2-40B4-BE49-F238E27FC236}">
                <a16:creationId xmlns:a16="http://schemas.microsoft.com/office/drawing/2014/main" id="{A73824A2-69A7-4DFE-9A65-5F9EED9A9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01" y="5577175"/>
            <a:ext cx="2844315" cy="928985"/>
          </a:xfrm>
          <a:prstGeom prst="rect">
            <a:avLst/>
          </a:prstGeom>
        </p:spPr>
      </p:pic>
    </p:spTree>
    <p:extLst>
      <p:ext uri="{BB962C8B-B14F-4D97-AF65-F5344CB8AC3E}">
        <p14:creationId xmlns:p14="http://schemas.microsoft.com/office/powerpoint/2010/main" val="165540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CA23-7C85-4909-B7B2-13AB78587C15}"/>
              </a:ext>
            </a:extLst>
          </p:cNvPr>
          <p:cNvSpPr>
            <a:spLocks noGrp="1"/>
          </p:cNvSpPr>
          <p:nvPr>
            <p:ph type="title"/>
          </p:nvPr>
        </p:nvSpPr>
        <p:spPr>
          <a:xfrm>
            <a:off x="614149" y="365126"/>
            <a:ext cx="11204811" cy="740344"/>
          </a:xfrm>
        </p:spPr>
        <p:txBody>
          <a:bodyPr>
            <a:noAutofit/>
          </a:bodyPr>
          <a:lstStyle/>
          <a:p>
            <a:r>
              <a:rPr lang="en-AU" altLang="en-US" sz="3000" b="1" dirty="0"/>
              <a:t>Empowering Women through Financial Inclusion</a:t>
            </a:r>
            <a:endParaRPr lang="en-US" sz="3000" dirty="0"/>
          </a:p>
        </p:txBody>
      </p:sp>
      <p:sp>
        <p:nvSpPr>
          <p:cNvPr id="6" name="Content Placeholder 5">
            <a:extLst>
              <a:ext uri="{FF2B5EF4-FFF2-40B4-BE49-F238E27FC236}">
                <a16:creationId xmlns:a16="http://schemas.microsoft.com/office/drawing/2014/main" id="{AA9333F1-09FE-4AAB-8355-A5FC8C37D830}"/>
              </a:ext>
            </a:extLst>
          </p:cNvPr>
          <p:cNvSpPr>
            <a:spLocks noGrp="1"/>
          </p:cNvSpPr>
          <p:nvPr>
            <p:ph sz="quarter" idx="4"/>
          </p:nvPr>
        </p:nvSpPr>
        <p:spPr>
          <a:xfrm>
            <a:off x="805218" y="1364776"/>
            <a:ext cx="6318913" cy="4824887"/>
          </a:xfrm>
        </p:spPr>
        <p:txBody>
          <a:bodyPr>
            <a:normAutofit fontScale="77500" lnSpcReduction="20000"/>
          </a:bodyPr>
          <a:lstStyle/>
          <a:p>
            <a:pPr>
              <a:lnSpc>
                <a:spcPct val="110000"/>
              </a:lnSpc>
              <a:spcBef>
                <a:spcPts val="1200"/>
              </a:spcBef>
            </a:pPr>
            <a:r>
              <a:rPr lang="en-AU" dirty="0"/>
              <a:t>WWF aims to improve livelihoods &amp; food security of coastal fishing communities where we work</a:t>
            </a:r>
          </a:p>
          <a:p>
            <a:pPr>
              <a:lnSpc>
                <a:spcPct val="110000"/>
              </a:lnSpc>
              <a:spcBef>
                <a:spcPts val="1200"/>
              </a:spcBef>
            </a:pPr>
            <a:r>
              <a:rPr lang="en-AU" dirty="0"/>
              <a:t>Innovative approaches to sustainable community-based fisheries co-management, linked to empowering women thru financial inclusion</a:t>
            </a:r>
          </a:p>
          <a:p>
            <a:pPr>
              <a:lnSpc>
                <a:spcPct val="110000"/>
              </a:lnSpc>
              <a:spcBef>
                <a:spcPts val="1200"/>
              </a:spcBef>
            </a:pPr>
            <a:r>
              <a:rPr lang="en-US" dirty="0"/>
              <a:t>High dependency of coastal communities on fisheries for income, livelihoods, food security </a:t>
            </a:r>
          </a:p>
          <a:p>
            <a:pPr>
              <a:lnSpc>
                <a:spcPct val="110000"/>
              </a:lnSpc>
              <a:spcBef>
                <a:spcPts val="1200"/>
              </a:spcBef>
            </a:pPr>
            <a:r>
              <a:rPr lang="en-US" dirty="0"/>
              <a:t>Helps answer Community questions about benefits from conservation &amp; resource management.</a:t>
            </a:r>
          </a:p>
          <a:p>
            <a:endParaRPr lang="en-US" dirty="0"/>
          </a:p>
        </p:txBody>
      </p:sp>
      <p:grpSp>
        <p:nvGrpSpPr>
          <p:cNvPr id="8" name="Group 6"/>
          <p:cNvGrpSpPr>
            <a:grpSpLocks/>
          </p:cNvGrpSpPr>
          <p:nvPr/>
        </p:nvGrpSpPr>
        <p:grpSpPr bwMode="auto">
          <a:xfrm>
            <a:off x="7077619" y="1348896"/>
            <a:ext cx="4963056" cy="5017784"/>
            <a:chOff x="1236097" y="734747"/>
            <a:chExt cx="4963474" cy="5017784"/>
          </a:xfrm>
        </p:grpSpPr>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6097" y="734747"/>
              <a:ext cx="4741740" cy="501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606966" y="5414394"/>
              <a:ext cx="2592605" cy="338137"/>
            </a:xfrm>
            <a:prstGeom prst="rect">
              <a:avLst/>
            </a:prstGeom>
            <a:noFill/>
          </p:spPr>
          <p:txBody>
            <a:bodyPr>
              <a:spAutoFit/>
            </a:bodyPr>
            <a:lstStyle/>
            <a:p>
              <a:pPr eaLnBrk="1" fontAlgn="auto" hangingPunct="1">
                <a:spcBef>
                  <a:spcPts val="0"/>
                </a:spcBef>
                <a:spcAft>
                  <a:spcPts val="0"/>
                </a:spcAft>
                <a:defRPr/>
              </a:pPr>
              <a:r>
                <a:rPr lang="en-AU" sz="1600" b="1" kern="0" dirty="0">
                  <a:solidFill>
                    <a:schemeClr val="bg1"/>
                  </a:solidFill>
                  <a:sym typeface="Symbol"/>
                </a:rPr>
                <a:t> Andrew Smith / WWF</a:t>
              </a:r>
              <a:endParaRPr lang="en-AU" sz="1600" b="1" kern="0" dirty="0">
                <a:solidFill>
                  <a:schemeClr val="bg1"/>
                </a:solidFill>
              </a:endParaRPr>
            </a:p>
          </p:txBody>
        </p:sp>
      </p:grpSp>
    </p:spTree>
    <p:extLst>
      <p:ext uri="{BB962C8B-B14F-4D97-AF65-F5344CB8AC3E}">
        <p14:creationId xmlns:p14="http://schemas.microsoft.com/office/powerpoint/2010/main" val="16363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CA23-7C85-4909-B7B2-13AB78587C15}"/>
              </a:ext>
            </a:extLst>
          </p:cNvPr>
          <p:cNvSpPr>
            <a:spLocks noGrp="1"/>
          </p:cNvSpPr>
          <p:nvPr>
            <p:ph type="title"/>
          </p:nvPr>
        </p:nvSpPr>
        <p:spPr>
          <a:xfrm>
            <a:off x="558140" y="460661"/>
            <a:ext cx="10906430" cy="740344"/>
          </a:xfrm>
        </p:spPr>
        <p:txBody>
          <a:bodyPr>
            <a:normAutofit fontScale="90000"/>
          </a:bodyPr>
          <a:lstStyle/>
          <a:p>
            <a:pPr>
              <a:lnSpc>
                <a:spcPct val="100000"/>
              </a:lnSpc>
            </a:pPr>
            <a:r>
              <a:rPr lang="en-US" sz="3200" dirty="0"/>
              <a:t>Western Province of the Solomon Islands:</a:t>
            </a:r>
            <a:br>
              <a:rPr lang="en-US" sz="3200" dirty="0"/>
            </a:br>
            <a:r>
              <a:rPr lang="en-US" sz="3200" dirty="0"/>
              <a:t>Building Capacity of Women, by Women </a:t>
            </a:r>
          </a:p>
        </p:txBody>
      </p:sp>
      <p:sp>
        <p:nvSpPr>
          <p:cNvPr id="6" name="Content Placeholder 5">
            <a:extLst>
              <a:ext uri="{FF2B5EF4-FFF2-40B4-BE49-F238E27FC236}">
                <a16:creationId xmlns:a16="http://schemas.microsoft.com/office/drawing/2014/main" id="{AA9333F1-09FE-4AAB-8355-A5FC8C37D830}"/>
              </a:ext>
            </a:extLst>
          </p:cNvPr>
          <p:cNvSpPr>
            <a:spLocks noGrp="1"/>
          </p:cNvSpPr>
          <p:nvPr>
            <p:ph sz="quarter" idx="4"/>
          </p:nvPr>
        </p:nvSpPr>
        <p:spPr>
          <a:xfrm>
            <a:off x="5723906" y="1574944"/>
            <a:ext cx="5997039" cy="4824887"/>
          </a:xfrm>
        </p:spPr>
        <p:txBody>
          <a:bodyPr>
            <a:normAutofit fontScale="70000" lnSpcReduction="20000"/>
          </a:bodyPr>
          <a:lstStyle/>
          <a:p>
            <a:pPr>
              <a:lnSpc>
                <a:spcPct val="110000"/>
              </a:lnSpc>
              <a:spcBef>
                <a:spcPts val="1200"/>
              </a:spcBef>
            </a:pPr>
            <a:r>
              <a:rPr lang="en-AU" dirty="0"/>
              <a:t>Working with &amp; through local partners to establish micro-finance mechanisms </a:t>
            </a:r>
          </a:p>
          <a:p>
            <a:pPr>
              <a:lnSpc>
                <a:spcPct val="110000"/>
              </a:lnSpc>
              <a:spcBef>
                <a:spcPts val="1200"/>
              </a:spcBef>
            </a:pPr>
            <a:r>
              <a:rPr lang="en-AU" dirty="0"/>
              <a:t>Self-sustaining and self-governing mechanisms; </a:t>
            </a:r>
          </a:p>
          <a:p>
            <a:pPr>
              <a:lnSpc>
                <a:spcPct val="110000"/>
              </a:lnSpc>
              <a:spcBef>
                <a:spcPts val="1200"/>
              </a:spcBef>
            </a:pPr>
            <a:r>
              <a:rPr lang="en-AU" dirty="0"/>
              <a:t>Act as catalysts for small business opportunities for women.</a:t>
            </a:r>
          </a:p>
          <a:p>
            <a:pPr eaLnBrk="0" fontAlgn="base" hangingPunct="0">
              <a:lnSpc>
                <a:spcPct val="110000"/>
              </a:lnSpc>
              <a:spcBef>
                <a:spcPts val="1200"/>
              </a:spcBef>
            </a:pPr>
            <a:r>
              <a:rPr lang="en-AU" dirty="0"/>
              <a:t>Activities:  </a:t>
            </a:r>
            <a:endParaRPr lang="en-US" dirty="0"/>
          </a:p>
          <a:p>
            <a:pPr marL="579437" lvl="1" indent="-342900" eaLnBrk="0" fontAlgn="base" hangingPunct="0">
              <a:lnSpc>
                <a:spcPct val="110000"/>
              </a:lnSpc>
              <a:spcBef>
                <a:spcPts val="1200"/>
              </a:spcBef>
              <a:buFont typeface="Wingdings" pitchFamily="2" charset="2"/>
              <a:buChar char="ü"/>
            </a:pPr>
            <a:r>
              <a:rPr lang="en-AU" dirty="0"/>
              <a:t>Financial literacy, Micro-finance &amp; Small Business training</a:t>
            </a:r>
            <a:endParaRPr lang="en-US" dirty="0"/>
          </a:p>
          <a:p>
            <a:pPr marL="579437" lvl="1" indent="-342900" eaLnBrk="0" fontAlgn="base" hangingPunct="0">
              <a:lnSpc>
                <a:spcPct val="110000"/>
              </a:lnSpc>
              <a:spcBef>
                <a:spcPts val="1200"/>
              </a:spcBef>
              <a:buFont typeface="Wingdings" pitchFamily="2" charset="2"/>
              <a:buChar char="ü"/>
            </a:pPr>
            <a:r>
              <a:rPr lang="en-AU" dirty="0"/>
              <a:t>Facilitate Micro-savings &amp; Loans Schemes through Savings Clubs</a:t>
            </a:r>
            <a:endParaRPr lang="en-US" dirty="0"/>
          </a:p>
          <a:p>
            <a:pPr marL="579437" lvl="1" indent="-342900" eaLnBrk="0" fontAlgn="base" hangingPunct="0">
              <a:lnSpc>
                <a:spcPct val="110000"/>
              </a:lnSpc>
              <a:spcBef>
                <a:spcPts val="1200"/>
              </a:spcBef>
              <a:buFont typeface="Wingdings" pitchFamily="2" charset="2"/>
              <a:buChar char="ü"/>
            </a:pPr>
            <a:r>
              <a:rPr lang="en-AU" dirty="0"/>
              <a:t>Identify small business &amp; sustainable livelihood opportunities</a:t>
            </a:r>
            <a:endParaRPr lang="en-US" dirty="0"/>
          </a:p>
          <a:p>
            <a:pPr marL="579437" lvl="1" indent="-342900" eaLnBrk="0" fontAlgn="base" hangingPunct="0">
              <a:lnSpc>
                <a:spcPct val="110000"/>
              </a:lnSpc>
              <a:spcBef>
                <a:spcPts val="1200"/>
              </a:spcBef>
              <a:buFont typeface="Wingdings" pitchFamily="2" charset="2"/>
              <a:buChar char="ü"/>
            </a:pPr>
            <a:r>
              <a:rPr lang="en-AU" dirty="0"/>
              <a:t>Small Business Planning, Governance, Leadership</a:t>
            </a:r>
            <a:endParaRPr lang="en-US" dirty="0"/>
          </a:p>
          <a:p>
            <a:endParaRPr lang="en-US" dirty="0"/>
          </a:p>
        </p:txBody>
      </p:sp>
      <p:grpSp>
        <p:nvGrpSpPr>
          <p:cNvPr id="4" name="Group 1"/>
          <p:cNvGrpSpPr>
            <a:grpSpLocks/>
          </p:cNvGrpSpPr>
          <p:nvPr/>
        </p:nvGrpSpPr>
        <p:grpSpPr bwMode="auto">
          <a:xfrm>
            <a:off x="635746" y="1586055"/>
            <a:ext cx="5464802" cy="3919157"/>
            <a:chOff x="-706649" y="0"/>
            <a:chExt cx="8557533" cy="6858000"/>
          </a:xfrm>
        </p:grpSpPr>
        <p:pic>
          <p:nvPicPr>
            <p:cNvPr id="5" name="Picture 2" descr="D:\Pictures\WWF\Solomon Islands IFAD Images\Sara Martin - Finance workshops\Solomon Islands - Ghizo Micro-Finance Workshops (Sara Martin) 2014-01 - 0093.JPG"/>
            <p:cNvPicPr>
              <a:picLocks noChangeAspect="1" noChangeArrowheads="1"/>
            </p:cNvPicPr>
            <p:nvPr/>
          </p:nvPicPr>
          <p:blipFill>
            <a:blip r:embed="rId2" cstate="print">
              <a:extLst>
                <a:ext uri="{28A0092B-C50C-407E-A947-70E740481C1C}">
                  <a14:useLocalDpi xmlns:a14="http://schemas.microsoft.com/office/drawing/2010/main" val="0"/>
                </a:ext>
              </a:extLst>
            </a:blip>
            <a:srcRect r="19206"/>
            <a:stretch>
              <a:fillRect/>
            </a:stretch>
          </p:blipFill>
          <p:spPr bwMode="auto">
            <a:xfrm>
              <a:off x="-706649" y="0"/>
              <a:ext cx="7387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4748320" y="6326286"/>
              <a:ext cx="3102564" cy="47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000">
                  <a:solidFill>
                    <a:schemeClr val="bg1"/>
                  </a:solidFill>
                  <a:sym typeface="Symbol" pitchFamily="18" charset="2"/>
                </a:rPr>
                <a:t> Sara Martin / WWF</a:t>
              </a:r>
              <a:endParaRPr lang="en-AU" altLang="en-US" sz="1000">
                <a:solidFill>
                  <a:schemeClr val="bg1"/>
                </a:solidFill>
              </a:endParaRPr>
            </a:p>
          </p:txBody>
        </p:sp>
      </p:grpSp>
      <p:sp>
        <p:nvSpPr>
          <p:cNvPr id="3" name="Rectangle 2"/>
          <p:cNvSpPr/>
          <p:nvPr/>
        </p:nvSpPr>
        <p:spPr>
          <a:xfrm>
            <a:off x="635746" y="5753497"/>
            <a:ext cx="4985018" cy="584775"/>
          </a:xfrm>
          <a:prstGeom prst="rect">
            <a:avLst/>
          </a:prstGeom>
        </p:spPr>
        <p:txBody>
          <a:bodyPr wrap="square">
            <a:spAutoFit/>
          </a:bodyPr>
          <a:lstStyle/>
          <a:p>
            <a:pPr algn="ctr"/>
            <a:r>
              <a:rPr lang="en-AU" sz="1600" b="1" dirty="0">
                <a:cs typeface="Calibri" pitchFamily="34" charset="0"/>
              </a:rPr>
              <a:t>Solomon Islands’ Dr Alice Pollard, expert  trainer in Micro-Finance mechanisms &amp; Savings Clubs</a:t>
            </a:r>
            <a:endParaRPr lang="en-US" sz="1600" b="1" dirty="0"/>
          </a:p>
        </p:txBody>
      </p:sp>
    </p:spTree>
    <p:extLst>
      <p:ext uri="{BB962C8B-B14F-4D97-AF65-F5344CB8AC3E}">
        <p14:creationId xmlns:p14="http://schemas.microsoft.com/office/powerpoint/2010/main" val="404037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CA23-7C85-4909-B7B2-13AB78587C15}"/>
              </a:ext>
            </a:extLst>
          </p:cNvPr>
          <p:cNvSpPr>
            <a:spLocks noGrp="1"/>
          </p:cNvSpPr>
          <p:nvPr>
            <p:ph type="title"/>
          </p:nvPr>
        </p:nvSpPr>
        <p:spPr>
          <a:xfrm>
            <a:off x="1418896" y="341193"/>
            <a:ext cx="9936491" cy="477673"/>
          </a:xfrm>
        </p:spPr>
        <p:txBody>
          <a:bodyPr>
            <a:noAutofit/>
          </a:bodyPr>
          <a:lstStyle/>
          <a:p>
            <a:pPr>
              <a:lnSpc>
                <a:spcPct val="100000"/>
              </a:lnSpc>
            </a:pPr>
            <a:r>
              <a:rPr lang="en-US" sz="2800" dirty="0"/>
              <a:t>Papua New Guinea – Madang Province </a:t>
            </a:r>
            <a:br>
              <a:rPr lang="en-US" sz="2800" dirty="0"/>
            </a:br>
            <a:r>
              <a:rPr lang="en-US" sz="2800" dirty="0"/>
              <a:t>Microfinance Village Savings &amp; Loan Concept</a:t>
            </a:r>
          </a:p>
        </p:txBody>
      </p:sp>
      <p:pic>
        <p:nvPicPr>
          <p:cNvPr id="4" name="Picture 2" descr="C:\Users\jthomas\Documents\Coral Triangle\SOM14 MM&amp;\WLF\IMG_0389 (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2" y="1139497"/>
            <a:ext cx="7844658" cy="52297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24040" y="1631843"/>
            <a:ext cx="3578774" cy="4247317"/>
          </a:xfrm>
          <a:prstGeom prst="rect">
            <a:avLst/>
          </a:prstGeom>
        </p:spPr>
        <p:txBody>
          <a:bodyPr wrap="square">
            <a:spAutoFit/>
          </a:bodyPr>
          <a:lstStyle/>
          <a:p>
            <a:pPr marL="285750" indent="-285750">
              <a:buFont typeface="Arial" pitchFamily="34" charset="0"/>
              <a:buChar char="•"/>
            </a:pPr>
            <a:r>
              <a:rPr lang="en-US" dirty="0"/>
              <a:t>Rolling out in 15 Community Based Fisheries management communities in 3 districts of Madang Province (Madang, </a:t>
            </a:r>
            <a:r>
              <a:rPr lang="en-US" dirty="0" err="1"/>
              <a:t>Sumkar</a:t>
            </a:r>
            <a:r>
              <a:rPr lang="en-US" dirty="0"/>
              <a:t>, </a:t>
            </a:r>
            <a:r>
              <a:rPr lang="en-US" dirty="0" err="1"/>
              <a:t>Bogia</a:t>
            </a:r>
            <a:r>
              <a:rPr lang="en-US" dirty="0"/>
              <a:t>) </a:t>
            </a:r>
          </a:p>
          <a:p>
            <a:pPr marL="285750" indent="-285750">
              <a:buFont typeface="Arial" pitchFamily="34" charset="0"/>
              <a:buChar char="•"/>
            </a:pPr>
            <a:endParaRPr lang="en-US" dirty="0"/>
          </a:p>
          <a:p>
            <a:pPr marL="285750" indent="-285750">
              <a:buFont typeface="Arial" pitchFamily="34" charset="0"/>
              <a:buChar char="•"/>
            </a:pPr>
            <a:r>
              <a:rPr lang="en-US" dirty="0"/>
              <a:t>5 Village Savings groups </a:t>
            </a:r>
          </a:p>
          <a:p>
            <a:pPr marL="285750" indent="-285750">
              <a:buFont typeface="Arial" pitchFamily="34" charset="0"/>
              <a:buChar char="•"/>
            </a:pPr>
            <a:endParaRPr lang="en-US" dirty="0"/>
          </a:p>
          <a:p>
            <a:pPr marL="285750" indent="-285750">
              <a:buFont typeface="Arial" pitchFamily="34" charset="0"/>
              <a:buChar char="•"/>
            </a:pPr>
            <a:r>
              <a:rPr lang="en-US" dirty="0"/>
              <a:t>WWF supplies savings kits, passbooks, stationery, ID cards, locks/keys, savings box</a:t>
            </a:r>
          </a:p>
          <a:p>
            <a:pPr marL="285750" indent="-285750">
              <a:buFont typeface="Arial" pitchFamily="34" charset="0"/>
              <a:buChar char="•"/>
            </a:pPr>
            <a:endParaRPr lang="en-US" dirty="0"/>
          </a:p>
          <a:p>
            <a:pPr marL="285750" indent="-285750">
              <a:buFont typeface="Arial" pitchFamily="34" charset="0"/>
              <a:buChar char="•"/>
            </a:pPr>
            <a:r>
              <a:rPr lang="en-US" dirty="0"/>
              <a:t>Training Module developed for Field officers – a guide on how  to establish savings groups. </a:t>
            </a:r>
          </a:p>
        </p:txBody>
      </p:sp>
    </p:spTree>
    <p:extLst>
      <p:ext uri="{BB962C8B-B14F-4D97-AF65-F5344CB8AC3E}">
        <p14:creationId xmlns:p14="http://schemas.microsoft.com/office/powerpoint/2010/main" val="250183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B6639-A86D-44A1-9FCC-97FBAB7F7568}"/>
              </a:ext>
            </a:extLst>
          </p:cNvPr>
          <p:cNvSpPr>
            <a:spLocks noGrp="1"/>
          </p:cNvSpPr>
          <p:nvPr>
            <p:ph type="title"/>
          </p:nvPr>
        </p:nvSpPr>
        <p:spPr>
          <a:xfrm>
            <a:off x="521502" y="462268"/>
            <a:ext cx="10515600" cy="1325563"/>
          </a:xfrm>
        </p:spPr>
        <p:txBody>
          <a:bodyPr/>
          <a:lstStyle/>
          <a:p>
            <a:r>
              <a:rPr lang="en-MY" dirty="0"/>
              <a:t>Outline</a:t>
            </a:r>
            <a:endParaRPr lang="en-US" dirty="0"/>
          </a:p>
        </p:txBody>
      </p:sp>
      <p:sp>
        <p:nvSpPr>
          <p:cNvPr id="3" name="Rectangle 2">
            <a:extLst>
              <a:ext uri="{FF2B5EF4-FFF2-40B4-BE49-F238E27FC236}">
                <a16:creationId xmlns:a16="http://schemas.microsoft.com/office/drawing/2014/main" id="{0F12D60A-4F40-48B4-8345-7A040DBA6563}"/>
              </a:ext>
            </a:extLst>
          </p:cNvPr>
          <p:cNvSpPr/>
          <p:nvPr/>
        </p:nvSpPr>
        <p:spPr>
          <a:xfrm>
            <a:off x="521502" y="1699727"/>
            <a:ext cx="5200477" cy="4825488"/>
          </a:xfrm>
          <a:prstGeom prst="rect">
            <a:avLst/>
          </a:prstGeom>
        </p:spPr>
        <p:txBody>
          <a:bodyPr wrap="square">
            <a:spAutoFit/>
          </a:bodyPr>
          <a:lstStyle/>
          <a:p>
            <a:pPr marL="342900" lvl="0" indent="-342900" algn="just">
              <a:lnSpc>
                <a:spcPct val="101000"/>
              </a:lnSpc>
              <a:spcAft>
                <a:spcPts val="1200"/>
              </a:spcAft>
              <a:buFont typeface="+mj-lt"/>
              <a:buAutoNum type="arabicPeriod"/>
            </a:pPr>
            <a:r>
              <a:rPr lang="en-US" sz="2300" b="1" dirty="0">
                <a:ea typeface="Calibri" panose="020F0502020204030204" pitchFamily="34" charset="0"/>
                <a:cs typeface="Arial" panose="020B0604020202020204" pitchFamily="34" charset="0"/>
              </a:rPr>
              <a:t>WLF 2018 Activities:</a:t>
            </a:r>
          </a:p>
          <a:p>
            <a:pPr marL="800100" lvl="1" indent="-342900" algn="just">
              <a:lnSpc>
                <a:spcPct val="101000"/>
              </a:lnSpc>
              <a:spcAft>
                <a:spcPts val="1200"/>
              </a:spcAft>
              <a:buFont typeface="Arial" panose="020B0604020202020204" pitchFamily="34" charset="0"/>
              <a:buChar char="•"/>
            </a:pPr>
            <a:r>
              <a:rPr lang="en-US" sz="2300" b="1" dirty="0">
                <a:ea typeface="Calibri" panose="020F0502020204030204" pitchFamily="34" charset="0"/>
                <a:cs typeface="Arial" panose="020B0604020202020204" pitchFamily="34" charset="0"/>
              </a:rPr>
              <a:t>Update progress of SOM-13 recommendations</a:t>
            </a:r>
            <a:r>
              <a:rPr lang="en-US" sz="2300" dirty="0">
                <a:ea typeface="Calibri" panose="020F0502020204030204" pitchFamily="34" charset="0"/>
                <a:cs typeface="Arial" panose="020B0604020202020204" pitchFamily="34" charset="0"/>
              </a:rPr>
              <a:t> and matters raised in Prep-SOM meeting in October 2018</a:t>
            </a:r>
          </a:p>
          <a:p>
            <a:pPr marL="800100" lvl="1" indent="-342900" algn="just">
              <a:lnSpc>
                <a:spcPct val="101000"/>
              </a:lnSpc>
              <a:spcAft>
                <a:spcPts val="1200"/>
              </a:spcAft>
              <a:buFont typeface="Arial" panose="020B0604020202020204" pitchFamily="34" charset="0"/>
              <a:buChar char="•"/>
            </a:pPr>
            <a:r>
              <a:rPr lang="en-US" sz="2300" b="1" dirty="0">
                <a:ea typeface="Calibri" panose="020F0502020204030204" pitchFamily="34" charset="0"/>
                <a:cs typeface="Arial" panose="020B0604020202020204" pitchFamily="34" charset="0"/>
              </a:rPr>
              <a:t>Partners’ Activities</a:t>
            </a:r>
          </a:p>
          <a:p>
            <a:pPr marL="342900" lvl="0" indent="-342900" algn="just">
              <a:lnSpc>
                <a:spcPct val="101000"/>
              </a:lnSpc>
              <a:spcAft>
                <a:spcPts val="600"/>
              </a:spcAft>
              <a:buFont typeface="+mj-lt"/>
              <a:buAutoNum type="arabicPeriod"/>
            </a:pPr>
            <a:r>
              <a:rPr lang="en-MY" sz="2300" b="1" dirty="0">
                <a:ea typeface="Calibri" panose="020F0502020204030204" pitchFamily="34" charset="0"/>
                <a:cs typeface="Arial" panose="020B0604020202020204" pitchFamily="34" charset="0"/>
              </a:rPr>
              <a:t>WLF 2</a:t>
            </a:r>
            <a:r>
              <a:rPr lang="en-US" sz="2300" b="1" dirty="0">
                <a:ea typeface="Calibri" panose="020F0502020204030204" pitchFamily="34" charset="0"/>
                <a:cs typeface="Arial" panose="020B0604020202020204" pitchFamily="34" charset="0"/>
              </a:rPr>
              <a:t>019 Roadmap</a:t>
            </a:r>
          </a:p>
          <a:p>
            <a:pPr marL="342900" lvl="0" indent="-342900" algn="just">
              <a:lnSpc>
                <a:spcPct val="101000"/>
              </a:lnSpc>
              <a:spcAft>
                <a:spcPts val="600"/>
              </a:spcAft>
              <a:buFont typeface="+mj-lt"/>
              <a:buAutoNum type="arabicPeriod"/>
            </a:pPr>
            <a:r>
              <a:rPr lang="en-MY" sz="2300" b="1" dirty="0">
                <a:ea typeface="Calibri" panose="020F0502020204030204" pitchFamily="34" charset="0"/>
                <a:cs typeface="Arial" panose="020B0604020202020204" pitchFamily="34" charset="0"/>
              </a:rPr>
              <a:t>C</a:t>
            </a:r>
            <a:r>
              <a:rPr lang="en-US" sz="2300" b="1" dirty="0">
                <a:ea typeface="Calibri" panose="020F0502020204030204" pitchFamily="34" charset="0"/>
                <a:cs typeface="Arial" panose="020B0604020202020204" pitchFamily="34" charset="0"/>
              </a:rPr>
              <a:t>TI WLF Database</a:t>
            </a:r>
          </a:p>
          <a:p>
            <a:pPr marL="342900" lvl="0" indent="-342900" algn="just">
              <a:lnSpc>
                <a:spcPct val="101000"/>
              </a:lnSpc>
              <a:spcAft>
                <a:spcPts val="600"/>
              </a:spcAft>
              <a:buFont typeface="+mj-lt"/>
              <a:buAutoNum type="arabicPeriod"/>
            </a:pPr>
            <a:r>
              <a:rPr lang="en-MY" sz="2300" b="1" dirty="0">
                <a:ea typeface="Calibri" panose="020F0502020204030204" pitchFamily="34" charset="0"/>
                <a:cs typeface="Arial" panose="020B0604020202020204" pitchFamily="34" charset="0"/>
              </a:rPr>
              <a:t>C</a:t>
            </a:r>
            <a:r>
              <a:rPr lang="en-US" sz="2300" b="1" dirty="0">
                <a:ea typeface="Calibri" panose="020F0502020204030204" pitchFamily="34" charset="0"/>
                <a:cs typeface="Arial" panose="020B0604020202020204" pitchFamily="34" charset="0"/>
              </a:rPr>
              <a:t>TI WLF Ambassador and Chair</a:t>
            </a:r>
          </a:p>
          <a:p>
            <a:pPr marL="342900" lvl="0" indent="-342900" algn="just">
              <a:lnSpc>
                <a:spcPct val="101000"/>
              </a:lnSpc>
              <a:spcAft>
                <a:spcPts val="600"/>
              </a:spcAft>
              <a:buFont typeface="+mj-lt"/>
              <a:buAutoNum type="arabicPeriod"/>
            </a:pPr>
            <a:r>
              <a:rPr lang="en-MY" sz="2300" b="1" dirty="0">
                <a:ea typeface="Calibri" panose="020F0502020204030204" pitchFamily="34" charset="0"/>
                <a:cs typeface="Arial" panose="020B0604020202020204" pitchFamily="34" charset="0"/>
              </a:rPr>
              <a:t>S</a:t>
            </a:r>
            <a:r>
              <a:rPr lang="en-US" sz="2300" b="1" dirty="0">
                <a:ea typeface="Calibri" panose="020F0502020204030204" pitchFamily="34" charset="0"/>
                <a:cs typeface="Arial" panose="020B0604020202020204" pitchFamily="34" charset="0"/>
              </a:rPr>
              <a:t>OM- 14 Recommendations</a:t>
            </a:r>
          </a:p>
          <a:p>
            <a:pPr marL="342900" lvl="0" indent="-342900" algn="just">
              <a:lnSpc>
                <a:spcPct val="101000"/>
              </a:lnSpc>
              <a:spcAft>
                <a:spcPts val="600"/>
              </a:spcAft>
              <a:buFont typeface="+mj-lt"/>
              <a:buAutoNum type="arabicPeriod"/>
            </a:pPr>
            <a:endParaRPr lang="en-US" sz="2300" dirty="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ADE6F8D-30A5-4989-951E-CF31B7B5D4CD}"/>
              </a:ext>
            </a:extLst>
          </p:cNvPr>
          <p:cNvPicPr>
            <a:picLocks noChangeAspect="1"/>
          </p:cNvPicPr>
          <p:nvPr/>
        </p:nvPicPr>
        <p:blipFill>
          <a:blip r:embed="rId2"/>
          <a:stretch>
            <a:fillRect/>
          </a:stretch>
        </p:blipFill>
        <p:spPr>
          <a:xfrm>
            <a:off x="5826068" y="1915421"/>
            <a:ext cx="6365932" cy="3730467"/>
          </a:xfrm>
          <a:prstGeom prst="rect">
            <a:avLst/>
          </a:prstGeom>
        </p:spPr>
      </p:pic>
    </p:spTree>
    <p:extLst>
      <p:ext uri="{BB962C8B-B14F-4D97-AF65-F5344CB8AC3E}">
        <p14:creationId xmlns:p14="http://schemas.microsoft.com/office/powerpoint/2010/main" val="98441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CA23-7C85-4909-B7B2-13AB78587C15}"/>
              </a:ext>
            </a:extLst>
          </p:cNvPr>
          <p:cNvSpPr>
            <a:spLocks noGrp="1"/>
          </p:cNvSpPr>
          <p:nvPr>
            <p:ph type="title"/>
          </p:nvPr>
        </p:nvSpPr>
        <p:spPr>
          <a:xfrm>
            <a:off x="586854" y="341193"/>
            <a:ext cx="10768534" cy="477673"/>
          </a:xfrm>
        </p:spPr>
        <p:txBody>
          <a:bodyPr>
            <a:noAutofit/>
          </a:bodyPr>
          <a:lstStyle/>
          <a:p>
            <a:pPr>
              <a:lnSpc>
                <a:spcPct val="100000"/>
              </a:lnSpc>
            </a:pPr>
            <a:r>
              <a:rPr lang="en-US" sz="2800" dirty="0"/>
              <a:t>Papua New Guinea – Madang Province </a:t>
            </a:r>
            <a:br>
              <a:rPr lang="en-US" sz="2800" dirty="0"/>
            </a:br>
            <a:endParaRPr lang="en-US" sz="2800" dirty="0"/>
          </a:p>
        </p:txBody>
      </p:sp>
      <p:sp>
        <p:nvSpPr>
          <p:cNvPr id="6" name="Content Placeholder 5">
            <a:extLst>
              <a:ext uri="{FF2B5EF4-FFF2-40B4-BE49-F238E27FC236}">
                <a16:creationId xmlns:a16="http://schemas.microsoft.com/office/drawing/2014/main" id="{AA9333F1-09FE-4AAB-8355-A5FC8C37D830}"/>
              </a:ext>
            </a:extLst>
          </p:cNvPr>
          <p:cNvSpPr>
            <a:spLocks noGrp="1"/>
          </p:cNvSpPr>
          <p:nvPr>
            <p:ph sz="quarter" idx="4"/>
          </p:nvPr>
        </p:nvSpPr>
        <p:spPr>
          <a:xfrm>
            <a:off x="520263" y="627796"/>
            <a:ext cx="5123656" cy="6018663"/>
          </a:xfrm>
        </p:spPr>
        <p:txBody>
          <a:bodyPr>
            <a:noAutofit/>
          </a:bodyPr>
          <a:lstStyle/>
          <a:p>
            <a:pPr eaLnBrk="0" fontAlgn="base" hangingPunct="0">
              <a:lnSpc>
                <a:spcPct val="100000"/>
              </a:lnSpc>
              <a:spcBef>
                <a:spcPts val="1200"/>
              </a:spcBef>
            </a:pPr>
            <a:r>
              <a:rPr lang="en-GB" sz="1800" dirty="0"/>
              <a:t>Village Savings &amp; Loan concept based on World Vision’s livelihoods programme</a:t>
            </a:r>
          </a:p>
          <a:p>
            <a:pPr eaLnBrk="0" fontAlgn="base" hangingPunct="0">
              <a:lnSpc>
                <a:spcPct val="100000"/>
              </a:lnSpc>
              <a:spcBef>
                <a:spcPts val="1200"/>
              </a:spcBef>
            </a:pPr>
            <a:r>
              <a:rPr lang="en-GB" sz="1800" dirty="0"/>
              <a:t>778 members, mostly women</a:t>
            </a:r>
          </a:p>
          <a:p>
            <a:pPr eaLnBrk="0" fontAlgn="base" hangingPunct="0">
              <a:lnSpc>
                <a:spcPct val="100000"/>
              </a:lnSpc>
              <a:spcBef>
                <a:spcPts val="1200"/>
              </a:spcBef>
            </a:pPr>
            <a:r>
              <a:rPr lang="en-GB" sz="1800" dirty="0"/>
              <a:t>Training on budget &amp; loan management in simple grassroots language, provided in partnership with World Vision, </a:t>
            </a:r>
          </a:p>
          <a:p>
            <a:pPr eaLnBrk="0" fontAlgn="base" hangingPunct="0">
              <a:lnSpc>
                <a:spcPct val="100000"/>
              </a:lnSpc>
              <a:spcBef>
                <a:spcPts val="1200"/>
              </a:spcBef>
            </a:pPr>
            <a:r>
              <a:rPr lang="en-GB" sz="1800" dirty="0"/>
              <a:t>12,807 PGK (3,800 USD) in group savings; 15-20 micro businesses established. </a:t>
            </a:r>
          </a:p>
          <a:p>
            <a:r>
              <a:rPr lang="en-US" sz="1800" dirty="0"/>
              <a:t>Members taught banking at their doorsteps, how to get loans from their savings. </a:t>
            </a:r>
          </a:p>
          <a:p>
            <a:r>
              <a:rPr lang="en-US" sz="1800" dirty="0"/>
              <a:t>Meetings held weekly/fortnightly based on members constitution law</a:t>
            </a:r>
          </a:p>
          <a:p>
            <a:r>
              <a:rPr lang="en-US" sz="1800" dirty="0"/>
              <a:t>6 monthly meetings to capture challenges experienced, lessons learnt, way forward for improvement.</a:t>
            </a:r>
            <a:r>
              <a:rPr lang="en-GB" sz="1800" dirty="0"/>
              <a:t> </a:t>
            </a:r>
          </a:p>
          <a:p>
            <a:r>
              <a:rPr lang="en-GB" sz="1800" dirty="0"/>
              <a:t>Sustainability criteria (environmental; socially, ethically; financially)  included in saving clubs constitutions &amp; loans</a:t>
            </a:r>
          </a:p>
          <a:p>
            <a:endParaRPr lang="en-US" sz="1800" dirty="0"/>
          </a:p>
          <a:p>
            <a:r>
              <a:rPr lang="en-US" sz="1800" dirty="0"/>
              <a:t> </a:t>
            </a:r>
          </a:p>
        </p:txBody>
      </p:sp>
      <p:pic>
        <p:nvPicPr>
          <p:cNvPr id="2050" name="Picture 2" descr="C:\Users\jthomas\Documents\Coral Triangle\SOM14 MM&amp;\WLF\IMG_0398 (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918" y="1419367"/>
            <a:ext cx="6305265" cy="420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59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0663-28F1-4A17-A5D8-A8C22C9EAFFB}"/>
              </a:ext>
            </a:extLst>
          </p:cNvPr>
          <p:cNvSpPr>
            <a:spLocks noGrp="1"/>
          </p:cNvSpPr>
          <p:nvPr>
            <p:ph type="title"/>
          </p:nvPr>
        </p:nvSpPr>
        <p:spPr/>
        <p:txBody>
          <a:bodyPr/>
          <a:lstStyle/>
          <a:p>
            <a:pPr lvl="0" algn="ctr" defTabSz="457200">
              <a:lnSpc>
                <a:spcPct val="100000"/>
              </a:lnSpc>
              <a:spcBef>
                <a:spcPts val="0"/>
              </a:spcBef>
            </a:pPr>
            <a:r>
              <a:rPr lang="en-AU" altLang="en-US" sz="3600" b="1" dirty="0">
                <a:solidFill>
                  <a:prstClr val="black"/>
                </a:solidFill>
                <a:latin typeface="Arial"/>
                <a:ea typeface="+mn-ea"/>
                <a:cs typeface="+mn-cs"/>
              </a:rPr>
              <a:t>Expanding the Global Reach of Women</a:t>
            </a:r>
            <a:br>
              <a:rPr lang="en-US" altLang="en-US" sz="3200" b="1" dirty="0">
                <a:solidFill>
                  <a:prstClr val="black"/>
                </a:solidFill>
                <a:latin typeface="Arial"/>
                <a:ea typeface="+mn-ea"/>
                <a:cs typeface="+mn-cs"/>
              </a:rPr>
            </a:br>
            <a:endParaRPr lang="en-US" dirty="0"/>
          </a:p>
        </p:txBody>
      </p:sp>
      <p:sp>
        <p:nvSpPr>
          <p:cNvPr id="3" name="Rectangle 2"/>
          <p:cNvSpPr/>
          <p:nvPr/>
        </p:nvSpPr>
        <p:spPr>
          <a:xfrm>
            <a:off x="577754" y="1855801"/>
            <a:ext cx="4758521" cy="4401205"/>
          </a:xfrm>
          <a:prstGeom prst="rect">
            <a:avLst/>
          </a:prstGeom>
        </p:spPr>
        <p:txBody>
          <a:bodyPr wrap="square">
            <a:spAutoFit/>
          </a:bodyPr>
          <a:lstStyle/>
          <a:p>
            <a:r>
              <a:rPr lang="en-US" sz="2800" dirty="0"/>
              <a:t>Women from coastal communities – </a:t>
            </a:r>
          </a:p>
          <a:p>
            <a:endParaRPr lang="en-US" sz="2800" dirty="0"/>
          </a:p>
          <a:p>
            <a:pPr marL="457200" indent="-457200">
              <a:buFont typeface="Wingdings" pitchFamily="2" charset="2"/>
              <a:buChar char="ü"/>
            </a:pPr>
            <a:r>
              <a:rPr lang="en-US" sz="2800" dirty="0"/>
              <a:t>Becoming global advocates for the important role of women in management of their marine resources and as leaders in their communities.</a:t>
            </a:r>
          </a:p>
        </p:txBody>
      </p:sp>
      <p:pic>
        <p:nvPicPr>
          <p:cNvPr id="4" name="Picture 2" descr="C:\Users\jthomas\Documents\Sustainable development\World Ocean Conference CTI side event\Rindah Melsen.jpg"/>
          <p:cNvPicPr>
            <a:picLocks noChangeAspect="1" noChangeArrowheads="1"/>
          </p:cNvPicPr>
          <p:nvPr/>
        </p:nvPicPr>
        <p:blipFill>
          <a:blip r:embed="rId2" cstate="print">
            <a:extLst>
              <a:ext uri="{28A0092B-C50C-407E-A947-70E740481C1C}">
                <a14:useLocalDpi xmlns:a14="http://schemas.microsoft.com/office/drawing/2010/main" val="0"/>
              </a:ext>
            </a:extLst>
          </a:blip>
          <a:srcRect r="7475"/>
          <a:stretch>
            <a:fillRect/>
          </a:stretch>
        </p:blipFill>
        <p:spPr bwMode="auto">
          <a:xfrm>
            <a:off x="5882184" y="1379140"/>
            <a:ext cx="5240740" cy="430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141493" y="5685411"/>
            <a:ext cx="5266896" cy="830997"/>
          </a:xfrm>
          <a:prstGeom prst="rect">
            <a:avLst/>
          </a:prstGeom>
        </p:spPr>
        <p:txBody>
          <a:bodyPr wrap="square">
            <a:spAutoFit/>
          </a:bodyPr>
          <a:lstStyle/>
          <a:p>
            <a:pPr algn="ctr"/>
            <a:r>
              <a:rPr lang="en-US" sz="1600" b="1" dirty="0" err="1"/>
              <a:t>Rindah</a:t>
            </a:r>
            <a:r>
              <a:rPr lang="en-US" sz="1600" b="1" dirty="0"/>
              <a:t> </a:t>
            </a:r>
            <a:r>
              <a:rPr lang="en-US" sz="1600" b="1" dirty="0" err="1"/>
              <a:t>Melsen</a:t>
            </a:r>
            <a:r>
              <a:rPr lang="en-US" sz="1600" b="1" dirty="0"/>
              <a:t>, President, </a:t>
            </a:r>
            <a:r>
              <a:rPr lang="en-US" sz="1600" b="1" dirty="0" err="1"/>
              <a:t>Nusatuva</a:t>
            </a:r>
            <a:r>
              <a:rPr lang="en-US" sz="1600" b="1" dirty="0"/>
              <a:t> Women’s Savings Club, Solomon Islands, UN Oceans Conference, New York, June 2017</a:t>
            </a:r>
          </a:p>
        </p:txBody>
      </p:sp>
    </p:spTree>
    <p:extLst>
      <p:ext uri="{BB962C8B-B14F-4D97-AF65-F5344CB8AC3E}">
        <p14:creationId xmlns:p14="http://schemas.microsoft.com/office/powerpoint/2010/main" val="2450901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D0AC436-4085-4108-AC69-DA3708A4A83F}"/>
              </a:ext>
            </a:extLst>
          </p:cNvPr>
          <p:cNvSpPr>
            <a:spLocks noGrp="1"/>
          </p:cNvSpPr>
          <p:nvPr>
            <p:ph type="body" idx="1"/>
          </p:nvPr>
        </p:nvSpPr>
        <p:spPr>
          <a:xfrm>
            <a:off x="755567" y="4015290"/>
            <a:ext cx="5157787" cy="823912"/>
          </a:xfrm>
        </p:spPr>
        <p:txBody>
          <a:bodyPr>
            <a:normAutofit/>
          </a:bodyPr>
          <a:lstStyle/>
          <a:p>
            <a:r>
              <a:rPr lang="en-MY" sz="3500" dirty="0"/>
              <a:t>2018 Activities</a:t>
            </a:r>
            <a:endParaRPr lang="en-US" sz="3500" dirty="0"/>
          </a:p>
        </p:txBody>
      </p:sp>
      <p:graphicFrame>
        <p:nvGraphicFramePr>
          <p:cNvPr id="11" name="Diagram 10">
            <a:extLst>
              <a:ext uri="{FF2B5EF4-FFF2-40B4-BE49-F238E27FC236}">
                <a16:creationId xmlns:a16="http://schemas.microsoft.com/office/drawing/2014/main" id="{3B847290-E4DE-4871-B476-4F0B1CE7CDC7}"/>
              </a:ext>
            </a:extLst>
          </p:cNvPr>
          <p:cNvGraphicFramePr/>
          <p:nvPr>
            <p:extLst>
              <p:ext uri="{D42A27DB-BD31-4B8C-83A1-F6EECF244321}">
                <p14:modId xmlns:p14="http://schemas.microsoft.com/office/powerpoint/2010/main" val="394606174"/>
              </p:ext>
            </p:extLst>
          </p:nvPr>
        </p:nvGraphicFramePr>
        <p:xfrm>
          <a:off x="1925052" y="0"/>
          <a:ext cx="10821737" cy="6860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352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a:t>Prep-SOM Meetings</a:t>
            </a:r>
            <a:endParaRPr lang="en-US" dirty="0"/>
          </a:p>
        </p:txBody>
      </p:sp>
      <p:sp>
        <p:nvSpPr>
          <p:cNvPr id="7" name="Text Placeholder 4">
            <a:extLst>
              <a:ext uri="{FF2B5EF4-FFF2-40B4-BE49-F238E27FC236}">
                <a16:creationId xmlns:a16="http://schemas.microsoft.com/office/drawing/2014/main" id="{3D6DC2C8-B21C-45BA-B37A-F122777E911E}"/>
              </a:ext>
            </a:extLst>
          </p:cNvPr>
          <p:cNvSpPr>
            <a:spLocks noGrp="1"/>
          </p:cNvSpPr>
          <p:nvPr>
            <p:ph type="body" idx="1"/>
          </p:nvPr>
        </p:nvSpPr>
        <p:spPr>
          <a:xfrm>
            <a:off x="839788" y="1269207"/>
            <a:ext cx="5157787" cy="823912"/>
          </a:xfrm>
        </p:spPr>
        <p:txBody>
          <a:bodyPr/>
          <a:lstStyle/>
          <a:p>
            <a:pPr algn="ctr"/>
            <a:r>
              <a:rPr lang="en-MY" dirty="0">
                <a:highlight>
                  <a:srgbClr val="FFFF00"/>
                </a:highlight>
              </a:rPr>
              <a:t>Prep.SOM.MM – Review of RPOA</a:t>
            </a:r>
            <a:endParaRPr lang="en-US" dirty="0">
              <a:highlight>
                <a:srgbClr val="FFFF00"/>
              </a:highlight>
            </a:endParaRPr>
          </a:p>
        </p:txBody>
      </p:sp>
      <p:sp>
        <p:nvSpPr>
          <p:cNvPr id="8" name="Content Placeholder 5">
            <a:extLst>
              <a:ext uri="{FF2B5EF4-FFF2-40B4-BE49-F238E27FC236}">
                <a16:creationId xmlns:a16="http://schemas.microsoft.com/office/drawing/2014/main" id="{AA9333F1-09FE-4AAB-8355-A5FC8C37D830}"/>
              </a:ext>
            </a:extLst>
          </p:cNvPr>
          <p:cNvSpPr>
            <a:spLocks noGrp="1"/>
          </p:cNvSpPr>
          <p:nvPr>
            <p:ph sz="half" idx="2"/>
          </p:nvPr>
        </p:nvSpPr>
        <p:spPr>
          <a:xfrm>
            <a:off x="839788" y="2303057"/>
            <a:ext cx="10515600" cy="3684588"/>
          </a:xfrm>
          <a:ln>
            <a:noFill/>
          </a:ln>
        </p:spPr>
        <p:txBody>
          <a:bodyPr>
            <a:noAutofit/>
          </a:bodyPr>
          <a:lstStyle/>
          <a:p>
            <a:pPr>
              <a:lnSpc>
                <a:spcPct val="101000"/>
              </a:lnSpc>
              <a:spcAft>
                <a:spcPts val="800"/>
              </a:spcAft>
            </a:pPr>
            <a:r>
              <a:rPr lang="en-MY" sz="2200" dirty="0"/>
              <a:t>Acknowledge the work of </a:t>
            </a:r>
            <a:r>
              <a:rPr lang="en-MY" sz="2200" b="1" dirty="0"/>
              <a:t>WLF despite not being in the formal RPOA</a:t>
            </a:r>
            <a:r>
              <a:rPr lang="en-MY" sz="2200" dirty="0"/>
              <a:t> to </a:t>
            </a:r>
            <a:r>
              <a:rPr lang="en-US" sz="2200" dirty="0"/>
              <a:t>increase </a:t>
            </a:r>
            <a:r>
              <a:rPr lang="en-MY" sz="2200" dirty="0"/>
              <a:t>the equity, inclusion and impact of the whole CTI.</a:t>
            </a:r>
          </a:p>
          <a:p>
            <a:pPr>
              <a:lnSpc>
                <a:spcPct val="101000"/>
              </a:lnSpc>
              <a:spcAft>
                <a:spcPts val="800"/>
              </a:spcAft>
            </a:pPr>
            <a:r>
              <a:rPr lang="en-MY" sz="2200" dirty="0"/>
              <a:t>The cross-cutting forums (LGN, WLF, RBF), for example, were perceived by some respondents as </a:t>
            </a:r>
            <a:r>
              <a:rPr lang="en-MY" sz="2200" b="1" dirty="0"/>
              <a:t>requiring more focus by the Regional Secretariat</a:t>
            </a:r>
            <a:r>
              <a:rPr lang="en-MY" sz="2200" dirty="0"/>
              <a:t>, given the forums enable private sector, women leaders and local government leaders to support or even lead towards tangible CTI on-the ground </a:t>
            </a:r>
            <a:r>
              <a:rPr lang="en-US" sz="2200" dirty="0"/>
              <a:t>impacts as well.</a:t>
            </a:r>
          </a:p>
          <a:p>
            <a:pPr>
              <a:lnSpc>
                <a:spcPct val="101000"/>
              </a:lnSpc>
              <a:spcAft>
                <a:spcPts val="800"/>
              </a:spcAft>
            </a:pPr>
            <a:r>
              <a:rPr lang="en-MY" sz="2200" dirty="0"/>
              <a:t>The </a:t>
            </a:r>
            <a:r>
              <a:rPr lang="en-MY" sz="2200" b="1" dirty="0"/>
              <a:t>role of women and minority groups </a:t>
            </a:r>
            <a:r>
              <a:rPr lang="en-MY" sz="2200" dirty="0"/>
              <a:t>in developing or supporting local level stewardship over natural resources - including coastal – </a:t>
            </a:r>
            <a:r>
              <a:rPr lang="en-MY" sz="2200" b="1" dirty="0"/>
              <a:t>is increasingly being considered as of high additional and strategic value</a:t>
            </a:r>
            <a:r>
              <a:rPr lang="en-MY" sz="2200" dirty="0"/>
              <a:t>.</a:t>
            </a:r>
            <a:endParaRPr lang="en-US" sz="2200" dirty="0"/>
          </a:p>
        </p:txBody>
      </p:sp>
    </p:spTree>
    <p:extLst>
      <p:ext uri="{BB962C8B-B14F-4D97-AF65-F5344CB8AC3E}">
        <p14:creationId xmlns:p14="http://schemas.microsoft.com/office/powerpoint/2010/main" val="1021369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6E8C-B754-4E35-B499-C415A5136FF8}"/>
              </a:ext>
            </a:extLst>
          </p:cNvPr>
          <p:cNvSpPr>
            <a:spLocks noGrp="1"/>
          </p:cNvSpPr>
          <p:nvPr>
            <p:ph type="title"/>
          </p:nvPr>
        </p:nvSpPr>
        <p:spPr>
          <a:xfrm>
            <a:off x="838200" y="681037"/>
            <a:ext cx="10515600" cy="1325563"/>
          </a:xfrm>
        </p:spPr>
        <p:txBody>
          <a:bodyPr/>
          <a:lstStyle/>
          <a:p>
            <a:r>
              <a:rPr lang="en-MY" dirty="0"/>
              <a:t>2. WLF 2019 Roadmap </a:t>
            </a:r>
            <a:br>
              <a:rPr lang="en-MY" dirty="0"/>
            </a:br>
            <a:endParaRPr lang="en-US" sz="4000" dirty="0">
              <a:latin typeface="+mn-lt"/>
            </a:endParaRPr>
          </a:p>
        </p:txBody>
      </p:sp>
      <p:graphicFrame>
        <p:nvGraphicFramePr>
          <p:cNvPr id="4" name="Content Placeholder 3">
            <a:extLst>
              <a:ext uri="{FF2B5EF4-FFF2-40B4-BE49-F238E27FC236}">
                <a16:creationId xmlns:a16="http://schemas.microsoft.com/office/drawing/2014/main" id="{BDEE6D5B-5CD4-46F1-8FE0-6E50C0198EA0}"/>
              </a:ext>
            </a:extLst>
          </p:cNvPr>
          <p:cNvGraphicFramePr>
            <a:graphicFrameLocks noGrp="1"/>
          </p:cNvGraphicFramePr>
          <p:nvPr>
            <p:ph idx="1"/>
            <p:extLst>
              <p:ext uri="{D42A27DB-BD31-4B8C-83A1-F6EECF244321}">
                <p14:modId xmlns:p14="http://schemas.microsoft.com/office/powerpoint/2010/main" val="1328452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92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692317C-9623-49F9-AF40-0B776450CB3E}"/>
                                            </p:graphicEl>
                                          </p:spTgt>
                                        </p:tgtEl>
                                        <p:attrNameLst>
                                          <p:attrName>style.visibility</p:attrName>
                                        </p:attrNameLst>
                                      </p:cBhvr>
                                      <p:to>
                                        <p:strVal val="visible"/>
                                      </p:to>
                                    </p:set>
                                    <p:animEffect transition="in" filter="fade">
                                      <p:cBhvr>
                                        <p:cTn id="7" dur="500"/>
                                        <p:tgtEl>
                                          <p:spTgt spid="4">
                                            <p:graphicEl>
                                              <a:dgm id="{E692317C-9623-49F9-AF40-0B776450CB3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678CFC5-D33B-4F06-8982-D94A1E91500A}"/>
                                            </p:graphicEl>
                                          </p:spTgt>
                                        </p:tgtEl>
                                        <p:attrNameLst>
                                          <p:attrName>style.visibility</p:attrName>
                                        </p:attrNameLst>
                                      </p:cBhvr>
                                      <p:to>
                                        <p:strVal val="visible"/>
                                      </p:to>
                                    </p:set>
                                    <p:animEffect transition="in" filter="fade">
                                      <p:cBhvr>
                                        <p:cTn id="12" dur="500"/>
                                        <p:tgtEl>
                                          <p:spTgt spid="4">
                                            <p:graphicEl>
                                              <a:dgm id="{5678CFC5-D33B-4F06-8982-D94A1E91500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3597D12D-C896-432D-98A3-405B0317CB2E}"/>
                                            </p:graphicEl>
                                          </p:spTgt>
                                        </p:tgtEl>
                                        <p:attrNameLst>
                                          <p:attrName>style.visibility</p:attrName>
                                        </p:attrNameLst>
                                      </p:cBhvr>
                                      <p:to>
                                        <p:strVal val="visible"/>
                                      </p:to>
                                    </p:set>
                                    <p:animEffect transition="in" filter="fade">
                                      <p:cBhvr>
                                        <p:cTn id="15" dur="500"/>
                                        <p:tgtEl>
                                          <p:spTgt spid="4">
                                            <p:graphicEl>
                                              <a:dgm id="{3597D12D-C896-432D-98A3-405B0317CB2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425D3D97-7807-459D-BB52-5D1F998ED1FA}"/>
                                            </p:graphicEl>
                                          </p:spTgt>
                                        </p:tgtEl>
                                        <p:attrNameLst>
                                          <p:attrName>style.visibility</p:attrName>
                                        </p:attrNameLst>
                                      </p:cBhvr>
                                      <p:to>
                                        <p:strVal val="visible"/>
                                      </p:to>
                                    </p:set>
                                    <p:animEffect transition="in" filter="fade">
                                      <p:cBhvr>
                                        <p:cTn id="20" dur="500"/>
                                        <p:tgtEl>
                                          <p:spTgt spid="4">
                                            <p:graphicEl>
                                              <a:dgm id="{425D3D97-7807-459D-BB52-5D1F998ED1F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BCA4A7D-95AE-43F3-9942-7FB54F36A97E}"/>
                                            </p:graphicEl>
                                          </p:spTgt>
                                        </p:tgtEl>
                                        <p:attrNameLst>
                                          <p:attrName>style.visibility</p:attrName>
                                        </p:attrNameLst>
                                      </p:cBhvr>
                                      <p:to>
                                        <p:strVal val="visible"/>
                                      </p:to>
                                    </p:set>
                                    <p:animEffect transition="in" filter="fade">
                                      <p:cBhvr>
                                        <p:cTn id="23" dur="500"/>
                                        <p:tgtEl>
                                          <p:spTgt spid="4">
                                            <p:graphicEl>
                                              <a:dgm id="{4BCA4A7D-95AE-43F3-9942-7FB54F36A97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12DB5B50-5EC2-4B68-AA1D-9F1A17C401F9}"/>
                                            </p:graphicEl>
                                          </p:spTgt>
                                        </p:tgtEl>
                                        <p:attrNameLst>
                                          <p:attrName>style.visibility</p:attrName>
                                        </p:attrNameLst>
                                      </p:cBhvr>
                                      <p:to>
                                        <p:strVal val="visible"/>
                                      </p:to>
                                    </p:set>
                                    <p:animEffect transition="in" filter="fade">
                                      <p:cBhvr>
                                        <p:cTn id="28" dur="500"/>
                                        <p:tgtEl>
                                          <p:spTgt spid="4">
                                            <p:graphicEl>
                                              <a:dgm id="{12DB5B50-5EC2-4B68-AA1D-9F1A17C401F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BDA33E8A-3A8F-4E59-8A15-372C76048EE2}"/>
                                            </p:graphicEl>
                                          </p:spTgt>
                                        </p:tgtEl>
                                        <p:attrNameLst>
                                          <p:attrName>style.visibility</p:attrName>
                                        </p:attrNameLst>
                                      </p:cBhvr>
                                      <p:to>
                                        <p:strVal val="visible"/>
                                      </p:to>
                                    </p:set>
                                    <p:animEffect transition="in" filter="fade">
                                      <p:cBhvr>
                                        <p:cTn id="31" dur="500"/>
                                        <p:tgtEl>
                                          <p:spTgt spid="4">
                                            <p:graphicEl>
                                              <a:dgm id="{BDA33E8A-3A8F-4E59-8A15-372C76048EE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4FC27632-8049-4B2E-8678-DF4772362BE2}"/>
                                            </p:graphicEl>
                                          </p:spTgt>
                                        </p:tgtEl>
                                        <p:attrNameLst>
                                          <p:attrName>style.visibility</p:attrName>
                                        </p:attrNameLst>
                                      </p:cBhvr>
                                      <p:to>
                                        <p:strVal val="visible"/>
                                      </p:to>
                                    </p:set>
                                    <p:animEffect transition="in" filter="fade">
                                      <p:cBhvr>
                                        <p:cTn id="36" dur="500"/>
                                        <p:tgtEl>
                                          <p:spTgt spid="4">
                                            <p:graphicEl>
                                              <a:dgm id="{4FC27632-8049-4B2E-8678-DF4772362BE2}"/>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8B1EA02B-3909-47DB-93CE-C983959FC686}"/>
                                            </p:graphicEl>
                                          </p:spTgt>
                                        </p:tgtEl>
                                        <p:attrNameLst>
                                          <p:attrName>style.visibility</p:attrName>
                                        </p:attrNameLst>
                                      </p:cBhvr>
                                      <p:to>
                                        <p:strVal val="visible"/>
                                      </p:to>
                                    </p:set>
                                    <p:animEffect transition="in" filter="fade">
                                      <p:cBhvr>
                                        <p:cTn id="39" dur="500"/>
                                        <p:tgtEl>
                                          <p:spTgt spid="4">
                                            <p:graphicEl>
                                              <a:dgm id="{8B1EA02B-3909-47DB-93CE-C983959FC68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BD9E260B-C9E0-44FF-B6A4-FEE597DEB0AC}"/>
                                            </p:graphicEl>
                                          </p:spTgt>
                                        </p:tgtEl>
                                        <p:attrNameLst>
                                          <p:attrName>style.visibility</p:attrName>
                                        </p:attrNameLst>
                                      </p:cBhvr>
                                      <p:to>
                                        <p:strVal val="visible"/>
                                      </p:to>
                                    </p:set>
                                    <p:animEffect transition="in" filter="fade">
                                      <p:cBhvr>
                                        <p:cTn id="44" dur="500"/>
                                        <p:tgtEl>
                                          <p:spTgt spid="4">
                                            <p:graphicEl>
                                              <a:dgm id="{BD9E260B-C9E0-44FF-B6A4-FEE597DEB0AC}"/>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582AAF80-1E11-427B-A1E6-921D4F13ABCC}"/>
                                            </p:graphicEl>
                                          </p:spTgt>
                                        </p:tgtEl>
                                        <p:attrNameLst>
                                          <p:attrName>style.visibility</p:attrName>
                                        </p:attrNameLst>
                                      </p:cBhvr>
                                      <p:to>
                                        <p:strVal val="visible"/>
                                      </p:to>
                                    </p:set>
                                    <p:animEffect transition="in" filter="fade">
                                      <p:cBhvr>
                                        <p:cTn id="47" dur="500"/>
                                        <p:tgtEl>
                                          <p:spTgt spid="4">
                                            <p:graphicEl>
                                              <a:dgm id="{582AAF80-1E11-427B-A1E6-921D4F13AB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5CC3-CC0D-4920-8E87-E73FE1A211E2}"/>
              </a:ext>
            </a:extLst>
          </p:cNvPr>
          <p:cNvSpPr>
            <a:spLocks noGrp="1"/>
          </p:cNvSpPr>
          <p:nvPr>
            <p:ph type="title"/>
          </p:nvPr>
        </p:nvSpPr>
        <p:spPr>
          <a:xfrm>
            <a:off x="765312" y="345247"/>
            <a:ext cx="10677939" cy="1325563"/>
          </a:xfrm>
        </p:spPr>
        <p:txBody>
          <a:bodyPr/>
          <a:lstStyle/>
          <a:p>
            <a:r>
              <a:rPr lang="en-MY" sz="4000" dirty="0"/>
              <a:t>Women Deliver 2019</a:t>
            </a:r>
            <a:br>
              <a:rPr lang="en-MY" dirty="0"/>
            </a:br>
            <a:r>
              <a:rPr lang="en-MY" sz="3000" dirty="0">
                <a:latin typeface="+mn-lt"/>
              </a:rPr>
              <a:t>3-6 June | Vancouver, Canada</a:t>
            </a:r>
            <a:endParaRPr lang="en-US" sz="3000" dirty="0">
              <a:latin typeface="+mn-lt"/>
            </a:endParaRPr>
          </a:p>
        </p:txBody>
      </p:sp>
      <p:pic>
        <p:nvPicPr>
          <p:cNvPr id="4" name="Picture 3">
            <a:extLst>
              <a:ext uri="{FF2B5EF4-FFF2-40B4-BE49-F238E27FC236}">
                <a16:creationId xmlns:a16="http://schemas.microsoft.com/office/drawing/2014/main" id="{37FD9AA2-8E91-451C-A4A6-3F797D4C38AF}"/>
              </a:ext>
            </a:extLst>
          </p:cNvPr>
          <p:cNvPicPr>
            <a:picLocks noChangeAspect="1"/>
          </p:cNvPicPr>
          <p:nvPr/>
        </p:nvPicPr>
        <p:blipFill>
          <a:blip r:embed="rId2"/>
          <a:stretch>
            <a:fillRect/>
          </a:stretch>
        </p:blipFill>
        <p:spPr>
          <a:xfrm>
            <a:off x="950494" y="1587173"/>
            <a:ext cx="9468853" cy="5326230"/>
          </a:xfrm>
          <a:prstGeom prst="rect">
            <a:avLst/>
          </a:prstGeom>
        </p:spPr>
      </p:pic>
    </p:spTree>
    <p:extLst>
      <p:ext uri="{BB962C8B-B14F-4D97-AF65-F5344CB8AC3E}">
        <p14:creationId xmlns:p14="http://schemas.microsoft.com/office/powerpoint/2010/main" val="1487523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tanding around a table&#10;&#10;Description automatically generated">
            <a:extLst>
              <a:ext uri="{FF2B5EF4-FFF2-40B4-BE49-F238E27FC236}">
                <a16:creationId xmlns:a16="http://schemas.microsoft.com/office/drawing/2014/main" id="{E9C18505-6A1B-485B-8139-22C322B87C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181" b="25664"/>
          <a:stretch/>
        </p:blipFill>
        <p:spPr>
          <a:xfrm>
            <a:off x="-1" y="10"/>
            <a:ext cx="12192001"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22524-FA78-41D6-8788-5825837EE41F}"/>
              </a:ext>
            </a:extLst>
          </p:cNvPr>
          <p:cNvSpPr>
            <a:spLocks noGrp="1"/>
          </p:cNvSpPr>
          <p:nvPr>
            <p:ph type="title"/>
          </p:nvPr>
        </p:nvSpPr>
        <p:spPr>
          <a:xfrm>
            <a:off x="804998" y="4551037"/>
            <a:ext cx="5021782" cy="1509931"/>
          </a:xfrm>
        </p:spPr>
        <p:txBody>
          <a:bodyPr vert="horz" lIns="91440" tIns="45720" rIns="91440" bIns="45720" rtlCol="0" anchor="ctr">
            <a:normAutofit/>
          </a:bodyPr>
          <a:lstStyle/>
          <a:p>
            <a:r>
              <a:rPr lang="en-US" sz="4000">
                <a:solidFill>
                  <a:srgbClr val="000000"/>
                </a:solidFill>
              </a:rPr>
              <a:t>2019 CTI WLF Budget</a:t>
            </a:r>
          </a:p>
        </p:txBody>
      </p:sp>
      <p:sp>
        <p:nvSpPr>
          <p:cNvPr id="4" name="Text Placeholder 3">
            <a:extLst>
              <a:ext uri="{FF2B5EF4-FFF2-40B4-BE49-F238E27FC236}">
                <a16:creationId xmlns:a16="http://schemas.microsoft.com/office/drawing/2014/main" id="{32E2C7BD-EEF4-4A90-9E0A-BFFD7E0C1A6A}"/>
              </a:ext>
            </a:extLst>
          </p:cNvPr>
          <p:cNvSpPr>
            <a:spLocks noGrp="1"/>
          </p:cNvSpPr>
          <p:nvPr>
            <p:ph type="body" sz="half" idx="2"/>
          </p:nvPr>
        </p:nvSpPr>
        <p:spPr>
          <a:xfrm>
            <a:off x="5221619" y="4829672"/>
            <a:ext cx="6768661" cy="1509935"/>
          </a:xfrm>
        </p:spPr>
        <p:txBody>
          <a:bodyPr vert="horz" lIns="91440" tIns="45720" rIns="91440" bIns="45720" rtlCol="0" anchor="ctr">
            <a:noAutofit/>
          </a:bodyPr>
          <a:lstStyle/>
          <a:p>
            <a:r>
              <a:rPr lang="en-US" sz="1800" dirty="0">
                <a:solidFill>
                  <a:srgbClr val="000000"/>
                </a:solidFill>
              </a:rPr>
              <a:t>Proposed </a:t>
            </a:r>
            <a:r>
              <a:rPr lang="en-US" sz="1800" b="1" u="sng" dirty="0">
                <a:solidFill>
                  <a:srgbClr val="000000"/>
                </a:solidFill>
              </a:rPr>
              <a:t>USD24,336.00 </a:t>
            </a:r>
            <a:r>
              <a:rPr lang="en-US" sz="1800" dirty="0">
                <a:solidFill>
                  <a:srgbClr val="000000"/>
                </a:solidFill>
              </a:rPr>
              <a:t>allocated for 2019</a:t>
            </a:r>
          </a:p>
          <a:p>
            <a:r>
              <a:rPr lang="en-US" sz="1800" dirty="0">
                <a:solidFill>
                  <a:srgbClr val="000000"/>
                </a:solidFill>
              </a:rPr>
              <a:t>Originally meant for Gender Policy workshop </a:t>
            </a:r>
          </a:p>
          <a:p>
            <a:r>
              <a:rPr lang="en-US" sz="1800" dirty="0">
                <a:solidFill>
                  <a:schemeClr val="tx1">
                    <a:lumMod val="50000"/>
                    <a:lumOff val="50000"/>
                  </a:schemeClr>
                </a:solidFill>
              </a:rPr>
              <a:t>[one NCCs for 4 nights incl. lodging and logistical exp. in one of CT3 SEA countries].</a:t>
            </a:r>
          </a:p>
          <a:p>
            <a:r>
              <a:rPr lang="en-US" sz="1800" dirty="0">
                <a:solidFill>
                  <a:srgbClr val="000000"/>
                </a:solidFill>
              </a:rPr>
              <a:t>However, the amount in total (above) can be deliberated among WLF members on how best to utilize the fund.</a:t>
            </a:r>
          </a:p>
        </p:txBody>
      </p:sp>
      <p:sp>
        <p:nvSpPr>
          <p:cNvPr id="7" name="Rectangle 6">
            <a:extLst>
              <a:ext uri="{FF2B5EF4-FFF2-40B4-BE49-F238E27FC236}">
                <a16:creationId xmlns:a16="http://schemas.microsoft.com/office/drawing/2014/main" id="{D21659BC-0336-4738-81F8-289769D816DB}"/>
              </a:ext>
            </a:extLst>
          </p:cNvPr>
          <p:cNvSpPr/>
          <p:nvPr/>
        </p:nvSpPr>
        <p:spPr>
          <a:xfrm>
            <a:off x="10064495" y="3641900"/>
            <a:ext cx="2127505" cy="307777"/>
          </a:xfrm>
          <a:prstGeom prst="rect">
            <a:avLst/>
          </a:prstGeom>
        </p:spPr>
        <p:txBody>
          <a:bodyPr wrap="none">
            <a:spAutoFit/>
          </a:bodyPr>
          <a:lstStyle/>
          <a:p>
            <a:r>
              <a:rPr lang="en-US" sz="1400" dirty="0">
                <a:solidFill>
                  <a:schemeClr val="bg1"/>
                </a:solidFill>
              </a:rPr>
              <a:t>Photo: © MFF Indonesia</a:t>
            </a:r>
          </a:p>
        </p:txBody>
      </p:sp>
    </p:spTree>
    <p:extLst>
      <p:ext uri="{BB962C8B-B14F-4D97-AF65-F5344CB8AC3E}">
        <p14:creationId xmlns:p14="http://schemas.microsoft.com/office/powerpoint/2010/main" val="749455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9108-AC3E-4E28-B71C-D8A69EC5256E}"/>
              </a:ext>
            </a:extLst>
          </p:cNvPr>
          <p:cNvSpPr>
            <a:spLocks noGrp="1"/>
          </p:cNvSpPr>
          <p:nvPr>
            <p:ph type="title"/>
          </p:nvPr>
        </p:nvSpPr>
        <p:spPr/>
        <p:txBody>
          <a:bodyPr>
            <a:normAutofit/>
          </a:bodyPr>
          <a:lstStyle/>
          <a:p>
            <a:r>
              <a:rPr lang="en-MY" sz="4000" dirty="0"/>
              <a:t>Potential other sources of funds</a:t>
            </a:r>
            <a:endParaRPr lang="en-US" sz="4000" dirty="0"/>
          </a:p>
        </p:txBody>
      </p:sp>
      <p:pic>
        <p:nvPicPr>
          <p:cNvPr id="4" name="Picture 3">
            <a:extLst>
              <a:ext uri="{FF2B5EF4-FFF2-40B4-BE49-F238E27FC236}">
                <a16:creationId xmlns:a16="http://schemas.microsoft.com/office/drawing/2014/main" id="{CA2A43AD-9247-4DBD-984E-AA3A5D2FB9B0}"/>
              </a:ext>
            </a:extLst>
          </p:cNvPr>
          <p:cNvPicPr>
            <a:picLocks noChangeAspect="1"/>
          </p:cNvPicPr>
          <p:nvPr/>
        </p:nvPicPr>
        <p:blipFill>
          <a:blip r:embed="rId2"/>
          <a:stretch>
            <a:fillRect/>
          </a:stretch>
        </p:blipFill>
        <p:spPr>
          <a:xfrm>
            <a:off x="958515" y="1319714"/>
            <a:ext cx="10059737" cy="5658602"/>
          </a:xfrm>
          <a:prstGeom prst="rect">
            <a:avLst/>
          </a:prstGeom>
        </p:spPr>
      </p:pic>
    </p:spTree>
    <p:extLst>
      <p:ext uri="{BB962C8B-B14F-4D97-AF65-F5344CB8AC3E}">
        <p14:creationId xmlns:p14="http://schemas.microsoft.com/office/powerpoint/2010/main" val="4146056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1E38B-736F-4227-A007-18ED0CB495DD}"/>
              </a:ext>
            </a:extLst>
          </p:cNvPr>
          <p:cNvPicPr>
            <a:picLocks noChangeAspect="1"/>
          </p:cNvPicPr>
          <p:nvPr/>
        </p:nvPicPr>
        <p:blipFill>
          <a:blip r:embed="rId2"/>
          <a:stretch>
            <a:fillRect/>
          </a:stretch>
        </p:blipFill>
        <p:spPr>
          <a:xfrm>
            <a:off x="0" y="-308113"/>
            <a:ext cx="12192000" cy="7364896"/>
          </a:xfrm>
          <a:prstGeom prst="rect">
            <a:avLst/>
          </a:prstGeom>
        </p:spPr>
      </p:pic>
    </p:spTree>
    <p:extLst>
      <p:ext uri="{BB962C8B-B14F-4D97-AF65-F5344CB8AC3E}">
        <p14:creationId xmlns:p14="http://schemas.microsoft.com/office/powerpoint/2010/main" val="227861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0663-28F1-4A17-A5D8-A8C22C9EAFFB}"/>
              </a:ext>
            </a:extLst>
          </p:cNvPr>
          <p:cNvSpPr>
            <a:spLocks noGrp="1"/>
          </p:cNvSpPr>
          <p:nvPr>
            <p:ph type="title"/>
          </p:nvPr>
        </p:nvSpPr>
        <p:spPr>
          <a:xfrm>
            <a:off x="609600" y="404882"/>
            <a:ext cx="10515600" cy="1325563"/>
          </a:xfrm>
        </p:spPr>
        <p:txBody>
          <a:bodyPr>
            <a:normAutofit/>
          </a:bodyPr>
          <a:lstStyle/>
          <a:p>
            <a:r>
              <a:rPr lang="en-MY" sz="4000" dirty="0"/>
              <a:t>3. WLF Database</a:t>
            </a:r>
            <a:endParaRPr lang="en-US" sz="4000" dirty="0"/>
          </a:p>
        </p:txBody>
      </p:sp>
      <p:sp>
        <p:nvSpPr>
          <p:cNvPr id="6" name="Rectangle 5">
            <a:extLst>
              <a:ext uri="{FF2B5EF4-FFF2-40B4-BE49-F238E27FC236}">
                <a16:creationId xmlns:a16="http://schemas.microsoft.com/office/drawing/2014/main" id="{FAC1FDF6-9048-4915-B1AD-51B9F874D8AC}"/>
              </a:ext>
            </a:extLst>
          </p:cNvPr>
          <p:cNvSpPr/>
          <p:nvPr/>
        </p:nvSpPr>
        <p:spPr>
          <a:xfrm>
            <a:off x="609600" y="6114564"/>
            <a:ext cx="6096000" cy="338554"/>
          </a:xfrm>
          <a:prstGeom prst="rect">
            <a:avLst/>
          </a:prstGeom>
        </p:spPr>
        <p:txBody>
          <a:bodyPr>
            <a:spAutoFit/>
          </a:bodyPr>
          <a:lstStyle/>
          <a:p>
            <a:r>
              <a:rPr lang="en-US" sz="1600" dirty="0">
                <a:hlinkClick r:id="rId2"/>
              </a:rPr>
              <a:t>http://www.coraltriangleinitiative.org/wlf#wlf-members-database</a:t>
            </a:r>
            <a:endParaRPr lang="en-US" sz="1600" dirty="0"/>
          </a:p>
        </p:txBody>
      </p:sp>
      <p:pic>
        <p:nvPicPr>
          <p:cNvPr id="3" name="Picture 2">
            <a:extLst>
              <a:ext uri="{FF2B5EF4-FFF2-40B4-BE49-F238E27FC236}">
                <a16:creationId xmlns:a16="http://schemas.microsoft.com/office/drawing/2014/main" id="{84DEE001-4F99-4F20-851A-4EA5511E2FE8}"/>
              </a:ext>
            </a:extLst>
          </p:cNvPr>
          <p:cNvPicPr>
            <a:picLocks noChangeAspect="1"/>
          </p:cNvPicPr>
          <p:nvPr/>
        </p:nvPicPr>
        <p:blipFill>
          <a:blip r:embed="rId3"/>
          <a:stretch>
            <a:fillRect/>
          </a:stretch>
        </p:blipFill>
        <p:spPr>
          <a:xfrm>
            <a:off x="726558" y="1452497"/>
            <a:ext cx="10044223" cy="5649875"/>
          </a:xfrm>
          <a:prstGeom prst="rect">
            <a:avLst/>
          </a:prstGeom>
        </p:spPr>
      </p:pic>
    </p:spTree>
    <p:extLst>
      <p:ext uri="{BB962C8B-B14F-4D97-AF65-F5344CB8AC3E}">
        <p14:creationId xmlns:p14="http://schemas.microsoft.com/office/powerpoint/2010/main" val="69560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CA23-7C85-4909-B7B2-13AB78587C15}"/>
              </a:ext>
            </a:extLst>
          </p:cNvPr>
          <p:cNvSpPr>
            <a:spLocks noGrp="1"/>
          </p:cNvSpPr>
          <p:nvPr>
            <p:ph type="title"/>
          </p:nvPr>
        </p:nvSpPr>
        <p:spPr>
          <a:xfrm>
            <a:off x="538430" y="408682"/>
            <a:ext cx="10768199" cy="1325563"/>
          </a:xfrm>
        </p:spPr>
        <p:txBody>
          <a:bodyPr>
            <a:normAutofit/>
          </a:bodyPr>
          <a:lstStyle/>
          <a:p>
            <a:r>
              <a:rPr lang="en-MY" sz="4000" dirty="0"/>
              <a:t>1. Progress for SOM-13   Decisions</a:t>
            </a:r>
            <a:endParaRPr lang="en-US" sz="4000" b="1" i="1" dirty="0"/>
          </a:p>
        </p:txBody>
      </p:sp>
      <p:sp>
        <p:nvSpPr>
          <p:cNvPr id="4" name="Content Placeholder 3">
            <a:extLst>
              <a:ext uri="{FF2B5EF4-FFF2-40B4-BE49-F238E27FC236}">
                <a16:creationId xmlns:a16="http://schemas.microsoft.com/office/drawing/2014/main" id="{37A0151C-DC5B-4773-878B-343DE54E39BF}"/>
              </a:ext>
            </a:extLst>
          </p:cNvPr>
          <p:cNvSpPr>
            <a:spLocks noGrp="1"/>
          </p:cNvSpPr>
          <p:nvPr>
            <p:ph sz="half" idx="2"/>
          </p:nvPr>
        </p:nvSpPr>
        <p:spPr>
          <a:xfrm>
            <a:off x="680484" y="1648047"/>
            <a:ext cx="10973086" cy="5209953"/>
          </a:xfrm>
          <a:ln>
            <a:noFill/>
          </a:ln>
        </p:spPr>
        <p:txBody>
          <a:bodyPr>
            <a:noAutofit/>
          </a:bodyPr>
          <a:lstStyle/>
          <a:p>
            <a:pPr marL="457200" lvl="0" indent="-457200">
              <a:lnSpc>
                <a:spcPct val="100000"/>
              </a:lnSpc>
              <a:spcBef>
                <a:spcPts val="0"/>
              </a:spcBef>
              <a:spcAft>
                <a:spcPts val="800"/>
              </a:spcAft>
              <a:buFont typeface="+mj-lt"/>
              <a:buAutoNum type="arabicPeriod"/>
            </a:pPr>
            <a:r>
              <a:rPr lang="en-US" sz="1800" dirty="0">
                <a:solidFill>
                  <a:prstClr val="black"/>
                </a:solidFill>
              </a:rPr>
              <a:t>The development process of the Terms of Reference for both WLF Ambassador and Chair to start by December 2017 for SOM-14 approval;</a:t>
            </a:r>
          </a:p>
          <a:p>
            <a:pPr marL="457200" lvl="0" indent="-457200">
              <a:lnSpc>
                <a:spcPct val="100000"/>
              </a:lnSpc>
              <a:spcBef>
                <a:spcPts val="0"/>
              </a:spcBef>
              <a:spcAft>
                <a:spcPts val="800"/>
              </a:spcAft>
              <a:buFont typeface="+mj-lt"/>
              <a:buAutoNum type="arabicPeriod"/>
            </a:pPr>
            <a:r>
              <a:rPr lang="en-US" sz="1800" dirty="0">
                <a:solidFill>
                  <a:prstClr val="black"/>
                </a:solidFill>
              </a:rPr>
              <a:t>Agreed to populate the WLF members directory; </a:t>
            </a:r>
          </a:p>
          <a:p>
            <a:pPr marL="457200" lvl="0" indent="-457200">
              <a:lnSpc>
                <a:spcPct val="100000"/>
              </a:lnSpc>
              <a:spcBef>
                <a:spcPts val="0"/>
              </a:spcBef>
              <a:spcAft>
                <a:spcPts val="800"/>
              </a:spcAft>
              <a:buFont typeface="+mj-lt"/>
              <a:buAutoNum type="arabicPeriod"/>
            </a:pPr>
            <a:r>
              <a:rPr lang="en-US" sz="1800" dirty="0">
                <a:solidFill>
                  <a:prstClr val="black"/>
                </a:solidFill>
              </a:rPr>
              <a:t>Acknowledged and agreed to explore potential cooperation and provide full cooperation and participation in existing partners &amp; collaborators programs with the support from Regional Secretariat and partners.</a:t>
            </a:r>
          </a:p>
          <a:p>
            <a:pPr marL="457200" lvl="0" indent="-457200">
              <a:lnSpc>
                <a:spcPct val="100000"/>
              </a:lnSpc>
              <a:spcBef>
                <a:spcPts val="0"/>
              </a:spcBef>
              <a:spcAft>
                <a:spcPts val="800"/>
              </a:spcAft>
              <a:buFont typeface="+mj-lt"/>
              <a:buAutoNum type="arabicPeriod"/>
            </a:pPr>
            <a:r>
              <a:rPr lang="en-US" sz="1800" dirty="0">
                <a:solidFill>
                  <a:prstClr val="black"/>
                </a:solidFill>
              </a:rPr>
              <a:t>Urged the Regional Secretariat to ensure gender equality and women empowerment elements are incorporated in the Regional Plan of Action (RPOA) review process;</a:t>
            </a:r>
          </a:p>
          <a:p>
            <a:pPr marL="457200" lvl="0" indent="-457200">
              <a:lnSpc>
                <a:spcPct val="100000"/>
              </a:lnSpc>
              <a:spcBef>
                <a:spcPts val="0"/>
              </a:spcBef>
              <a:spcAft>
                <a:spcPts val="800"/>
              </a:spcAft>
              <a:buFont typeface="+mj-lt"/>
              <a:buAutoNum type="arabicPeriod"/>
            </a:pPr>
            <a:r>
              <a:rPr lang="en-US" sz="1800" dirty="0">
                <a:solidFill>
                  <a:prstClr val="black"/>
                </a:solidFill>
              </a:rPr>
              <a:t>Agreed to initiate the development of a CTI-CFF Gender Policy with the support from partners and collaborators;</a:t>
            </a:r>
          </a:p>
          <a:p>
            <a:pPr marL="457200" lvl="0" indent="-457200">
              <a:lnSpc>
                <a:spcPct val="100000"/>
              </a:lnSpc>
              <a:spcBef>
                <a:spcPts val="0"/>
              </a:spcBef>
              <a:spcAft>
                <a:spcPts val="800"/>
              </a:spcAft>
              <a:buFont typeface="+mj-lt"/>
              <a:buAutoNum type="arabicPeriod"/>
            </a:pPr>
            <a:r>
              <a:rPr lang="en-US" sz="1800" dirty="0">
                <a:solidFill>
                  <a:prstClr val="black"/>
                </a:solidFill>
              </a:rPr>
              <a:t>Agreed to undertake a stock-take of existing gender policies within CT6 Member Parties;</a:t>
            </a:r>
          </a:p>
          <a:p>
            <a:pPr marL="457200" lvl="0" indent="-457200">
              <a:lnSpc>
                <a:spcPct val="100000"/>
              </a:lnSpc>
              <a:spcBef>
                <a:spcPts val="0"/>
              </a:spcBef>
              <a:spcAft>
                <a:spcPts val="800"/>
              </a:spcAft>
              <a:buFont typeface="+mj-lt"/>
              <a:buAutoNum type="arabicPeriod"/>
            </a:pPr>
            <a:r>
              <a:rPr lang="en-US" sz="1800" dirty="0">
                <a:solidFill>
                  <a:prstClr val="black"/>
                </a:solidFill>
              </a:rPr>
              <a:t>Urged Regional Secretariat to work with partners to ensure gender measures are embedded in all phases of programming, budgeting, and in the CTI M&amp;E Operations Manual; and</a:t>
            </a:r>
          </a:p>
          <a:p>
            <a:pPr marL="457200" lvl="0" indent="-457200">
              <a:lnSpc>
                <a:spcPct val="100000"/>
              </a:lnSpc>
              <a:spcBef>
                <a:spcPts val="0"/>
              </a:spcBef>
              <a:spcAft>
                <a:spcPts val="800"/>
              </a:spcAft>
              <a:buFont typeface="+mj-lt"/>
              <a:buAutoNum type="arabicPeriod"/>
            </a:pPr>
            <a:r>
              <a:rPr lang="en-US" sz="1800" dirty="0">
                <a:solidFill>
                  <a:prstClr val="black"/>
                </a:solidFill>
              </a:rPr>
              <a:t>Agreed to continue representing CTI-CFF in regional and international events.</a:t>
            </a:r>
          </a:p>
        </p:txBody>
      </p:sp>
    </p:spTree>
    <p:extLst>
      <p:ext uri="{BB962C8B-B14F-4D97-AF65-F5344CB8AC3E}">
        <p14:creationId xmlns:p14="http://schemas.microsoft.com/office/powerpoint/2010/main" val="3575469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3C01-F5A2-4070-B444-219A3BBAF11C}"/>
              </a:ext>
            </a:extLst>
          </p:cNvPr>
          <p:cNvSpPr>
            <a:spLocks noGrp="1"/>
          </p:cNvSpPr>
          <p:nvPr>
            <p:ph type="title"/>
          </p:nvPr>
        </p:nvSpPr>
        <p:spPr/>
        <p:txBody>
          <a:bodyPr/>
          <a:lstStyle/>
          <a:p>
            <a:r>
              <a:rPr lang="en-MY" dirty="0"/>
              <a:t>			</a:t>
            </a:r>
            <a:endParaRPr lang="en-US" dirty="0"/>
          </a:p>
        </p:txBody>
      </p:sp>
      <p:sp>
        <p:nvSpPr>
          <p:cNvPr id="3" name="Text Placeholder 2">
            <a:extLst>
              <a:ext uri="{FF2B5EF4-FFF2-40B4-BE49-F238E27FC236}">
                <a16:creationId xmlns:a16="http://schemas.microsoft.com/office/drawing/2014/main" id="{00756A69-F72F-4459-A808-0114E6FB8A48}"/>
              </a:ext>
            </a:extLst>
          </p:cNvPr>
          <p:cNvSpPr>
            <a:spLocks noGrp="1"/>
          </p:cNvSpPr>
          <p:nvPr>
            <p:ph type="body" idx="1"/>
          </p:nvPr>
        </p:nvSpPr>
        <p:spPr>
          <a:xfrm>
            <a:off x="574158" y="1581773"/>
            <a:ext cx="4156869" cy="823912"/>
          </a:xfrm>
        </p:spPr>
        <p:txBody>
          <a:bodyPr/>
          <a:lstStyle/>
          <a:p>
            <a:r>
              <a:rPr lang="en-MY" dirty="0">
                <a:highlight>
                  <a:srgbClr val="FFFF00"/>
                </a:highlight>
              </a:rPr>
              <a:t>Ambassador Terms of Reference (TOR)</a:t>
            </a:r>
            <a:endParaRPr lang="en-US" dirty="0">
              <a:highlight>
                <a:srgbClr val="FFFF00"/>
              </a:highlight>
            </a:endParaRPr>
          </a:p>
        </p:txBody>
      </p:sp>
      <p:sp>
        <p:nvSpPr>
          <p:cNvPr id="4" name="Content Placeholder 3">
            <a:extLst>
              <a:ext uri="{FF2B5EF4-FFF2-40B4-BE49-F238E27FC236}">
                <a16:creationId xmlns:a16="http://schemas.microsoft.com/office/drawing/2014/main" id="{94BC8835-B754-42A2-B17A-43E30B7A73C9}"/>
              </a:ext>
            </a:extLst>
          </p:cNvPr>
          <p:cNvSpPr>
            <a:spLocks noGrp="1"/>
          </p:cNvSpPr>
          <p:nvPr>
            <p:ph sz="half" idx="2"/>
          </p:nvPr>
        </p:nvSpPr>
        <p:spPr>
          <a:xfrm>
            <a:off x="574158" y="2505075"/>
            <a:ext cx="4316819" cy="3684588"/>
          </a:xfrm>
        </p:spPr>
        <p:txBody>
          <a:bodyPr>
            <a:noAutofit/>
          </a:bodyPr>
          <a:lstStyle/>
          <a:p>
            <a:pPr marL="0" lvl="0" indent="0" algn="just">
              <a:lnSpc>
                <a:spcPct val="100000"/>
              </a:lnSpc>
              <a:spcBef>
                <a:spcPts val="0"/>
              </a:spcBef>
              <a:buNone/>
            </a:pPr>
            <a:r>
              <a:rPr lang="en-US" sz="1600" b="1" cap="all" dirty="0"/>
              <a:t>Time commitment </a:t>
            </a:r>
          </a:p>
          <a:p>
            <a:pPr marL="0" indent="0" algn="just">
              <a:lnSpc>
                <a:spcPct val="100000"/>
              </a:lnSpc>
              <a:spcAft>
                <a:spcPts val="800"/>
              </a:spcAft>
              <a:buNone/>
            </a:pPr>
            <a:r>
              <a:rPr lang="en-US" sz="1600" dirty="0"/>
              <a:t>The ambassadorial role is voluntary. The suggested duration of the commitment is </a:t>
            </a:r>
            <a:r>
              <a:rPr lang="en-US" sz="1600" b="1" u="sng" dirty="0">
                <a:solidFill>
                  <a:srgbClr val="33CC33"/>
                </a:solidFill>
              </a:rPr>
              <a:t>twelve months commencing 1</a:t>
            </a:r>
            <a:r>
              <a:rPr lang="en-US" sz="1600" b="1" u="sng" baseline="30000" dirty="0">
                <a:solidFill>
                  <a:srgbClr val="33CC33"/>
                </a:solidFill>
              </a:rPr>
              <a:t>st</a:t>
            </a:r>
            <a:r>
              <a:rPr lang="en-US" sz="1600" b="1" u="sng" dirty="0">
                <a:solidFill>
                  <a:srgbClr val="33CC33"/>
                </a:solidFill>
              </a:rPr>
              <a:t> January to 31</a:t>
            </a:r>
            <a:r>
              <a:rPr lang="en-US" sz="1600" b="1" u="sng" baseline="30000" dirty="0">
                <a:solidFill>
                  <a:srgbClr val="33CC33"/>
                </a:solidFill>
              </a:rPr>
              <a:t>st</a:t>
            </a:r>
            <a:r>
              <a:rPr lang="en-US" sz="1600" b="1" u="sng" dirty="0">
                <a:solidFill>
                  <a:srgbClr val="33CC33"/>
                </a:solidFill>
              </a:rPr>
              <a:t> December</a:t>
            </a:r>
            <a:r>
              <a:rPr lang="en-US" sz="1600" b="1" dirty="0">
                <a:solidFill>
                  <a:srgbClr val="33CC33"/>
                </a:solidFill>
              </a:rPr>
              <a:t>; </a:t>
            </a:r>
            <a:r>
              <a:rPr lang="en-US" sz="1600" dirty="0"/>
              <a:t>renewable upon further discussion prior to expiration of the term. It is expected that the role of ambassador is performed within the normal course of business. However, the ambassador is free to undertake additional responsibilities at her own discretion.</a:t>
            </a:r>
          </a:p>
          <a:p>
            <a:pPr marL="0" indent="0" algn="just">
              <a:lnSpc>
                <a:spcPct val="100000"/>
              </a:lnSpc>
              <a:spcAft>
                <a:spcPts val="800"/>
              </a:spcAft>
              <a:buNone/>
            </a:pPr>
            <a:r>
              <a:rPr lang="en-MY" sz="1600" dirty="0"/>
              <a:t>For full TOR, please refer to </a:t>
            </a:r>
            <a:r>
              <a:rPr lang="en-MY" sz="1600" b="1" dirty="0"/>
              <a:t>Annex 6</a:t>
            </a:r>
          </a:p>
          <a:p>
            <a:pPr marL="0" indent="0" algn="just">
              <a:lnSpc>
                <a:spcPct val="100000"/>
              </a:lnSpc>
              <a:spcAft>
                <a:spcPts val="800"/>
              </a:spcAft>
              <a:buNone/>
            </a:pPr>
            <a:r>
              <a:rPr lang="en-MY" sz="1800" dirty="0">
                <a:solidFill>
                  <a:srgbClr val="FF0000"/>
                </a:solidFill>
              </a:rPr>
              <a:t>Term shall end by </a:t>
            </a:r>
            <a:r>
              <a:rPr lang="en-MY" sz="1800" b="1" dirty="0">
                <a:solidFill>
                  <a:srgbClr val="FF0000"/>
                </a:solidFill>
              </a:rPr>
              <a:t>31</a:t>
            </a:r>
            <a:r>
              <a:rPr lang="en-MY" sz="1800" b="1" baseline="30000" dirty="0">
                <a:solidFill>
                  <a:srgbClr val="FF0000"/>
                </a:solidFill>
              </a:rPr>
              <a:t>st</a:t>
            </a:r>
            <a:r>
              <a:rPr lang="en-MY" sz="1800" b="1" dirty="0">
                <a:solidFill>
                  <a:srgbClr val="FF0000"/>
                </a:solidFill>
              </a:rPr>
              <a:t> December 2018</a:t>
            </a:r>
            <a:endParaRPr lang="en-US" sz="1800" b="1" dirty="0">
              <a:solidFill>
                <a:srgbClr val="FF0000"/>
              </a:solidFill>
            </a:endParaRPr>
          </a:p>
        </p:txBody>
      </p:sp>
      <p:sp>
        <p:nvSpPr>
          <p:cNvPr id="5" name="Text Placeholder 4">
            <a:extLst>
              <a:ext uri="{FF2B5EF4-FFF2-40B4-BE49-F238E27FC236}">
                <a16:creationId xmlns:a16="http://schemas.microsoft.com/office/drawing/2014/main" id="{4B7C3E58-3F7D-4C89-9115-A212EA38980A}"/>
              </a:ext>
            </a:extLst>
          </p:cNvPr>
          <p:cNvSpPr>
            <a:spLocks noGrp="1"/>
          </p:cNvSpPr>
          <p:nvPr>
            <p:ph type="body" sz="quarter" idx="3"/>
          </p:nvPr>
        </p:nvSpPr>
        <p:spPr>
          <a:xfrm>
            <a:off x="5208104" y="1581773"/>
            <a:ext cx="6147284" cy="525324"/>
          </a:xfrm>
        </p:spPr>
        <p:txBody>
          <a:bodyPr/>
          <a:lstStyle/>
          <a:p>
            <a:r>
              <a:rPr lang="en-MY" dirty="0">
                <a:highlight>
                  <a:srgbClr val="FFFF00"/>
                </a:highlight>
              </a:rPr>
              <a:t>Chair Terms of Reference (TOR)</a:t>
            </a:r>
            <a:endParaRPr lang="en-US" dirty="0">
              <a:highlight>
                <a:srgbClr val="FFFF00"/>
              </a:highlight>
            </a:endParaRPr>
          </a:p>
        </p:txBody>
      </p:sp>
      <p:sp>
        <p:nvSpPr>
          <p:cNvPr id="6" name="Content Placeholder 5">
            <a:extLst>
              <a:ext uri="{FF2B5EF4-FFF2-40B4-BE49-F238E27FC236}">
                <a16:creationId xmlns:a16="http://schemas.microsoft.com/office/drawing/2014/main" id="{08D45E6B-F912-49C7-984D-86E724328788}"/>
              </a:ext>
            </a:extLst>
          </p:cNvPr>
          <p:cNvSpPr>
            <a:spLocks noGrp="1"/>
          </p:cNvSpPr>
          <p:nvPr>
            <p:ph sz="quarter" idx="4"/>
          </p:nvPr>
        </p:nvSpPr>
        <p:spPr>
          <a:xfrm>
            <a:off x="5208104" y="2505075"/>
            <a:ext cx="6147284" cy="3684588"/>
          </a:xfrm>
        </p:spPr>
        <p:txBody>
          <a:bodyPr>
            <a:noAutofit/>
          </a:bodyPr>
          <a:lstStyle/>
          <a:p>
            <a:pPr marL="0" lvl="0" indent="0" algn="just">
              <a:lnSpc>
                <a:spcPct val="100000"/>
              </a:lnSpc>
              <a:spcAft>
                <a:spcPts val="800"/>
              </a:spcAft>
              <a:buNone/>
            </a:pPr>
            <a:r>
              <a:rPr lang="en-US" sz="1600" b="1" dirty="0"/>
              <a:t>APPOINTMENT PROCEDURES AND TENURE</a:t>
            </a:r>
          </a:p>
          <a:p>
            <a:pPr marL="0" indent="0" algn="just">
              <a:lnSpc>
                <a:spcPct val="100000"/>
              </a:lnSpc>
              <a:spcAft>
                <a:spcPts val="800"/>
              </a:spcAft>
              <a:buNone/>
            </a:pPr>
            <a:r>
              <a:rPr lang="en-US" sz="1600" dirty="0"/>
              <a:t>The WLF Chair will be chosen from among the members of the CTI-CFF WLF Steering Committee and should be an active member of the CTI-CFF National Coordinating Committee.</a:t>
            </a:r>
          </a:p>
          <a:p>
            <a:pPr marL="0" indent="0" algn="just">
              <a:lnSpc>
                <a:spcPct val="100000"/>
              </a:lnSpc>
              <a:spcAft>
                <a:spcPts val="800"/>
              </a:spcAft>
              <a:buNone/>
            </a:pPr>
            <a:r>
              <a:rPr lang="en-US" sz="1600" dirty="0"/>
              <a:t>The appointment of the CTI-CFF Women Leaders Forum Chair is based on majority agreement with nomination from members of WLF. </a:t>
            </a:r>
            <a:r>
              <a:rPr lang="en-US" sz="1600" b="1" u="sng" dirty="0">
                <a:solidFill>
                  <a:srgbClr val="33CC33"/>
                </a:solidFill>
              </a:rPr>
              <a:t>The tenure of the Chairmanship is for two (2) years, subject to extension of another two (2) years based on members’ recommendations</a:t>
            </a:r>
            <a:r>
              <a:rPr lang="en-US" sz="1600" dirty="0"/>
              <a:t>. Otherwise, a fresh election shall be made during pre-SOM meetings or WLF meetings prior to the annual Senior Officials’ Meeting(s).</a:t>
            </a:r>
            <a:endParaRPr lang="en-MY" sz="1600" dirty="0"/>
          </a:p>
          <a:p>
            <a:pPr marL="0" indent="0" algn="just">
              <a:lnSpc>
                <a:spcPct val="100000"/>
              </a:lnSpc>
              <a:spcAft>
                <a:spcPts val="800"/>
              </a:spcAft>
              <a:buNone/>
            </a:pPr>
            <a:r>
              <a:rPr lang="en-MY" sz="1600" dirty="0"/>
              <a:t>For full TOR, please refer to </a:t>
            </a:r>
            <a:r>
              <a:rPr lang="en-MY" sz="1600" b="1" dirty="0"/>
              <a:t>Annex 7</a:t>
            </a:r>
            <a:endParaRPr lang="en-US" sz="1600" b="1" dirty="0"/>
          </a:p>
        </p:txBody>
      </p:sp>
      <p:sp>
        <p:nvSpPr>
          <p:cNvPr id="7" name="TextBox 6">
            <a:extLst>
              <a:ext uri="{FF2B5EF4-FFF2-40B4-BE49-F238E27FC236}">
                <a16:creationId xmlns:a16="http://schemas.microsoft.com/office/drawing/2014/main" id="{FBEBCFB0-648A-4047-B3DD-F3EC378EB820}"/>
              </a:ext>
            </a:extLst>
          </p:cNvPr>
          <p:cNvSpPr txBox="1"/>
          <p:nvPr/>
        </p:nvSpPr>
        <p:spPr>
          <a:xfrm>
            <a:off x="648586" y="712435"/>
            <a:ext cx="9576759" cy="707886"/>
          </a:xfrm>
          <a:prstGeom prst="rect">
            <a:avLst/>
          </a:prstGeom>
          <a:noFill/>
        </p:spPr>
        <p:txBody>
          <a:bodyPr wrap="square" rtlCol="0">
            <a:spAutoFit/>
          </a:bodyPr>
          <a:lstStyle/>
          <a:p>
            <a:r>
              <a:rPr lang="en-MY" sz="4000" b="1" dirty="0">
                <a:latin typeface="+mj-lt"/>
              </a:rPr>
              <a:t>4. TERMS OF REFERENCES</a:t>
            </a:r>
            <a:endParaRPr lang="en-US" sz="4000" b="1" dirty="0">
              <a:latin typeface="+mj-lt"/>
            </a:endParaRPr>
          </a:p>
        </p:txBody>
      </p:sp>
    </p:spTree>
    <p:extLst>
      <p:ext uri="{BB962C8B-B14F-4D97-AF65-F5344CB8AC3E}">
        <p14:creationId xmlns:p14="http://schemas.microsoft.com/office/powerpoint/2010/main" val="2063952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E98B-65FC-42A4-AEE7-04D0A7EDBA01}"/>
              </a:ext>
            </a:extLst>
          </p:cNvPr>
          <p:cNvSpPr>
            <a:spLocks noGrp="1"/>
          </p:cNvSpPr>
          <p:nvPr>
            <p:ph type="title"/>
          </p:nvPr>
        </p:nvSpPr>
        <p:spPr>
          <a:xfrm>
            <a:off x="514109" y="765814"/>
            <a:ext cx="10839691" cy="1325563"/>
          </a:xfrm>
        </p:spPr>
        <p:txBody>
          <a:bodyPr>
            <a:normAutofit/>
          </a:bodyPr>
          <a:lstStyle/>
          <a:p>
            <a:r>
              <a:rPr lang="en-MY" sz="4000" dirty="0"/>
              <a:t>WLF Ambassador’s Promotion of            CTI-WLF in 2018</a:t>
            </a:r>
            <a:endParaRPr lang="en-US" sz="4000" dirty="0"/>
          </a:p>
        </p:txBody>
      </p:sp>
      <p:pic>
        <p:nvPicPr>
          <p:cNvPr id="4" name="Content Placeholder 3">
            <a:extLst>
              <a:ext uri="{FF2B5EF4-FFF2-40B4-BE49-F238E27FC236}">
                <a16:creationId xmlns:a16="http://schemas.microsoft.com/office/drawing/2014/main" id="{43EA2EBE-53D3-457B-8AED-58C93971ADE1}"/>
              </a:ext>
            </a:extLst>
          </p:cNvPr>
          <p:cNvPicPr>
            <a:picLocks noGrp="1" noChangeAspect="1"/>
          </p:cNvPicPr>
          <p:nvPr>
            <p:ph idx="1"/>
          </p:nvPr>
        </p:nvPicPr>
        <p:blipFill>
          <a:blip r:embed="rId2"/>
          <a:stretch>
            <a:fillRect/>
          </a:stretch>
        </p:blipFill>
        <p:spPr>
          <a:xfrm>
            <a:off x="545338" y="2091377"/>
            <a:ext cx="6924841" cy="3878564"/>
          </a:xfrm>
          <a:prstGeom prst="rect">
            <a:avLst/>
          </a:prstGeom>
        </p:spPr>
      </p:pic>
      <p:sp>
        <p:nvSpPr>
          <p:cNvPr id="5" name="Rectangle 4">
            <a:extLst>
              <a:ext uri="{FF2B5EF4-FFF2-40B4-BE49-F238E27FC236}">
                <a16:creationId xmlns:a16="http://schemas.microsoft.com/office/drawing/2014/main" id="{0339CC3F-32A9-4C63-AFB5-988A6F56A4BA}"/>
              </a:ext>
            </a:extLst>
          </p:cNvPr>
          <p:cNvSpPr/>
          <p:nvPr/>
        </p:nvSpPr>
        <p:spPr>
          <a:xfrm>
            <a:off x="386051" y="5969941"/>
            <a:ext cx="8250621" cy="338554"/>
          </a:xfrm>
          <a:prstGeom prst="rect">
            <a:avLst/>
          </a:prstGeom>
        </p:spPr>
        <p:txBody>
          <a:bodyPr wrap="square">
            <a:spAutoFit/>
          </a:bodyPr>
          <a:lstStyle/>
          <a:p>
            <a:r>
              <a:rPr lang="en-US" sz="1600" dirty="0">
                <a:hlinkClick r:id="rId3"/>
              </a:rPr>
              <a:t>https://drive.google.com/file/d/1q7CXs9DwWs5jCKC_ju7D4yET2bSJ1Hiv/view</a:t>
            </a:r>
            <a:endParaRPr lang="en-US" sz="1600" dirty="0"/>
          </a:p>
        </p:txBody>
      </p:sp>
      <p:sp>
        <p:nvSpPr>
          <p:cNvPr id="3" name="TextBox 2">
            <a:extLst>
              <a:ext uri="{FF2B5EF4-FFF2-40B4-BE49-F238E27FC236}">
                <a16:creationId xmlns:a16="http://schemas.microsoft.com/office/drawing/2014/main" id="{E008F093-DBA7-47F5-BB73-292AC0E6A0EC}"/>
              </a:ext>
            </a:extLst>
          </p:cNvPr>
          <p:cNvSpPr txBox="1"/>
          <p:nvPr/>
        </p:nvSpPr>
        <p:spPr>
          <a:xfrm>
            <a:off x="7501408" y="1687354"/>
            <a:ext cx="4587433" cy="5170646"/>
          </a:xfrm>
          <a:prstGeom prst="rect">
            <a:avLst/>
          </a:prstGeom>
          <a:noFill/>
        </p:spPr>
        <p:txBody>
          <a:bodyPr wrap="square" rtlCol="0">
            <a:spAutoFit/>
          </a:bodyPr>
          <a:lstStyle/>
          <a:p>
            <a:pPr marL="342900" indent="-342900">
              <a:spcAft>
                <a:spcPts val="600"/>
              </a:spcAft>
              <a:buAutoNum type="arabicPeriod"/>
            </a:pPr>
            <a:r>
              <a:rPr lang="en-MY" sz="2000" dirty="0" err="1"/>
              <a:t>MyCoral</a:t>
            </a:r>
            <a:r>
              <a:rPr lang="en-MY" sz="2000" dirty="0"/>
              <a:t> 2.0 Marine Education Initiative</a:t>
            </a:r>
          </a:p>
          <a:p>
            <a:pPr marL="342900" indent="-342900">
              <a:spcAft>
                <a:spcPts val="600"/>
              </a:spcAft>
              <a:buAutoNum type="arabicPeriod"/>
            </a:pPr>
            <a:r>
              <a:rPr lang="en-MY" sz="2000" dirty="0"/>
              <a:t>Earth Day Celebration</a:t>
            </a:r>
          </a:p>
          <a:p>
            <a:pPr marL="342900" indent="-342900">
              <a:spcAft>
                <a:spcPts val="600"/>
              </a:spcAft>
              <a:buAutoNum type="arabicPeriod"/>
            </a:pPr>
            <a:r>
              <a:rPr lang="en-MY" sz="2000" dirty="0"/>
              <a:t>Coral Reef Conservation Campaign with Marine Parks Malaysia</a:t>
            </a:r>
          </a:p>
          <a:p>
            <a:pPr marL="342900" indent="-342900">
              <a:spcAft>
                <a:spcPts val="600"/>
              </a:spcAft>
              <a:buAutoNum type="arabicPeriod"/>
            </a:pPr>
            <a:r>
              <a:rPr lang="en-MY" sz="2000" dirty="0"/>
              <a:t>Speaker at 2</a:t>
            </a:r>
            <a:r>
              <a:rPr lang="en-MY" sz="2000" baseline="30000" dirty="0"/>
              <a:t>nd</a:t>
            </a:r>
            <a:r>
              <a:rPr lang="en-MY" sz="2000" dirty="0"/>
              <a:t> Port-City Universities Summit (PUS2018) at National Taiwan Ocean University;</a:t>
            </a:r>
          </a:p>
          <a:p>
            <a:pPr marL="342900" indent="-342900">
              <a:spcAft>
                <a:spcPts val="600"/>
              </a:spcAft>
              <a:buAutoNum type="arabicPeriod"/>
            </a:pPr>
            <a:r>
              <a:rPr lang="en-MY" sz="2000" dirty="0"/>
              <a:t>Keynote Address at the Tropical Ocean and Marine Science Symposium: Embracing spirit of SDG-14;</a:t>
            </a:r>
          </a:p>
          <a:p>
            <a:pPr marL="342900" indent="-342900">
              <a:spcAft>
                <a:spcPts val="600"/>
              </a:spcAft>
              <a:buAutoNum type="arabicPeriod"/>
            </a:pPr>
            <a:r>
              <a:rPr lang="en-MY" sz="2000" dirty="0"/>
              <a:t>Appreciate CTC’s Intergenerational Learning Program. </a:t>
            </a:r>
          </a:p>
          <a:p>
            <a:pPr marL="342900" indent="-342900">
              <a:spcAft>
                <a:spcPts val="600"/>
              </a:spcAft>
              <a:buAutoNum type="arabicPeriod"/>
            </a:pPr>
            <a:endParaRPr lang="en-US" sz="2000" dirty="0"/>
          </a:p>
        </p:txBody>
      </p:sp>
    </p:spTree>
    <p:extLst>
      <p:ext uri="{BB962C8B-B14F-4D97-AF65-F5344CB8AC3E}">
        <p14:creationId xmlns:p14="http://schemas.microsoft.com/office/powerpoint/2010/main" val="204066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2F5E-D68B-46F7-941C-ED575147570F}"/>
              </a:ext>
            </a:extLst>
          </p:cNvPr>
          <p:cNvSpPr>
            <a:spLocks noGrp="1"/>
          </p:cNvSpPr>
          <p:nvPr>
            <p:ph type="title"/>
          </p:nvPr>
        </p:nvSpPr>
        <p:spPr/>
        <p:txBody>
          <a:bodyPr>
            <a:normAutofit/>
          </a:bodyPr>
          <a:lstStyle/>
          <a:p>
            <a:r>
              <a:rPr lang="en-MY" sz="5000" dirty="0"/>
              <a:t>SOM-14 Recommendations</a:t>
            </a:r>
            <a:endParaRPr lang="en-US" sz="5000" dirty="0"/>
          </a:p>
        </p:txBody>
      </p:sp>
      <p:sp>
        <p:nvSpPr>
          <p:cNvPr id="3" name="Text Placeholder 2">
            <a:extLst>
              <a:ext uri="{FF2B5EF4-FFF2-40B4-BE49-F238E27FC236}">
                <a16:creationId xmlns:a16="http://schemas.microsoft.com/office/drawing/2014/main" id="{27EDC814-3FCE-4669-ABE1-CE5E658DB0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8218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DB0-95BF-400B-B5F5-D7C610D249AD}"/>
              </a:ext>
            </a:extLst>
          </p:cNvPr>
          <p:cNvSpPr>
            <a:spLocks noGrp="1"/>
          </p:cNvSpPr>
          <p:nvPr>
            <p:ph type="title"/>
          </p:nvPr>
        </p:nvSpPr>
        <p:spPr>
          <a:xfrm>
            <a:off x="362762" y="939837"/>
            <a:ext cx="10774470" cy="1166430"/>
          </a:xfrm>
        </p:spPr>
        <p:txBody>
          <a:bodyPr>
            <a:normAutofit/>
          </a:bodyPr>
          <a:lstStyle/>
          <a:p>
            <a:r>
              <a:rPr lang="en-MY" sz="3500" dirty="0"/>
              <a:t>SOM-14 Recommendations</a:t>
            </a:r>
            <a:br>
              <a:rPr lang="en-MY" sz="3500" dirty="0"/>
            </a:br>
            <a:endParaRPr lang="en-US" sz="3500" dirty="0">
              <a:solidFill>
                <a:schemeClr val="tx1">
                  <a:lumMod val="50000"/>
                  <a:lumOff val="50000"/>
                </a:schemeClr>
              </a:solidFill>
              <a:latin typeface="+mn-lt"/>
            </a:endParaRPr>
          </a:p>
        </p:txBody>
      </p:sp>
      <p:sp>
        <p:nvSpPr>
          <p:cNvPr id="3" name="Content Placeholder 2">
            <a:extLst>
              <a:ext uri="{FF2B5EF4-FFF2-40B4-BE49-F238E27FC236}">
                <a16:creationId xmlns:a16="http://schemas.microsoft.com/office/drawing/2014/main" id="{C12255DB-84C9-41DC-9136-D4E5200F5750}"/>
              </a:ext>
            </a:extLst>
          </p:cNvPr>
          <p:cNvSpPr>
            <a:spLocks noGrp="1"/>
          </p:cNvSpPr>
          <p:nvPr>
            <p:ph idx="1"/>
          </p:nvPr>
        </p:nvSpPr>
        <p:spPr>
          <a:xfrm>
            <a:off x="362762" y="1793751"/>
            <a:ext cx="11033339" cy="4691754"/>
          </a:xfrm>
        </p:spPr>
        <p:txBody>
          <a:bodyPr>
            <a:noAutofit/>
          </a:bodyPr>
          <a:lstStyle/>
          <a:p>
            <a:pPr marL="514350" indent="-514350" algn="just">
              <a:lnSpc>
                <a:spcPct val="100000"/>
              </a:lnSpc>
              <a:spcAft>
                <a:spcPts val="400"/>
              </a:spcAft>
              <a:buFont typeface="+mj-lt"/>
              <a:buAutoNum type="arabicPeriod"/>
            </a:pPr>
            <a:r>
              <a:rPr lang="en-MY" sz="2100" dirty="0"/>
              <a:t>Acknowledge the uncompleted activities that were unable to be completed in 2018 due to time and financial constraints;</a:t>
            </a:r>
          </a:p>
          <a:p>
            <a:pPr marL="514350" indent="-514350" algn="just">
              <a:lnSpc>
                <a:spcPct val="100000"/>
              </a:lnSpc>
              <a:spcAft>
                <a:spcPts val="400"/>
              </a:spcAft>
              <a:buFont typeface="+mj-lt"/>
              <a:buAutoNum type="arabicPeriod"/>
            </a:pPr>
            <a:r>
              <a:rPr lang="en-MY" sz="2100" b="1" dirty="0"/>
              <a:t>Acknowledge Partners projects and programs from: </a:t>
            </a:r>
            <a:r>
              <a:rPr lang="en-MY" sz="2100" dirty="0"/>
              <a:t>Coral Triangle Centre (CTC) and the USAID and USDOI for the continued support for WLF; i.e. Intergenerational Learning; Gender programs of the USAID Oceans and Fisheries Partnership in two (2) learning sites in </a:t>
            </a:r>
            <a:r>
              <a:rPr lang="en-MY" sz="2100" dirty="0" err="1"/>
              <a:t>Bitung</a:t>
            </a:r>
            <a:r>
              <a:rPr lang="en-MY" sz="2100" dirty="0"/>
              <a:t>, Indonesia and General Santos, Philippines which can form the basis for further comprehensive gender studies in CT6; WWF program for </a:t>
            </a:r>
            <a:r>
              <a:rPr lang="en-US" sz="2100" dirty="0">
                <a:ea typeface="Calibri" panose="020F0502020204030204" pitchFamily="34" charset="0"/>
                <a:cs typeface="Arial" panose="020B0604020202020204" pitchFamily="34" charset="0"/>
              </a:rPr>
              <a:t>Financial Inclusion and Empowerment for Women in Coastal Communities; and </a:t>
            </a:r>
            <a:r>
              <a:rPr lang="en-MY" sz="2100" dirty="0"/>
              <a:t>The Nature Conservancy (TNC) works with women in Papua New Guinea in mangroves;</a:t>
            </a:r>
          </a:p>
          <a:p>
            <a:pPr marL="514350" indent="-514350" algn="just">
              <a:lnSpc>
                <a:spcPct val="100000"/>
              </a:lnSpc>
              <a:spcAft>
                <a:spcPts val="400"/>
              </a:spcAft>
              <a:buFont typeface="+mj-lt"/>
              <a:buAutoNum type="arabicPeriod"/>
            </a:pPr>
            <a:r>
              <a:rPr lang="en-MY" sz="2100" dirty="0"/>
              <a:t>Note the importance of the role of women to affect change in marine resource management, waste management, climate change adaptation, amongst others, towards sustainable development </a:t>
            </a:r>
          </a:p>
        </p:txBody>
      </p:sp>
    </p:spTree>
    <p:extLst>
      <p:ext uri="{BB962C8B-B14F-4D97-AF65-F5344CB8AC3E}">
        <p14:creationId xmlns:p14="http://schemas.microsoft.com/office/powerpoint/2010/main" val="7878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DB0-95BF-400B-B5F5-D7C610D249AD}"/>
              </a:ext>
            </a:extLst>
          </p:cNvPr>
          <p:cNvSpPr>
            <a:spLocks noGrp="1"/>
          </p:cNvSpPr>
          <p:nvPr>
            <p:ph type="title"/>
          </p:nvPr>
        </p:nvSpPr>
        <p:spPr>
          <a:xfrm>
            <a:off x="681789" y="471351"/>
            <a:ext cx="10515600" cy="1061393"/>
          </a:xfrm>
        </p:spPr>
        <p:txBody>
          <a:bodyPr>
            <a:normAutofit/>
          </a:bodyPr>
          <a:lstStyle/>
          <a:p>
            <a:r>
              <a:rPr lang="en-MY" sz="3500" dirty="0"/>
              <a:t>SOM-14 Recommendations (2)</a:t>
            </a:r>
            <a:br>
              <a:rPr lang="en-MY" sz="3500" dirty="0"/>
            </a:br>
            <a:endParaRPr lang="en-US" sz="3500" dirty="0">
              <a:solidFill>
                <a:schemeClr val="tx1">
                  <a:lumMod val="50000"/>
                  <a:lumOff val="50000"/>
                </a:schemeClr>
              </a:solidFill>
              <a:latin typeface="+mn-lt"/>
            </a:endParaRPr>
          </a:p>
        </p:txBody>
      </p:sp>
      <p:sp>
        <p:nvSpPr>
          <p:cNvPr id="3" name="Content Placeholder 2">
            <a:extLst>
              <a:ext uri="{FF2B5EF4-FFF2-40B4-BE49-F238E27FC236}">
                <a16:creationId xmlns:a16="http://schemas.microsoft.com/office/drawing/2014/main" id="{C12255DB-84C9-41DC-9136-D4E5200F5750}"/>
              </a:ext>
            </a:extLst>
          </p:cNvPr>
          <p:cNvSpPr>
            <a:spLocks noGrp="1"/>
          </p:cNvSpPr>
          <p:nvPr>
            <p:ph idx="1"/>
          </p:nvPr>
        </p:nvSpPr>
        <p:spPr>
          <a:xfrm>
            <a:off x="681789" y="1415097"/>
            <a:ext cx="10515600" cy="5108712"/>
          </a:xfrm>
        </p:spPr>
        <p:txBody>
          <a:bodyPr>
            <a:noAutofit/>
          </a:bodyPr>
          <a:lstStyle/>
          <a:p>
            <a:pPr marL="457200" indent="-457200" algn="just">
              <a:lnSpc>
                <a:spcPct val="100000"/>
              </a:lnSpc>
              <a:spcAft>
                <a:spcPts val="400"/>
              </a:spcAft>
              <a:buFont typeface="+mj-lt"/>
              <a:buAutoNum type="arabicPeriod" startAt="5"/>
            </a:pPr>
            <a:r>
              <a:rPr lang="en-MY" sz="2000" dirty="0"/>
              <a:t>Continue with the CTI-CFF Gender Policy development with support from partners and collaborators, and ensure the CTI-CFF Gender Policy is integrated in the development of the Regional Plan of Action 2.0 (RPOA 2.0), by July 2019; </a:t>
            </a:r>
          </a:p>
          <a:p>
            <a:pPr marL="457200" indent="-457200" algn="just">
              <a:lnSpc>
                <a:spcPct val="100000"/>
              </a:lnSpc>
              <a:spcAft>
                <a:spcPts val="400"/>
              </a:spcAft>
              <a:buFont typeface="+mj-lt"/>
              <a:buAutoNum type="arabicPeriod" startAt="5"/>
            </a:pPr>
            <a:r>
              <a:rPr lang="en-MY" sz="2000" dirty="0"/>
              <a:t>Encourage participation of young and marginalized women into CTI-WLF programs;</a:t>
            </a:r>
          </a:p>
          <a:p>
            <a:pPr marL="457200" indent="-457200" algn="just">
              <a:buFont typeface="+mj-lt"/>
              <a:buAutoNum type="arabicPeriod" startAt="5"/>
            </a:pPr>
            <a:r>
              <a:rPr lang="en-MY" sz="2000" dirty="0"/>
              <a:t>Accept the financial support from the Regional Secretariat of </a:t>
            </a:r>
            <a:r>
              <a:rPr lang="en-US" sz="2000" b="1" u="sng" dirty="0"/>
              <a:t>USD24,336.00</a:t>
            </a:r>
            <a:r>
              <a:rPr lang="en-MY" sz="2000" dirty="0"/>
              <a:t> for capacity building programs; subject to SOM-14 approval)</a:t>
            </a:r>
          </a:p>
          <a:p>
            <a:pPr marL="457200" indent="-457200" algn="just">
              <a:buFont typeface="+mj-lt"/>
              <a:buAutoNum type="arabicPeriod" startAt="5"/>
            </a:pPr>
            <a:r>
              <a:rPr lang="en-MY" sz="2000" b="1" dirty="0"/>
              <a:t>Approve the following:</a:t>
            </a:r>
          </a:p>
          <a:p>
            <a:pPr marL="914400" lvl="1" indent="-457200" algn="just">
              <a:buFont typeface="+mj-lt"/>
              <a:buAutoNum type="alphaLcPeriod"/>
            </a:pPr>
            <a:r>
              <a:rPr lang="en-MY" sz="2000" dirty="0"/>
              <a:t>The Terms of References (TORs) for Ambassador and Chair of WLF for future appointments; and</a:t>
            </a:r>
          </a:p>
          <a:p>
            <a:pPr marL="914400" lvl="1" indent="-457200" algn="just">
              <a:spcAft>
                <a:spcPts val="800"/>
              </a:spcAft>
              <a:buFont typeface="+mj-lt"/>
              <a:buAutoNum type="alphaLcPeriod"/>
            </a:pPr>
            <a:r>
              <a:rPr lang="en-MY" sz="2000" dirty="0"/>
              <a:t>WLF 2019 roadmap.</a:t>
            </a:r>
          </a:p>
          <a:p>
            <a:pPr marL="457200" indent="-457200" algn="just">
              <a:buFont typeface="+mj-lt"/>
              <a:buAutoNum type="arabicPeriod" startAt="5"/>
            </a:pPr>
            <a:r>
              <a:rPr lang="en-MY" sz="2000" dirty="0"/>
              <a:t>Agree for the WLF to call for CT6 nominations for WLF Ambassador and Vice-Chair roles and make appointments of both roles by end of February 2019.</a:t>
            </a:r>
          </a:p>
          <a:p>
            <a:pPr marL="457200" indent="-457200" algn="just">
              <a:buFont typeface="+mj-lt"/>
              <a:buAutoNum type="arabicPeriod" startAt="5"/>
            </a:pPr>
            <a:endParaRPr lang="en-MY" sz="2000" dirty="0"/>
          </a:p>
          <a:p>
            <a:pPr marL="457200" indent="-457200" algn="just">
              <a:buFont typeface="+mj-lt"/>
              <a:buAutoNum type="arabicPeriod" startAt="5"/>
            </a:pPr>
            <a:endParaRPr lang="en-US" sz="2000" dirty="0"/>
          </a:p>
        </p:txBody>
      </p:sp>
    </p:spTree>
    <p:extLst>
      <p:ext uri="{BB962C8B-B14F-4D97-AF65-F5344CB8AC3E}">
        <p14:creationId xmlns:p14="http://schemas.microsoft.com/office/powerpoint/2010/main" val="13073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28" t="8505" b="15428"/>
          <a:stretch/>
        </p:blipFill>
        <p:spPr>
          <a:xfrm>
            <a:off x="-32658" y="-16329"/>
            <a:ext cx="12224657" cy="6858000"/>
          </a:xfrm>
        </p:spPr>
      </p:pic>
      <p:grpSp>
        <p:nvGrpSpPr>
          <p:cNvPr id="28" name="Group 27"/>
          <p:cNvGrpSpPr/>
          <p:nvPr/>
        </p:nvGrpSpPr>
        <p:grpSpPr>
          <a:xfrm>
            <a:off x="2070914" y="2655776"/>
            <a:ext cx="7805149" cy="4383657"/>
            <a:chOff x="2070914" y="2655776"/>
            <a:chExt cx="7805149" cy="4383657"/>
          </a:xfrm>
        </p:grpSpPr>
        <p:sp>
          <p:nvSpPr>
            <p:cNvPr id="26" name="Rectangle 25"/>
            <p:cNvSpPr/>
            <p:nvPr/>
          </p:nvSpPr>
          <p:spPr>
            <a:xfrm>
              <a:off x="2070914" y="2655776"/>
              <a:ext cx="7805149" cy="423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Rectangle 23"/>
            <p:cNvSpPr/>
            <p:nvPr/>
          </p:nvSpPr>
          <p:spPr>
            <a:xfrm>
              <a:off x="2188029" y="2792186"/>
              <a:ext cx="7527471" cy="4094847"/>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7" name="Rectangle 26"/>
            <p:cNvSpPr/>
            <p:nvPr/>
          </p:nvSpPr>
          <p:spPr>
            <a:xfrm>
              <a:off x="2351314" y="2922814"/>
              <a:ext cx="7200900" cy="4116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 name="Marcador de texto 3">
              <a:extLst>
                <a:ext uri="{FF2B5EF4-FFF2-40B4-BE49-F238E27FC236}">
                  <a16:creationId xmlns:a16="http://schemas.microsoft.com/office/drawing/2014/main" id="{004C226F-34B3-464F-A049-9BFE43705FB1}"/>
                </a:ext>
              </a:extLst>
            </p:cNvPr>
            <p:cNvSpPr txBox="1">
              <a:spLocks/>
            </p:cNvSpPr>
            <p:nvPr/>
          </p:nvSpPr>
          <p:spPr>
            <a:xfrm>
              <a:off x="2445844" y="3254865"/>
              <a:ext cx="7106370" cy="17262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000" b="1" cap="all" dirty="0" err="1">
                  <a:solidFill>
                    <a:srgbClr val="474443"/>
                  </a:solidFill>
                  <a:latin typeface="Arial Black" panose="020B0A04020102020204" pitchFamily="34" charset="0"/>
                  <a:ea typeface="Roboto" panose="02000000000000000000" pitchFamily="2" charset="0"/>
                </a:rPr>
                <a:t>Terima</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Kasih</a:t>
              </a:r>
              <a:r>
                <a:rPr lang="es-ES_tradnl" sz="2000" b="1" cap="all" dirty="0">
                  <a:solidFill>
                    <a:srgbClr val="474443"/>
                  </a:solidFill>
                  <a:latin typeface="Arial Black" panose="020B0A04020102020204" pitchFamily="34" charset="0"/>
                  <a:ea typeface="Roboto" panose="02000000000000000000" pitchFamily="2" charset="0"/>
                </a:rPr>
                <a:t> -  </a:t>
              </a:r>
              <a:r>
                <a:rPr lang="es-ES_tradnl" sz="2000" b="1" cap="all" dirty="0" err="1">
                  <a:solidFill>
                    <a:srgbClr val="474443"/>
                  </a:solidFill>
                  <a:latin typeface="Arial Black" panose="020B0A04020102020204" pitchFamily="34" charset="0"/>
                  <a:ea typeface="Roboto" panose="02000000000000000000" pitchFamily="2" charset="0"/>
                </a:rPr>
                <a:t>Maraming</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Salamat</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Tank</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Iu</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Obrigado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Tagio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Tumas</a:t>
              </a:r>
              <a:endParaRPr lang="es-ES_tradnl" sz="2000" b="1" cap="all" dirty="0">
                <a:solidFill>
                  <a:srgbClr val="474443"/>
                </a:solidFill>
                <a:latin typeface="Arial Black" panose="020B0A04020102020204" pitchFamily="34" charset="0"/>
                <a:ea typeface="Roboto" panose="02000000000000000000" pitchFamily="2"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539" y="5313174"/>
            <a:ext cx="1690042" cy="7525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346" y="5351237"/>
            <a:ext cx="1605080" cy="6764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2227" y="5356689"/>
            <a:ext cx="671018" cy="671018"/>
          </a:xfrm>
          <a:prstGeom prst="rect">
            <a:avLst/>
          </a:prstGeom>
        </p:spPr>
      </p:pic>
      <p:sp>
        <p:nvSpPr>
          <p:cNvPr id="2" name="TextBox 1"/>
          <p:cNvSpPr txBox="1"/>
          <p:nvPr/>
        </p:nvSpPr>
        <p:spPr>
          <a:xfrm>
            <a:off x="2445843" y="6465009"/>
            <a:ext cx="8588188" cy="246221"/>
          </a:xfrm>
          <a:prstGeom prst="rect">
            <a:avLst/>
          </a:prstGeom>
          <a:noFill/>
        </p:spPr>
        <p:txBody>
          <a:bodyPr wrap="square" rtlCol="0">
            <a:spAutoFit/>
          </a:bodyPr>
          <a:lstStyle/>
          <a:p>
            <a:r>
              <a:rPr lang="en-PH" sz="1000" i="1" dirty="0">
                <a:latin typeface="Open Sans" panose="020B0606030504020204" pitchFamily="34" charset="0"/>
                <a:ea typeface="Open Sans" panose="020B0606030504020204" pitchFamily="34" charset="0"/>
                <a:cs typeface="Open Sans" panose="020B0606030504020204" pitchFamily="34" charset="0"/>
              </a:rPr>
              <a:t>Photo credits: </a:t>
            </a:r>
            <a:r>
              <a:rPr lang="en-PH" sz="1000" i="1" dirty="0" err="1">
                <a:latin typeface="Open Sans" panose="020B0606030504020204" pitchFamily="34" charset="0"/>
                <a:ea typeface="Open Sans" panose="020B0606030504020204" pitchFamily="34" charset="0"/>
                <a:cs typeface="Open Sans" panose="020B0606030504020204" pitchFamily="34" charset="0"/>
              </a:rPr>
              <a:t>Pixabay</a:t>
            </a:r>
            <a:r>
              <a:rPr lang="en-PH" sz="1000" i="1" dirty="0">
                <a:latin typeface="Open Sans" panose="020B0606030504020204" pitchFamily="34" charset="0"/>
                <a:ea typeface="Open Sans" panose="020B0606030504020204" pitchFamily="34" charset="0"/>
                <a:cs typeface="Open Sans" panose="020B0606030504020204" pitchFamily="34" charset="0"/>
              </a:rPr>
              <a:t> &amp; IYOR Bank/</a:t>
            </a:r>
            <a:r>
              <a:rPr lang="en-PH" sz="1000" i="1" dirty="0" err="1">
                <a:latin typeface="Open Sans" panose="020B0606030504020204" pitchFamily="34" charset="0"/>
                <a:ea typeface="Open Sans" panose="020B0606030504020204" pitchFamily="34" charset="0"/>
                <a:cs typeface="Open Sans" panose="020B0606030504020204" pitchFamily="34" charset="0"/>
              </a:rPr>
              <a:t>JayneJenkins</a:t>
            </a:r>
            <a:r>
              <a:rPr lang="en-PH" sz="1000" i="1" dirty="0">
                <a:latin typeface="Open Sans" panose="020B0606030504020204" pitchFamily="34" charset="0"/>
                <a:ea typeface="Open Sans" panose="020B0606030504020204" pitchFamily="34" charset="0"/>
                <a:cs typeface="Open Sans" panose="020B0606030504020204" pitchFamily="34" charset="0"/>
              </a:rPr>
              <a:t>/</a:t>
            </a:r>
            <a:r>
              <a:rPr lang="en-PH" sz="1000" i="1" dirty="0" err="1">
                <a:latin typeface="Open Sans" panose="020B0606030504020204" pitchFamily="34" charset="0"/>
                <a:ea typeface="Open Sans" panose="020B0606030504020204" pitchFamily="34" charset="0"/>
                <a:cs typeface="Open Sans" panose="020B0606030504020204" pitchFamily="34" charset="0"/>
              </a:rPr>
              <a:t>FabriceDudenhofer</a:t>
            </a:r>
            <a:r>
              <a:rPr lang="en-PH" sz="1000" i="1" dirty="0">
                <a:latin typeface="Open Sans" panose="020B0606030504020204" pitchFamily="34" charset="0"/>
                <a:ea typeface="Open Sans" panose="020B0606030504020204" pitchFamily="34" charset="0"/>
                <a:cs typeface="Open Sans" panose="020B0606030504020204" pitchFamily="34" charset="0"/>
              </a:rPr>
              <a:t>/Yen-</a:t>
            </a:r>
            <a:r>
              <a:rPr lang="en-PH" sz="1000" i="1" dirty="0" err="1">
                <a:latin typeface="Open Sans" panose="020B0606030504020204" pitchFamily="34" charset="0"/>
                <a:ea typeface="Open Sans" panose="020B0606030504020204" pitchFamily="34" charset="0"/>
                <a:cs typeface="Open Sans" panose="020B0606030504020204" pitchFamily="34" charset="0"/>
              </a:rPr>
              <a:t>YiLee</a:t>
            </a:r>
            <a:endParaRPr lang="en-PH" sz="1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110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22A-AAF2-4573-AC5F-58A690B33D64}"/>
              </a:ext>
            </a:extLst>
          </p:cNvPr>
          <p:cNvSpPr>
            <a:spLocks noGrp="1"/>
          </p:cNvSpPr>
          <p:nvPr>
            <p:ph type="title"/>
          </p:nvPr>
        </p:nvSpPr>
        <p:spPr>
          <a:xfrm>
            <a:off x="699503" y="662024"/>
            <a:ext cx="10515600" cy="816894"/>
          </a:xfrm>
        </p:spPr>
        <p:txBody>
          <a:bodyPr>
            <a:normAutofit/>
          </a:bodyPr>
          <a:lstStyle/>
          <a:p>
            <a:r>
              <a:rPr lang="en-MY" sz="5000" dirty="0"/>
              <a:t>Partners’ Activities</a:t>
            </a:r>
            <a:endParaRPr lang="en-US" sz="5000" dirty="0"/>
          </a:p>
        </p:txBody>
      </p:sp>
      <p:sp>
        <p:nvSpPr>
          <p:cNvPr id="5" name="Text Placeholder 4">
            <a:extLst>
              <a:ext uri="{FF2B5EF4-FFF2-40B4-BE49-F238E27FC236}">
                <a16:creationId xmlns:a16="http://schemas.microsoft.com/office/drawing/2014/main" id="{85A4EAAE-113A-4267-89AE-DF9DE32DEC21}"/>
              </a:ext>
            </a:extLst>
          </p:cNvPr>
          <p:cNvSpPr>
            <a:spLocks noGrp="1"/>
          </p:cNvSpPr>
          <p:nvPr>
            <p:ph type="body" idx="1"/>
          </p:nvPr>
        </p:nvSpPr>
        <p:spPr>
          <a:xfrm>
            <a:off x="699503" y="1473635"/>
            <a:ext cx="11013284" cy="4188661"/>
          </a:xfrm>
        </p:spPr>
        <p:txBody>
          <a:bodyPr>
            <a:noAutofit/>
          </a:bodyPr>
          <a:lstStyle/>
          <a:p>
            <a:pPr>
              <a:lnSpc>
                <a:spcPct val="100000"/>
              </a:lnSpc>
              <a:spcAft>
                <a:spcPts val="600"/>
              </a:spcAft>
            </a:pPr>
            <a:r>
              <a:rPr lang="en-MY" sz="2200" b="1" dirty="0">
                <a:solidFill>
                  <a:schemeClr val="tx1"/>
                </a:solidFill>
              </a:rPr>
              <a:t>Acknowledge and appreciate program updates from: </a:t>
            </a:r>
          </a:p>
          <a:p>
            <a:pPr marL="457200" indent="-457200">
              <a:lnSpc>
                <a:spcPct val="100000"/>
              </a:lnSpc>
              <a:spcAft>
                <a:spcPts val="600"/>
              </a:spcAft>
              <a:buFont typeface="+mj-lt"/>
              <a:buAutoNum type="arabicPeriod"/>
            </a:pPr>
            <a:r>
              <a:rPr lang="en-MY" sz="2000" b="1" dirty="0">
                <a:solidFill>
                  <a:schemeClr val="tx1"/>
                </a:solidFill>
              </a:rPr>
              <a:t>Coral Triangle Centre (CTC) </a:t>
            </a:r>
            <a:r>
              <a:rPr lang="en-MY" sz="2000" dirty="0">
                <a:solidFill>
                  <a:schemeClr val="tx1"/>
                </a:solidFill>
              </a:rPr>
              <a:t>and the USAID and US Department of Interior (DOI) for the continued support to WLF i.e. Intergenerational Learning Program and the Australian Government for women economic empowerment  project in Arafura Sea under the SeaNet project; </a:t>
            </a:r>
          </a:p>
          <a:p>
            <a:pPr marL="457200" indent="-457200">
              <a:lnSpc>
                <a:spcPct val="100000"/>
              </a:lnSpc>
              <a:spcAft>
                <a:spcPts val="600"/>
              </a:spcAft>
              <a:buFont typeface="+mj-lt"/>
              <a:buAutoNum type="arabicPeriod"/>
            </a:pPr>
            <a:r>
              <a:rPr lang="en-MY" sz="2000" dirty="0">
                <a:solidFill>
                  <a:schemeClr val="tx1"/>
                </a:solidFill>
              </a:rPr>
              <a:t>Gender programs of the </a:t>
            </a:r>
            <a:r>
              <a:rPr lang="en-MY" sz="2000" b="1" dirty="0">
                <a:solidFill>
                  <a:schemeClr val="tx1"/>
                </a:solidFill>
              </a:rPr>
              <a:t>USAID Oceans and Fisheries Partnership </a:t>
            </a:r>
            <a:r>
              <a:rPr lang="en-MY" sz="2000" dirty="0">
                <a:solidFill>
                  <a:schemeClr val="tx1"/>
                </a:solidFill>
              </a:rPr>
              <a:t>in two (2) learning sites in </a:t>
            </a:r>
            <a:r>
              <a:rPr lang="en-MY" sz="2000" dirty="0" err="1">
                <a:solidFill>
                  <a:schemeClr val="tx1"/>
                </a:solidFill>
              </a:rPr>
              <a:t>Bitung</a:t>
            </a:r>
            <a:r>
              <a:rPr lang="en-MY" sz="2000" dirty="0">
                <a:solidFill>
                  <a:schemeClr val="tx1"/>
                </a:solidFill>
              </a:rPr>
              <a:t>, Indonesia and General Santos, Philippines which can form the basis for further comprehensive gender studies in CT6; </a:t>
            </a:r>
          </a:p>
          <a:p>
            <a:pPr marL="457200" indent="-457200">
              <a:lnSpc>
                <a:spcPct val="100000"/>
              </a:lnSpc>
              <a:spcAft>
                <a:spcPts val="600"/>
              </a:spcAft>
              <a:buFont typeface="+mj-lt"/>
              <a:buAutoNum type="arabicPeriod"/>
            </a:pPr>
            <a:r>
              <a:rPr lang="en-MY" sz="2000" b="1" dirty="0">
                <a:solidFill>
                  <a:schemeClr val="tx1"/>
                </a:solidFill>
              </a:rPr>
              <a:t>World Wide Fund for Nature (WWF)</a:t>
            </a:r>
            <a:r>
              <a:rPr lang="en-MY" sz="2000" dirty="0">
                <a:solidFill>
                  <a:schemeClr val="tx1"/>
                </a:solidFill>
              </a:rPr>
              <a:t> program for </a:t>
            </a:r>
            <a:r>
              <a:rPr lang="en-US" sz="2000" dirty="0">
                <a:solidFill>
                  <a:schemeClr val="tx1"/>
                </a:solidFill>
                <a:ea typeface="Calibri" panose="020F0502020204030204" pitchFamily="34" charset="0"/>
                <a:cs typeface="Arial" panose="020B0604020202020204" pitchFamily="34" charset="0"/>
              </a:rPr>
              <a:t>Financial Inclusion and Empowerment for Women in Coastal Communities; and </a:t>
            </a:r>
          </a:p>
          <a:p>
            <a:pPr marL="457200" indent="-457200">
              <a:lnSpc>
                <a:spcPct val="100000"/>
              </a:lnSpc>
              <a:spcAft>
                <a:spcPts val="600"/>
              </a:spcAft>
              <a:buFont typeface="+mj-lt"/>
              <a:buAutoNum type="arabicPeriod"/>
            </a:pPr>
            <a:r>
              <a:rPr lang="en-MY" sz="2000" b="1" dirty="0">
                <a:solidFill>
                  <a:schemeClr val="tx1"/>
                </a:solidFill>
              </a:rPr>
              <a:t>The Nature Conservancy (TNC) </a:t>
            </a:r>
            <a:r>
              <a:rPr lang="en-MY" sz="2000" dirty="0">
                <a:solidFill>
                  <a:schemeClr val="tx1"/>
                </a:solidFill>
              </a:rPr>
              <a:t>works with women in Papua New Guinea in mangroves which can also form the basis for further comprehensive gender studies in CT6;</a:t>
            </a:r>
          </a:p>
          <a:p>
            <a:pPr>
              <a:lnSpc>
                <a:spcPct val="100000"/>
              </a:lnSpc>
              <a:spcAft>
                <a:spcPts val="600"/>
              </a:spcAft>
            </a:pPr>
            <a:endParaRPr lang="en-US" sz="2200" dirty="0">
              <a:solidFill>
                <a:schemeClr val="tx1"/>
              </a:solidFill>
            </a:endParaRPr>
          </a:p>
        </p:txBody>
      </p:sp>
    </p:spTree>
    <p:extLst>
      <p:ext uri="{BB962C8B-B14F-4D97-AF65-F5344CB8AC3E}">
        <p14:creationId xmlns:p14="http://schemas.microsoft.com/office/powerpoint/2010/main" val="355614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1 at 3.24.0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684" y="1604311"/>
            <a:ext cx="3054531" cy="2040270"/>
          </a:xfrm>
          <a:prstGeom prst="rect">
            <a:avLst/>
          </a:prstGeom>
        </p:spPr>
      </p:pic>
      <p:pic>
        <p:nvPicPr>
          <p:cNvPr id="4" name="Picture 3" descr="Screen Shot 2015-01-01 at 3.24.2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68" y="4123816"/>
            <a:ext cx="3173291" cy="2145438"/>
          </a:xfrm>
          <a:prstGeom prst="rect">
            <a:avLst/>
          </a:prstGeom>
        </p:spPr>
      </p:pic>
      <p:pic>
        <p:nvPicPr>
          <p:cNvPr id="5" name="Picture 4" descr="Screen Shot 2015-01-01 at 3.24.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425" y="1639652"/>
            <a:ext cx="3157469" cy="2111978"/>
          </a:xfrm>
          <a:prstGeom prst="rect">
            <a:avLst/>
          </a:prstGeom>
        </p:spPr>
      </p:pic>
      <p:pic>
        <p:nvPicPr>
          <p:cNvPr id="6" name="Picture 5" descr="Screen Shot 2015-01-01 at 3.25.30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7699" y="4121326"/>
            <a:ext cx="3099919" cy="2129652"/>
          </a:xfrm>
          <a:prstGeom prst="rect">
            <a:avLst/>
          </a:prstGeom>
        </p:spPr>
      </p:pic>
      <p:pic>
        <p:nvPicPr>
          <p:cNvPr id="7" name="Picture 6" descr="Screen Shot 2015-01-01 at 3.25.09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1062" y="1703951"/>
            <a:ext cx="3174584" cy="2170126"/>
          </a:xfrm>
          <a:prstGeom prst="rect">
            <a:avLst/>
          </a:prstGeom>
        </p:spPr>
      </p:pic>
      <p:pic>
        <p:nvPicPr>
          <p:cNvPr id="8" name="Picture 7" descr="Screen Shot 2015-01-01 at 3.24.5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7587" y="4125677"/>
            <a:ext cx="3120206" cy="2095351"/>
          </a:xfrm>
          <a:prstGeom prst="rect">
            <a:avLst/>
          </a:prstGeom>
        </p:spPr>
      </p:pic>
      <p:sp>
        <p:nvSpPr>
          <p:cNvPr id="9" name="Title 1"/>
          <p:cNvSpPr txBox="1">
            <a:spLocks/>
          </p:cNvSpPr>
          <p:nvPr/>
        </p:nvSpPr>
        <p:spPr>
          <a:xfrm>
            <a:off x="395815" y="529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3000" dirty="0"/>
              <a:t>Inter-Generational Leadership Learning Program Mentor and Mentees</a:t>
            </a:r>
            <a:r>
              <a:rPr lang="en-MY" sz="3000" dirty="0"/>
              <a:t> (CTC)</a:t>
            </a:r>
            <a:endParaRPr lang="id-ID" sz="3000" dirty="0"/>
          </a:p>
        </p:txBody>
      </p:sp>
    </p:spTree>
    <p:extLst>
      <p:ext uri="{BB962C8B-B14F-4D97-AF65-F5344CB8AC3E}">
        <p14:creationId xmlns:p14="http://schemas.microsoft.com/office/powerpoint/2010/main" val="359495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5815" y="-47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3000" dirty="0"/>
              <a:t>Conservation Challenge Projects</a:t>
            </a:r>
          </a:p>
        </p:txBody>
      </p:sp>
      <p:pic>
        <p:nvPicPr>
          <p:cNvPr id="9" name="Picture 8" descr="pulau pisang_quest 2.jpeg"/>
          <p:cNvPicPr>
            <a:picLocks noChangeAspect="1"/>
          </p:cNvPicPr>
          <p:nvPr/>
        </p:nvPicPr>
        <p:blipFill rotWithShape="1">
          <a:blip r:embed="rId2" cstate="print">
            <a:extLst>
              <a:ext uri="{28A0092B-C50C-407E-A947-70E740481C1C}">
                <a14:useLocalDpi xmlns:a14="http://schemas.microsoft.com/office/drawing/2010/main" val="0"/>
              </a:ext>
            </a:extLst>
          </a:blip>
          <a:srcRect r="11206"/>
          <a:stretch/>
        </p:blipFill>
        <p:spPr>
          <a:xfrm>
            <a:off x="167099" y="4111040"/>
            <a:ext cx="3743030" cy="2107699"/>
          </a:xfrm>
          <a:prstGeom prst="rect">
            <a:avLst/>
          </a:prstGeom>
        </p:spPr>
      </p:pic>
      <p:pic>
        <p:nvPicPr>
          <p:cNvPr id="10" name="Picture 9" descr="coordination with college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1" y="1869265"/>
            <a:ext cx="3709608" cy="2085238"/>
          </a:xfrm>
          <a:prstGeom prst="rect">
            <a:avLst/>
          </a:prstGeom>
        </p:spPr>
      </p:pic>
      <p:pic>
        <p:nvPicPr>
          <p:cNvPr id="11" name="Picture 10" descr="Screen Shot 2015-01-01 at 3.29.39 PM.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6799" y="1069538"/>
            <a:ext cx="4130690" cy="687612"/>
          </a:xfrm>
          <a:prstGeom prst="rect">
            <a:avLst/>
          </a:prstGeom>
        </p:spPr>
      </p:pic>
      <p:pic>
        <p:nvPicPr>
          <p:cNvPr id="12" name="Picture 11" descr="Screen Shot 2015-01-01 at 3.29.59 PM.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234837" y="1019405"/>
            <a:ext cx="3931030" cy="736746"/>
          </a:xfrm>
          <a:prstGeom prst="rect">
            <a:avLst/>
          </a:prstGeom>
        </p:spPr>
      </p:pic>
      <p:pic>
        <p:nvPicPr>
          <p:cNvPr id="13" name="Picture 12" descr="06 Pantai Teluk Dalam Besar_April10,2018_Aisah.jpg"/>
          <p:cNvPicPr>
            <a:picLocks noChangeAspect="1"/>
          </p:cNvPicPr>
          <p:nvPr/>
        </p:nvPicPr>
        <p:blipFill rotWithShape="1">
          <a:blip r:embed="rId8">
            <a:extLst>
              <a:ext uri="{28A0092B-C50C-407E-A947-70E740481C1C}">
                <a14:useLocalDpi xmlns:a14="http://schemas.microsoft.com/office/drawing/2010/main" val="0"/>
              </a:ext>
            </a:extLst>
          </a:blip>
          <a:srcRect t="18479" b="38182"/>
          <a:stretch/>
        </p:blipFill>
        <p:spPr>
          <a:xfrm>
            <a:off x="4333522" y="1819646"/>
            <a:ext cx="3683763" cy="2128640"/>
          </a:xfrm>
          <a:prstGeom prst="rect">
            <a:avLst/>
          </a:prstGeom>
        </p:spPr>
      </p:pic>
      <p:pic>
        <p:nvPicPr>
          <p:cNvPr id="14" name="Picture 13" descr="Screen Shot 2018-12-11 at 7.28.38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1724" y="4185471"/>
            <a:ext cx="3662954" cy="2063120"/>
          </a:xfrm>
          <a:prstGeom prst="rect">
            <a:avLst/>
          </a:prstGeom>
        </p:spPr>
      </p:pic>
      <p:pic>
        <p:nvPicPr>
          <p:cNvPr id="16" name="Picture 15" descr="Screen Shot 2015-01-01 at 3.30.36 PM.pn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14616"/>
          <a:stretch/>
        </p:blipFill>
        <p:spPr>
          <a:xfrm>
            <a:off x="8293932" y="1113274"/>
            <a:ext cx="3645891" cy="452095"/>
          </a:xfrm>
          <a:prstGeom prst="rect">
            <a:avLst/>
          </a:prstGeom>
        </p:spPr>
      </p:pic>
      <p:pic>
        <p:nvPicPr>
          <p:cNvPr id="17" name="Picture 16" descr="DSC_3069.JPG"/>
          <p:cNvPicPr>
            <a:picLocks noChangeAspect="1"/>
          </p:cNvPicPr>
          <p:nvPr/>
        </p:nvPicPr>
        <p:blipFill rotWithShape="1">
          <a:blip r:embed="rId12" cstate="print">
            <a:extLst>
              <a:ext uri="{28A0092B-C50C-407E-A947-70E740481C1C}">
                <a14:useLocalDpi xmlns:a14="http://schemas.microsoft.com/office/drawing/2010/main" val="0"/>
              </a:ext>
            </a:extLst>
          </a:blip>
          <a:srcRect b="8769"/>
          <a:stretch/>
        </p:blipFill>
        <p:spPr>
          <a:xfrm>
            <a:off x="8288304" y="1834290"/>
            <a:ext cx="3518562" cy="2140001"/>
          </a:xfrm>
          <a:prstGeom prst="rect">
            <a:avLst/>
          </a:prstGeom>
        </p:spPr>
      </p:pic>
      <p:pic>
        <p:nvPicPr>
          <p:cNvPr id="18" name="Picture 17" descr="DSC_3306.JPG"/>
          <p:cNvPicPr>
            <a:picLocks noChangeAspect="1"/>
          </p:cNvPicPr>
          <p:nvPr/>
        </p:nvPicPr>
        <p:blipFill rotWithShape="1">
          <a:blip r:embed="rId13" cstate="print">
            <a:extLst>
              <a:ext uri="{28A0092B-C50C-407E-A947-70E740481C1C}">
                <a14:useLocalDpi xmlns:a14="http://schemas.microsoft.com/office/drawing/2010/main" val="0"/>
              </a:ext>
            </a:extLst>
          </a:blip>
          <a:srcRect b="5822"/>
          <a:stretch/>
        </p:blipFill>
        <p:spPr>
          <a:xfrm>
            <a:off x="8299973" y="4162402"/>
            <a:ext cx="3483373" cy="2187057"/>
          </a:xfrm>
          <a:prstGeom prst="rect">
            <a:avLst/>
          </a:prstGeom>
        </p:spPr>
      </p:pic>
    </p:spTree>
    <p:extLst>
      <p:ext uri="{BB962C8B-B14F-4D97-AF65-F5344CB8AC3E}">
        <p14:creationId xmlns:p14="http://schemas.microsoft.com/office/powerpoint/2010/main" val="2621704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815" y="-47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3000" dirty="0"/>
              <a:t>Conservation Challenge Projects</a:t>
            </a:r>
          </a:p>
        </p:txBody>
      </p:sp>
      <p:pic>
        <p:nvPicPr>
          <p:cNvPr id="10" name="Picture 9" descr="P1010209.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87358" y="2000284"/>
            <a:ext cx="3251341" cy="2438506"/>
          </a:xfrm>
          <a:prstGeom prst="rect">
            <a:avLst/>
          </a:prstGeom>
        </p:spPr>
      </p:pic>
      <p:pic>
        <p:nvPicPr>
          <p:cNvPr id="11" name="Picture 10" descr="P1010342.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0948"/>
          <a:stretch/>
        </p:blipFill>
        <p:spPr>
          <a:xfrm>
            <a:off x="8030393" y="4528822"/>
            <a:ext cx="3187093" cy="2128634"/>
          </a:xfrm>
          <a:prstGeom prst="rect">
            <a:avLst/>
          </a:prstGeom>
        </p:spPr>
      </p:pic>
      <p:pic>
        <p:nvPicPr>
          <p:cNvPr id="12" name="Picture 11" descr="IMG_5668.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097659" y="2021486"/>
            <a:ext cx="3287512" cy="2256820"/>
          </a:xfrm>
          <a:prstGeom prst="rect">
            <a:avLst/>
          </a:prstGeom>
        </p:spPr>
      </p:pic>
      <p:pic>
        <p:nvPicPr>
          <p:cNvPr id="13" name="Picture 12" descr="IMG_5680.JPG"/>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14248"/>
          <a:stretch/>
        </p:blipFill>
        <p:spPr>
          <a:xfrm>
            <a:off x="3992200" y="4421098"/>
            <a:ext cx="3345932" cy="2092973"/>
          </a:xfrm>
          <a:prstGeom prst="rect">
            <a:avLst/>
          </a:prstGeom>
        </p:spPr>
      </p:pic>
      <p:pic>
        <p:nvPicPr>
          <p:cNvPr id="17" name="Picture 16" descr="Screen Shot 2015-01-01 at 3.30.29 PM.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3960259" y="1106686"/>
            <a:ext cx="3769770" cy="935021"/>
          </a:xfrm>
          <a:prstGeom prst="rect">
            <a:avLst/>
          </a:prstGeom>
        </p:spPr>
      </p:pic>
      <p:pic>
        <p:nvPicPr>
          <p:cNvPr id="3" name="Picture 2" descr="Screen Shot 2015-01-01 at 3.30.19 PM.pn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7970650" y="1368716"/>
            <a:ext cx="4060518" cy="493286"/>
          </a:xfrm>
          <a:prstGeom prst="rect">
            <a:avLst/>
          </a:prstGeom>
        </p:spPr>
      </p:pic>
      <p:pic>
        <p:nvPicPr>
          <p:cNvPr id="6" name="Picture 5" descr="Screen Shot 2015-01-01 at 3.30.09 PM.png"/>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150390" y="1121747"/>
            <a:ext cx="3642770" cy="865219"/>
          </a:xfrm>
          <a:prstGeom prst="rect">
            <a:avLst/>
          </a:prstGeom>
        </p:spPr>
      </p:pic>
      <p:pic>
        <p:nvPicPr>
          <p:cNvPr id="18" name="Picture 2" descr="C:\Users\SCMRM\Desktop\Roku Map with Possible FAD Sites.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1674" y="2162765"/>
            <a:ext cx="3386831" cy="19439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creen Shot 2018-12-11 at 7.39.39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42" y="4334898"/>
            <a:ext cx="3450584" cy="2231555"/>
          </a:xfrm>
          <a:prstGeom prst="rect">
            <a:avLst/>
          </a:prstGeom>
        </p:spPr>
      </p:pic>
    </p:spTree>
    <p:extLst>
      <p:ext uri="{BB962C8B-B14F-4D97-AF65-F5344CB8AC3E}">
        <p14:creationId xmlns:p14="http://schemas.microsoft.com/office/powerpoint/2010/main" val="244155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0"/>
            <a:ext cx="695400" cy="147732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16" name="TextBox 15"/>
          <p:cNvSpPr txBox="1"/>
          <p:nvPr/>
        </p:nvSpPr>
        <p:spPr>
          <a:xfrm>
            <a:off x="8256240" y="6523457"/>
            <a:ext cx="3744416" cy="369332"/>
          </a:xfrm>
          <a:prstGeom prst="rect">
            <a:avLst/>
          </a:prstGeom>
          <a:noFill/>
        </p:spPr>
        <p:txBody>
          <a:bodyPr wrap="square" rtlCol="0">
            <a:spAutoFit/>
          </a:bodyPr>
          <a:lstStyle/>
          <a:p>
            <a:r>
              <a:rPr lang="en-US" dirty="0">
                <a:solidFill>
                  <a:srgbClr val="FFFFFF"/>
                </a:solidFill>
              </a:rPr>
              <a:t> MPA Socialization, </a:t>
            </a:r>
            <a:r>
              <a:rPr lang="en-US" dirty="0" err="1">
                <a:solidFill>
                  <a:srgbClr val="FFFFFF"/>
                </a:solidFill>
              </a:rPr>
              <a:t>Buano</a:t>
            </a:r>
            <a:r>
              <a:rPr lang="en-US" dirty="0">
                <a:solidFill>
                  <a:srgbClr val="FFFFFF"/>
                </a:solidFill>
              </a:rPr>
              <a:t> Island</a:t>
            </a:r>
          </a:p>
        </p:txBody>
      </p:sp>
      <p:sp>
        <p:nvSpPr>
          <p:cNvPr id="9" name="TextBox 8"/>
          <p:cNvSpPr txBox="1"/>
          <p:nvPr/>
        </p:nvSpPr>
        <p:spPr>
          <a:xfrm>
            <a:off x="407368" y="6444044"/>
            <a:ext cx="3744416" cy="369332"/>
          </a:xfrm>
          <a:prstGeom prst="rect">
            <a:avLst/>
          </a:prstGeom>
          <a:noFill/>
        </p:spPr>
        <p:txBody>
          <a:bodyPr wrap="square" rtlCol="0">
            <a:spAutoFit/>
          </a:bodyPr>
          <a:lstStyle/>
          <a:p>
            <a:r>
              <a:rPr lang="en-US" dirty="0">
                <a:solidFill>
                  <a:srgbClr val="FFFFFF"/>
                </a:solidFill>
              </a:rPr>
              <a:t> MPA Socialization, </a:t>
            </a:r>
            <a:r>
              <a:rPr lang="en-US" dirty="0" err="1">
                <a:solidFill>
                  <a:srgbClr val="FFFFFF"/>
                </a:solidFill>
              </a:rPr>
              <a:t>Buano</a:t>
            </a:r>
            <a:r>
              <a:rPr lang="en-US" dirty="0">
                <a:solidFill>
                  <a:srgbClr val="FFFFFF"/>
                </a:solidFill>
              </a:rPr>
              <a:t> Island</a:t>
            </a:r>
          </a:p>
        </p:txBody>
      </p:sp>
      <p:pic>
        <p:nvPicPr>
          <p:cNvPr id="3" name="Picture 2" descr="DSCF78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3752" y="1333219"/>
            <a:ext cx="8328248" cy="5552165"/>
          </a:xfrm>
          <a:prstGeom prst="rect">
            <a:avLst/>
          </a:prstGeom>
        </p:spPr>
      </p:pic>
      <p:pic>
        <p:nvPicPr>
          <p:cNvPr id="4" name="Picture 3" descr="DSCF794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80" y="1340768"/>
            <a:ext cx="6469065" cy="5544616"/>
          </a:xfrm>
          <a:prstGeom prst="rect">
            <a:avLst/>
          </a:prstGeom>
        </p:spPr>
      </p:pic>
      <p:sp>
        <p:nvSpPr>
          <p:cNvPr id="10" name="Title 1"/>
          <p:cNvSpPr txBox="1">
            <a:spLocks/>
          </p:cNvSpPr>
          <p:nvPr/>
        </p:nvSpPr>
        <p:spPr>
          <a:xfrm>
            <a:off x="245425" y="529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3000" dirty="0"/>
              <a:t>Women In Fisheries Economic Empowerment </a:t>
            </a:r>
            <a:br>
              <a:rPr lang="id-ID" sz="3000" dirty="0"/>
            </a:br>
            <a:r>
              <a:rPr lang="id-ID" sz="3000" dirty="0"/>
              <a:t>in the Arafura Sea (Indonesia)</a:t>
            </a:r>
          </a:p>
        </p:txBody>
      </p:sp>
    </p:spTree>
    <p:extLst>
      <p:ext uri="{BB962C8B-B14F-4D97-AF65-F5344CB8AC3E}">
        <p14:creationId xmlns:p14="http://schemas.microsoft.com/office/powerpoint/2010/main" val="37856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man, building&#10;&#10;Description generated with very high confidence">
            <a:extLst>
              <a:ext uri="{FF2B5EF4-FFF2-40B4-BE49-F238E27FC236}">
                <a16:creationId xmlns:a16="http://schemas.microsoft.com/office/drawing/2014/main" id="{32B17285-44F1-4C12-B914-CD5AFEF13F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7" t="23545" r="30905"/>
          <a:stretch/>
        </p:blipFill>
        <p:spPr>
          <a:xfrm>
            <a:off x="-7536" y="-725"/>
            <a:ext cx="6972437" cy="5243208"/>
          </a:xfrm>
          <a:prstGeom prst="rect">
            <a:avLst/>
          </a:prstGeom>
        </p:spPr>
      </p:pic>
      <p:pic>
        <p:nvPicPr>
          <p:cNvPr id="13" name="Picture 12" descr="A group of people in a small boat in a body of water&#10;&#10;Description generated with very high confidence">
            <a:extLst>
              <a:ext uri="{FF2B5EF4-FFF2-40B4-BE49-F238E27FC236}">
                <a16:creationId xmlns:a16="http://schemas.microsoft.com/office/drawing/2014/main" id="{B2712742-17FB-4DBA-AA65-321E8EC9E6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45" t="12967" r="26043" b="10580"/>
          <a:stretch/>
        </p:blipFill>
        <p:spPr>
          <a:xfrm>
            <a:off x="6964902" y="0"/>
            <a:ext cx="5227097" cy="5243208"/>
          </a:xfrm>
          <a:prstGeom prst="rect">
            <a:avLst/>
          </a:prstGeom>
        </p:spPr>
      </p:pic>
      <p:sp>
        <p:nvSpPr>
          <p:cNvPr id="9" name="TextBox 8"/>
          <p:cNvSpPr txBox="1"/>
          <p:nvPr/>
        </p:nvSpPr>
        <p:spPr>
          <a:xfrm>
            <a:off x="318621" y="400176"/>
            <a:ext cx="2939331" cy="861774"/>
          </a:xfrm>
          <a:prstGeom prst="rect">
            <a:avLst/>
          </a:prstGeom>
          <a:noFill/>
        </p:spPr>
        <p:txBody>
          <a:bodyPr wrap="none" rtlCol="0">
            <a:spAutoFit/>
          </a:bodyPr>
          <a:lstStyle/>
          <a:p>
            <a:r>
              <a:rPr lang="en-PH" sz="5000" dirty="0" err="1">
                <a:solidFill>
                  <a:schemeClr val="bg1"/>
                </a:solidFill>
                <a:effectLst>
                  <a:outerShdw blurRad="38100" dist="38100" dir="2700000" algn="tl">
                    <a:srgbClr val="000000">
                      <a:alpha val="43137"/>
                    </a:srgbClr>
                  </a:outerShdw>
                </a:effectLst>
                <a:latin typeface="Arial Black" panose="020B0A04020102020204" pitchFamily="34" charset="0"/>
              </a:rPr>
              <a:t>preSOM</a:t>
            </a:r>
            <a:endParaRPr lang="en-PH" sz="5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353550" y="1114039"/>
            <a:ext cx="3599062" cy="923330"/>
          </a:xfrm>
          <a:prstGeom prst="rect">
            <a:avLst/>
          </a:prstGeom>
          <a:noFill/>
        </p:spPr>
        <p:txBody>
          <a:bodyPr wrap="none" rtlCol="0">
            <a:spAutoFit/>
          </a:bodyPr>
          <a:lstStyle/>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14</a:t>
            </a:r>
            <a:r>
              <a:rPr lang="en-PH" b="1" baseline="30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th</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Senior Officials’ Meeting</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10 - 11 December 2018</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Manila, Philippines</a:t>
            </a:r>
          </a:p>
        </p:txBody>
      </p:sp>
      <p:sp>
        <p:nvSpPr>
          <p:cNvPr id="4" name="Title 1"/>
          <p:cNvSpPr txBox="1">
            <a:spLocks/>
          </p:cNvSpPr>
          <p:nvPr/>
        </p:nvSpPr>
        <p:spPr>
          <a:xfrm>
            <a:off x="1" y="2375989"/>
            <a:ext cx="12191999" cy="1332951"/>
          </a:xfrm>
          <a:prstGeom prst="rect">
            <a:avLst/>
          </a:prstGeom>
          <a:solidFill>
            <a:srgbClr val="90C42F">
              <a:alpha val="60000"/>
            </a:srgb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57188" algn="l"/>
            <a:r>
              <a:rPr lang="en-PH" sz="4300" b="1" dirty="0">
                <a:solidFill>
                  <a:schemeClr val="bg1"/>
                </a:solidFill>
                <a:effectLst>
                  <a:outerShdw blurRad="38100" dist="38100" dir="2700000" algn="tl">
                    <a:srgbClr val="000000">
                      <a:alpha val="43137"/>
                    </a:srgbClr>
                  </a:outerShdw>
                </a:effectLst>
                <a:latin typeface="Arial Black" panose="020B0A04020102020204" pitchFamily="34" charset="0"/>
              </a:rPr>
              <a:t>  USAID OCEANS AND FISHERIES PARTNERSHIP </a:t>
            </a:r>
          </a:p>
        </p:txBody>
      </p:sp>
      <p:sp>
        <p:nvSpPr>
          <p:cNvPr id="5" name="Subtitle 2"/>
          <p:cNvSpPr txBox="1">
            <a:spLocks/>
          </p:cNvSpPr>
          <p:nvPr/>
        </p:nvSpPr>
        <p:spPr>
          <a:xfrm>
            <a:off x="451377" y="3889211"/>
            <a:ext cx="7490135" cy="1186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Presented by Arlene Nietes Satapornvanit</a:t>
            </a:r>
          </a:p>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Gender Specialist</a:t>
            </a:r>
          </a:p>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USAID Oceans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096" y="5587737"/>
            <a:ext cx="838529" cy="84303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428" y="5505953"/>
            <a:ext cx="2528622" cy="1071428"/>
          </a:xfrm>
          <a:prstGeom prst="rect">
            <a:avLst/>
          </a:prstGeom>
        </p:spPr>
      </p:pic>
      <p:pic>
        <p:nvPicPr>
          <p:cNvPr id="18" name="Picture 17" descr="A close up of a sign&#10;&#10;Description automatically generated">
            <a:extLst>
              <a:ext uri="{FF2B5EF4-FFF2-40B4-BE49-F238E27FC236}">
                <a16:creationId xmlns:a16="http://schemas.microsoft.com/office/drawing/2014/main" id="{A73824A2-69A7-4DFE-9A65-5F9EED9A93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01" y="5577175"/>
            <a:ext cx="2844315" cy="928985"/>
          </a:xfrm>
          <a:prstGeom prst="rect">
            <a:avLst/>
          </a:prstGeom>
        </p:spPr>
      </p:pic>
      <p:pic>
        <p:nvPicPr>
          <p:cNvPr id="10" name="Picture 9" descr="C:\Users\operation02\Documents\Collateral\Logo Files\Horizontal_RGB_294.png">
            <a:extLst>
              <a:ext uri="{FF2B5EF4-FFF2-40B4-BE49-F238E27FC236}">
                <a16:creationId xmlns:a16="http://schemas.microsoft.com/office/drawing/2014/main" id="{6AE61FFE-C75B-4797-B324-5279C1B6F180}"/>
              </a:ext>
            </a:extLst>
          </p:cNvPr>
          <p:cNvPicPr/>
          <p:nvPr/>
        </p:nvPicPr>
        <p:blipFill rotWithShape="1">
          <a:blip r:embed="rId7" cstate="print">
            <a:extLst>
              <a:ext uri="{28A0092B-C50C-407E-A947-70E740481C1C}">
                <a14:useLocalDpi xmlns:a14="http://schemas.microsoft.com/office/drawing/2010/main" val="0"/>
              </a:ext>
            </a:extLst>
          </a:blip>
          <a:srcRect t="11972"/>
          <a:stretch/>
        </p:blipFill>
        <p:spPr bwMode="auto">
          <a:xfrm>
            <a:off x="7783130" y="5567269"/>
            <a:ext cx="3314700" cy="113601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2E469BF-F7A2-46B4-B1BE-F075F4706C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0949478" y="5674486"/>
            <a:ext cx="1081121" cy="803910"/>
          </a:xfrm>
          <a:prstGeom prst="rect">
            <a:avLst/>
          </a:prstGeom>
        </p:spPr>
      </p:pic>
    </p:spTree>
    <p:extLst>
      <p:ext uri="{BB962C8B-B14F-4D97-AF65-F5344CB8AC3E}">
        <p14:creationId xmlns:p14="http://schemas.microsoft.com/office/powerpoint/2010/main" val="209658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2308</Words>
  <Application>Microsoft Office PowerPoint</Application>
  <PresentationFormat>Widescreen</PresentationFormat>
  <Paragraphs>219</Paragraphs>
  <Slides>35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Black</vt:lpstr>
      <vt:lpstr>Calibri</vt:lpstr>
      <vt:lpstr>Gill Sans MT</vt:lpstr>
      <vt:lpstr>Open Sans</vt:lpstr>
      <vt:lpstr>Open Sans Extrabold</vt:lpstr>
      <vt:lpstr>Wingdings</vt:lpstr>
      <vt:lpstr>Office Theme</vt:lpstr>
      <vt:lpstr>PowerPoint Presentation</vt:lpstr>
      <vt:lpstr>Outline</vt:lpstr>
      <vt:lpstr>1. Progress for SOM-13   Decisions</vt:lpstr>
      <vt:lpstr>Partners’ Activities</vt:lpstr>
      <vt:lpstr>PowerPoint Presentation</vt:lpstr>
      <vt:lpstr>PowerPoint Presentation</vt:lpstr>
      <vt:lpstr>PowerPoint Presentation</vt:lpstr>
      <vt:lpstr>PowerPoint Presentation</vt:lpstr>
      <vt:lpstr>PowerPoint Presentation</vt:lpstr>
      <vt:lpstr>OUR 4 STRATEGIES</vt:lpstr>
      <vt:lpstr>Human Welfare and Gender Integration: strategies </vt:lpstr>
      <vt:lpstr>PowerPoint Presentation</vt:lpstr>
      <vt:lpstr>PowerPoint Presentation</vt:lpstr>
      <vt:lpstr>PowerPoint Presentation</vt:lpstr>
      <vt:lpstr>PowerPoint Presentation</vt:lpstr>
      <vt:lpstr>PowerPoint Presentation</vt:lpstr>
      <vt:lpstr>Empowering Women through Financial Inclusion</vt:lpstr>
      <vt:lpstr>Western Province of the Solomon Islands: Building Capacity of Women, by Women </vt:lpstr>
      <vt:lpstr>Papua New Guinea – Madang Province  Microfinance Village Savings &amp; Loan Concept</vt:lpstr>
      <vt:lpstr>Papua New Guinea – Madang Province  </vt:lpstr>
      <vt:lpstr>Expanding the Global Reach of Women </vt:lpstr>
      <vt:lpstr>PowerPoint Presentation</vt:lpstr>
      <vt:lpstr>Prep-SOM Meetings</vt:lpstr>
      <vt:lpstr>2. WLF 2019 Roadmap  </vt:lpstr>
      <vt:lpstr>Women Deliver 2019 3-6 June | Vancouver, Canada</vt:lpstr>
      <vt:lpstr>2019 CTI WLF Budget</vt:lpstr>
      <vt:lpstr>Potential other sources of funds</vt:lpstr>
      <vt:lpstr>PowerPoint Presentation</vt:lpstr>
      <vt:lpstr>3. WLF Database</vt:lpstr>
      <vt:lpstr>   </vt:lpstr>
      <vt:lpstr>WLF Ambassador’s Promotion of            CTI-WLF in 2018</vt:lpstr>
      <vt:lpstr>SOM-14 Recommendations</vt:lpstr>
      <vt:lpstr>SOM-14 Recommendations </vt:lpstr>
      <vt:lpstr>SOM-14 Recommendations (2)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Saad</dc:creator>
  <cp:lastModifiedBy>Jasmin Saad</cp:lastModifiedBy>
  <cp:revision>15</cp:revision>
  <dcterms:created xsi:type="dcterms:W3CDTF">2018-12-12T22:19:57Z</dcterms:created>
  <dcterms:modified xsi:type="dcterms:W3CDTF">2018-12-13T06:28:41Z</dcterms:modified>
</cp:coreProperties>
</file>