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342" r:id="rId2"/>
    <p:sldId id="257" r:id="rId3"/>
    <p:sldId id="299" r:id="rId4"/>
    <p:sldId id="260" r:id="rId5"/>
    <p:sldId id="261" r:id="rId6"/>
    <p:sldId id="301" r:id="rId7"/>
    <p:sldId id="302" r:id="rId8"/>
    <p:sldId id="316" r:id="rId9"/>
    <p:sldId id="317" r:id="rId10"/>
    <p:sldId id="318" r:id="rId11"/>
    <p:sldId id="319" r:id="rId12"/>
    <p:sldId id="320" r:id="rId13"/>
    <p:sldId id="327" r:id="rId14"/>
    <p:sldId id="326" r:id="rId15"/>
    <p:sldId id="325" r:id="rId16"/>
    <p:sldId id="324" r:id="rId17"/>
    <p:sldId id="323" r:id="rId18"/>
    <p:sldId id="322" r:id="rId19"/>
    <p:sldId id="329" r:id="rId20"/>
    <p:sldId id="328" r:id="rId21"/>
    <p:sldId id="332" r:id="rId22"/>
    <p:sldId id="331" r:id="rId23"/>
    <p:sldId id="334" r:id="rId24"/>
    <p:sldId id="336" r:id="rId25"/>
    <p:sldId id="337" r:id="rId26"/>
    <p:sldId id="300" r:id="rId27"/>
    <p:sldId id="338" r:id="rId28"/>
    <p:sldId id="303" r:id="rId29"/>
    <p:sldId id="304" r:id="rId30"/>
    <p:sldId id="305" r:id="rId31"/>
    <p:sldId id="307" r:id="rId32"/>
    <p:sldId id="306" r:id="rId33"/>
    <p:sldId id="339" r:id="rId34"/>
    <p:sldId id="341" r:id="rId35"/>
    <p:sldId id="315" r:id="rId36"/>
    <p:sldId id="340" r:id="rId37"/>
    <p:sldId id="34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5"/>
  </p:normalViewPr>
  <p:slideViewPr>
    <p:cSldViewPr snapToGrid="0" snapToObjects="1">
      <p:cViewPr varScale="1">
        <p:scale>
          <a:sx n="67" d="100"/>
          <a:sy n="67"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7F016-DE3F-4C9D-836C-EB32AA5259D4}"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DBEF1A12-4F70-4F15-8A87-E44FDA3D0158}">
      <dgm:prSet/>
      <dgm:spPr/>
      <dgm:t>
        <a:bodyPr/>
        <a:lstStyle/>
        <a:p>
          <a:pPr>
            <a:lnSpc>
              <a:spcPct val="100000"/>
            </a:lnSpc>
          </a:pPr>
          <a:r>
            <a:rPr lang="en-US" dirty="0"/>
            <a:t>This presentation is consisting of three sections.</a:t>
          </a:r>
        </a:p>
      </dgm:t>
    </dgm:pt>
    <dgm:pt modelId="{05AE4AF7-9497-44E0-91D4-CC7E62705C68}" type="parTrans" cxnId="{3E53F4C0-2623-4354-A5F0-490BD54F2D3C}">
      <dgm:prSet/>
      <dgm:spPr/>
      <dgm:t>
        <a:bodyPr/>
        <a:lstStyle/>
        <a:p>
          <a:endParaRPr lang="en-US"/>
        </a:p>
      </dgm:t>
    </dgm:pt>
    <dgm:pt modelId="{B1BC55FB-E1D2-43DD-9B4B-9FA7F07560D3}" type="sibTrans" cxnId="{3E53F4C0-2623-4354-A5F0-490BD54F2D3C}">
      <dgm:prSet/>
      <dgm:spPr/>
      <dgm:t>
        <a:bodyPr/>
        <a:lstStyle/>
        <a:p>
          <a:pPr>
            <a:lnSpc>
              <a:spcPct val="100000"/>
            </a:lnSpc>
          </a:pPr>
          <a:endParaRPr lang="en-US"/>
        </a:p>
      </dgm:t>
    </dgm:pt>
    <dgm:pt modelId="{31088A4F-054E-4B9E-899B-6C995FE0A207}">
      <dgm:prSet/>
      <dgm:spPr/>
      <dgm:t>
        <a:bodyPr/>
        <a:lstStyle/>
        <a:p>
          <a:pPr>
            <a:lnSpc>
              <a:spcPct val="100000"/>
            </a:lnSpc>
          </a:pPr>
          <a:r>
            <a:rPr lang="en-US" dirty="0"/>
            <a:t>Second section is about seeking participants’ suggestions for SMART indicators.</a:t>
          </a:r>
        </a:p>
      </dgm:t>
    </dgm:pt>
    <dgm:pt modelId="{1DAB797D-39A3-4CD4-89D3-ED55C7820469}" type="parTrans" cxnId="{59EFB972-ADDA-45E9-9255-D79232B076B1}">
      <dgm:prSet/>
      <dgm:spPr/>
      <dgm:t>
        <a:bodyPr/>
        <a:lstStyle/>
        <a:p>
          <a:endParaRPr lang="en-US"/>
        </a:p>
      </dgm:t>
    </dgm:pt>
    <dgm:pt modelId="{6E3CDE4D-9104-4557-8359-312B8EBF01CE}" type="sibTrans" cxnId="{59EFB972-ADDA-45E9-9255-D79232B076B1}">
      <dgm:prSet/>
      <dgm:spPr/>
      <dgm:t>
        <a:bodyPr/>
        <a:lstStyle/>
        <a:p>
          <a:pPr>
            <a:lnSpc>
              <a:spcPct val="100000"/>
            </a:lnSpc>
          </a:pPr>
          <a:endParaRPr lang="en-US"/>
        </a:p>
      </dgm:t>
    </dgm:pt>
    <dgm:pt modelId="{99D70AF0-EBAD-4241-A762-A0FF26970AD3}">
      <dgm:prSet/>
      <dgm:spPr/>
      <dgm:t>
        <a:bodyPr/>
        <a:lstStyle/>
        <a:p>
          <a:pPr>
            <a:lnSpc>
              <a:spcPct val="100000"/>
            </a:lnSpc>
          </a:pPr>
          <a:r>
            <a:rPr lang="en-US" dirty="0"/>
            <a:t>First section is about indicators that we have in RPOA2.0.</a:t>
          </a:r>
        </a:p>
      </dgm:t>
    </dgm:pt>
    <dgm:pt modelId="{89EE8148-AD46-4B7B-A515-E3F826AABB96}" type="parTrans" cxnId="{2773385A-045F-4A22-B81C-8296D2252E5F}">
      <dgm:prSet/>
      <dgm:spPr/>
      <dgm:t>
        <a:bodyPr/>
        <a:lstStyle/>
        <a:p>
          <a:endParaRPr lang="en-US"/>
        </a:p>
      </dgm:t>
    </dgm:pt>
    <dgm:pt modelId="{60638F7F-D761-4C9D-A0EE-6984212B8574}" type="sibTrans" cxnId="{2773385A-045F-4A22-B81C-8296D2252E5F}">
      <dgm:prSet/>
      <dgm:spPr/>
      <dgm:t>
        <a:bodyPr/>
        <a:lstStyle/>
        <a:p>
          <a:pPr>
            <a:lnSpc>
              <a:spcPct val="100000"/>
            </a:lnSpc>
          </a:pPr>
          <a:endParaRPr lang="en-US"/>
        </a:p>
      </dgm:t>
    </dgm:pt>
    <dgm:pt modelId="{C86995EB-4B2E-4684-BD12-2803C152D4F6}">
      <dgm:prSet/>
      <dgm:spPr/>
      <dgm:t>
        <a:bodyPr/>
        <a:lstStyle/>
        <a:p>
          <a:pPr>
            <a:lnSpc>
              <a:spcPct val="100000"/>
            </a:lnSpc>
          </a:pPr>
          <a:r>
            <a:rPr lang="en-US" dirty="0"/>
            <a:t>At the end of presentation, you will understand more the case study of RPOA 2.0. We encourage you to ask questions. </a:t>
          </a:r>
        </a:p>
      </dgm:t>
    </dgm:pt>
    <dgm:pt modelId="{6CDEBF06-17C4-4A7F-82EC-3748A4F18BDD}" type="parTrans" cxnId="{A4F2C296-C88B-4C08-97DA-2E361DD94238}">
      <dgm:prSet/>
      <dgm:spPr/>
      <dgm:t>
        <a:bodyPr/>
        <a:lstStyle/>
        <a:p>
          <a:endParaRPr lang="en-US"/>
        </a:p>
      </dgm:t>
    </dgm:pt>
    <dgm:pt modelId="{20C0351A-961E-4D14-97BF-9D982803F32D}" type="sibTrans" cxnId="{A4F2C296-C88B-4C08-97DA-2E361DD94238}">
      <dgm:prSet/>
      <dgm:spPr/>
      <dgm:t>
        <a:bodyPr/>
        <a:lstStyle/>
        <a:p>
          <a:endParaRPr lang="en-US"/>
        </a:p>
      </dgm:t>
    </dgm:pt>
    <dgm:pt modelId="{6D975A77-4B18-42A0-9A12-ED96AB479171}" type="pres">
      <dgm:prSet presAssocID="{9687F016-DE3F-4C9D-836C-EB32AA5259D4}" presName="root" presStyleCnt="0">
        <dgm:presLayoutVars>
          <dgm:dir/>
          <dgm:resizeHandles val="exact"/>
        </dgm:presLayoutVars>
      </dgm:prSet>
      <dgm:spPr/>
    </dgm:pt>
    <dgm:pt modelId="{B54AE79C-29C2-449E-B825-38A35E006AE8}" type="pres">
      <dgm:prSet presAssocID="{9687F016-DE3F-4C9D-836C-EB32AA5259D4}" presName="container" presStyleCnt="0">
        <dgm:presLayoutVars>
          <dgm:dir/>
          <dgm:resizeHandles val="exact"/>
        </dgm:presLayoutVars>
      </dgm:prSet>
      <dgm:spPr/>
    </dgm:pt>
    <dgm:pt modelId="{A76442B3-1196-446D-AC98-C527CFB8F79B}" type="pres">
      <dgm:prSet presAssocID="{DBEF1A12-4F70-4F15-8A87-E44FDA3D0158}" presName="compNode" presStyleCnt="0"/>
      <dgm:spPr/>
    </dgm:pt>
    <dgm:pt modelId="{B4B140C4-E885-4EE8-AC48-1B8D758E680F}" type="pres">
      <dgm:prSet presAssocID="{DBEF1A12-4F70-4F15-8A87-E44FDA3D0158}" presName="iconBgRect" presStyleLbl="bgShp" presStyleIdx="0" presStyleCnt="4"/>
      <dgm:spPr/>
    </dgm:pt>
    <dgm:pt modelId="{77422C0D-8ABE-48CF-BF6C-C9DE3129562D}" type="pres">
      <dgm:prSet presAssocID="{DBEF1A12-4F70-4F15-8A87-E44FDA3D01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8B07A1-3BD0-40D8-B802-F41A0B1B19F8}" type="pres">
      <dgm:prSet presAssocID="{DBEF1A12-4F70-4F15-8A87-E44FDA3D0158}" presName="spaceRect" presStyleCnt="0"/>
      <dgm:spPr/>
    </dgm:pt>
    <dgm:pt modelId="{4A18560E-0CE7-4314-B480-F0CFF70CFD89}" type="pres">
      <dgm:prSet presAssocID="{DBEF1A12-4F70-4F15-8A87-E44FDA3D0158}" presName="textRect" presStyleLbl="revTx" presStyleIdx="0" presStyleCnt="4">
        <dgm:presLayoutVars>
          <dgm:chMax val="1"/>
          <dgm:chPref val="1"/>
        </dgm:presLayoutVars>
      </dgm:prSet>
      <dgm:spPr/>
    </dgm:pt>
    <dgm:pt modelId="{42FB0F87-58A9-495D-87E4-EBBFB1DFA49A}" type="pres">
      <dgm:prSet presAssocID="{B1BC55FB-E1D2-43DD-9B4B-9FA7F07560D3}" presName="sibTrans" presStyleLbl="sibTrans2D1" presStyleIdx="0" presStyleCnt="0"/>
      <dgm:spPr/>
    </dgm:pt>
    <dgm:pt modelId="{D5122D48-ECF0-4B8E-8755-A70E0FA68EC0}" type="pres">
      <dgm:prSet presAssocID="{31088A4F-054E-4B9E-899B-6C995FE0A207}" presName="compNode" presStyleCnt="0"/>
      <dgm:spPr/>
    </dgm:pt>
    <dgm:pt modelId="{789D63AD-3625-4778-8980-AA2011280A5D}" type="pres">
      <dgm:prSet presAssocID="{31088A4F-054E-4B9E-899B-6C995FE0A207}" presName="iconBgRect" presStyleLbl="bgShp" presStyleIdx="1" presStyleCnt="4"/>
      <dgm:spPr/>
    </dgm:pt>
    <dgm:pt modelId="{6A7F62CA-7E14-434D-95EE-A3977B333E33}" type="pres">
      <dgm:prSet presAssocID="{31088A4F-054E-4B9E-899B-6C995FE0A2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03EA49D-806E-45EE-B3C1-CB9AABAEDBA2}" type="pres">
      <dgm:prSet presAssocID="{31088A4F-054E-4B9E-899B-6C995FE0A207}" presName="spaceRect" presStyleCnt="0"/>
      <dgm:spPr/>
    </dgm:pt>
    <dgm:pt modelId="{FC58F12F-DFBD-49AF-BCAF-2D35528F4514}" type="pres">
      <dgm:prSet presAssocID="{31088A4F-054E-4B9E-899B-6C995FE0A207}" presName="textRect" presStyleLbl="revTx" presStyleIdx="1" presStyleCnt="4">
        <dgm:presLayoutVars>
          <dgm:chMax val="1"/>
          <dgm:chPref val="1"/>
        </dgm:presLayoutVars>
      </dgm:prSet>
      <dgm:spPr/>
    </dgm:pt>
    <dgm:pt modelId="{FF387A42-556B-486A-B620-FEFE5E417CC3}" type="pres">
      <dgm:prSet presAssocID="{6E3CDE4D-9104-4557-8359-312B8EBF01CE}" presName="sibTrans" presStyleLbl="sibTrans2D1" presStyleIdx="0" presStyleCnt="0"/>
      <dgm:spPr/>
    </dgm:pt>
    <dgm:pt modelId="{BEEBAFB9-BB5B-4982-B701-00B96D1F70CA}" type="pres">
      <dgm:prSet presAssocID="{99D70AF0-EBAD-4241-A762-A0FF26970AD3}" presName="compNode" presStyleCnt="0"/>
      <dgm:spPr/>
    </dgm:pt>
    <dgm:pt modelId="{F32176AE-3885-4D63-9623-76F8473916AD}" type="pres">
      <dgm:prSet presAssocID="{99D70AF0-EBAD-4241-A762-A0FF26970AD3}" presName="iconBgRect" presStyleLbl="bgShp" presStyleIdx="2" presStyleCnt="4"/>
      <dgm:spPr/>
    </dgm:pt>
    <dgm:pt modelId="{931C7235-D33E-4797-98D4-8790F8A93050}" type="pres">
      <dgm:prSet presAssocID="{99D70AF0-EBAD-4241-A762-A0FF26970A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F27FA1E-1466-42F9-BA76-DDB16D2DDDC8}" type="pres">
      <dgm:prSet presAssocID="{99D70AF0-EBAD-4241-A762-A0FF26970AD3}" presName="spaceRect" presStyleCnt="0"/>
      <dgm:spPr/>
    </dgm:pt>
    <dgm:pt modelId="{1C554C91-B486-459F-8934-45288ACE0EAE}" type="pres">
      <dgm:prSet presAssocID="{99D70AF0-EBAD-4241-A762-A0FF26970AD3}" presName="textRect" presStyleLbl="revTx" presStyleIdx="2" presStyleCnt="4">
        <dgm:presLayoutVars>
          <dgm:chMax val="1"/>
          <dgm:chPref val="1"/>
        </dgm:presLayoutVars>
      </dgm:prSet>
      <dgm:spPr/>
    </dgm:pt>
    <dgm:pt modelId="{194E9F3A-8411-47A0-8571-FC85466ABA81}" type="pres">
      <dgm:prSet presAssocID="{60638F7F-D761-4C9D-A0EE-6984212B8574}" presName="sibTrans" presStyleLbl="sibTrans2D1" presStyleIdx="0" presStyleCnt="0"/>
      <dgm:spPr/>
    </dgm:pt>
    <dgm:pt modelId="{85563E35-D953-4FE6-B11E-657EB82B13C7}" type="pres">
      <dgm:prSet presAssocID="{C86995EB-4B2E-4684-BD12-2803C152D4F6}" presName="compNode" presStyleCnt="0"/>
      <dgm:spPr/>
    </dgm:pt>
    <dgm:pt modelId="{807A3212-37C6-41B4-A172-EF7B14680259}" type="pres">
      <dgm:prSet presAssocID="{C86995EB-4B2E-4684-BD12-2803C152D4F6}" presName="iconBgRect" presStyleLbl="bgShp" presStyleIdx="3" presStyleCnt="4"/>
      <dgm:spPr/>
    </dgm:pt>
    <dgm:pt modelId="{C4778C72-1325-4F4B-BA8A-52F25389DBBB}" type="pres">
      <dgm:prSet presAssocID="{C86995EB-4B2E-4684-BD12-2803C152D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8A6836D-DDAC-4C68-9EB6-4FF51B37C81F}" type="pres">
      <dgm:prSet presAssocID="{C86995EB-4B2E-4684-BD12-2803C152D4F6}" presName="spaceRect" presStyleCnt="0"/>
      <dgm:spPr/>
    </dgm:pt>
    <dgm:pt modelId="{2780C4E2-F057-4EF4-B50C-172297778B8F}" type="pres">
      <dgm:prSet presAssocID="{C86995EB-4B2E-4684-BD12-2803C152D4F6}" presName="textRect" presStyleLbl="revTx" presStyleIdx="3" presStyleCnt="4">
        <dgm:presLayoutVars>
          <dgm:chMax val="1"/>
          <dgm:chPref val="1"/>
        </dgm:presLayoutVars>
      </dgm:prSet>
      <dgm:spPr/>
    </dgm:pt>
  </dgm:ptLst>
  <dgm:cxnLst>
    <dgm:cxn modelId="{6C39B00D-BF61-8844-AC41-BE59376D22B3}" type="presOf" srcId="{60638F7F-D761-4C9D-A0EE-6984212B8574}" destId="{194E9F3A-8411-47A0-8571-FC85466ABA81}" srcOrd="0" destOrd="0" presId="urn:microsoft.com/office/officeart/2018/2/layout/IconCircleList"/>
    <dgm:cxn modelId="{EDA8181A-C4F6-9944-9F1B-AC82B74B4E99}" type="presOf" srcId="{DBEF1A12-4F70-4F15-8A87-E44FDA3D0158}" destId="{4A18560E-0CE7-4314-B480-F0CFF70CFD89}" srcOrd="0" destOrd="0" presId="urn:microsoft.com/office/officeart/2018/2/layout/IconCircleList"/>
    <dgm:cxn modelId="{6CCFA72E-C2CB-3242-81C9-974D80A9E6E8}" type="presOf" srcId="{6E3CDE4D-9104-4557-8359-312B8EBF01CE}" destId="{FF387A42-556B-486A-B620-FEFE5E417CC3}" srcOrd="0" destOrd="0" presId="urn:microsoft.com/office/officeart/2018/2/layout/IconCircleList"/>
    <dgm:cxn modelId="{52103660-0494-7947-8BA9-47DBEA4E301A}" type="presOf" srcId="{C86995EB-4B2E-4684-BD12-2803C152D4F6}" destId="{2780C4E2-F057-4EF4-B50C-172297778B8F}" srcOrd="0" destOrd="0" presId="urn:microsoft.com/office/officeart/2018/2/layout/IconCircleList"/>
    <dgm:cxn modelId="{DF75644A-0668-C741-B207-9815531D1652}" type="presOf" srcId="{9687F016-DE3F-4C9D-836C-EB32AA5259D4}" destId="{6D975A77-4B18-42A0-9A12-ED96AB479171}" srcOrd="0" destOrd="0" presId="urn:microsoft.com/office/officeart/2018/2/layout/IconCircleList"/>
    <dgm:cxn modelId="{59EFB972-ADDA-45E9-9255-D79232B076B1}" srcId="{9687F016-DE3F-4C9D-836C-EB32AA5259D4}" destId="{31088A4F-054E-4B9E-899B-6C995FE0A207}" srcOrd="1" destOrd="0" parTransId="{1DAB797D-39A3-4CD4-89D3-ED55C7820469}" sibTransId="{6E3CDE4D-9104-4557-8359-312B8EBF01CE}"/>
    <dgm:cxn modelId="{2773385A-045F-4A22-B81C-8296D2252E5F}" srcId="{9687F016-DE3F-4C9D-836C-EB32AA5259D4}" destId="{99D70AF0-EBAD-4241-A762-A0FF26970AD3}" srcOrd="2" destOrd="0" parTransId="{89EE8148-AD46-4B7B-A515-E3F826AABB96}" sibTransId="{60638F7F-D761-4C9D-A0EE-6984212B8574}"/>
    <dgm:cxn modelId="{A4F2C296-C88B-4C08-97DA-2E361DD94238}" srcId="{9687F016-DE3F-4C9D-836C-EB32AA5259D4}" destId="{C86995EB-4B2E-4684-BD12-2803C152D4F6}" srcOrd="3" destOrd="0" parTransId="{6CDEBF06-17C4-4A7F-82EC-3748A4F18BDD}" sibTransId="{20C0351A-961E-4D14-97BF-9D982803F32D}"/>
    <dgm:cxn modelId="{3E53F4C0-2623-4354-A5F0-490BD54F2D3C}" srcId="{9687F016-DE3F-4C9D-836C-EB32AA5259D4}" destId="{DBEF1A12-4F70-4F15-8A87-E44FDA3D0158}" srcOrd="0" destOrd="0" parTransId="{05AE4AF7-9497-44E0-91D4-CC7E62705C68}" sibTransId="{B1BC55FB-E1D2-43DD-9B4B-9FA7F07560D3}"/>
    <dgm:cxn modelId="{3024D5C6-EC24-014D-AEE5-55E4D3F0D039}" type="presOf" srcId="{99D70AF0-EBAD-4241-A762-A0FF26970AD3}" destId="{1C554C91-B486-459F-8934-45288ACE0EAE}" srcOrd="0" destOrd="0" presId="urn:microsoft.com/office/officeart/2018/2/layout/IconCircleList"/>
    <dgm:cxn modelId="{A7D631F5-D917-3043-B896-7F668C00B795}" type="presOf" srcId="{31088A4F-054E-4B9E-899B-6C995FE0A207}" destId="{FC58F12F-DFBD-49AF-BCAF-2D35528F4514}" srcOrd="0" destOrd="0" presId="urn:microsoft.com/office/officeart/2018/2/layout/IconCircleList"/>
    <dgm:cxn modelId="{13BE08F7-2F15-2248-B387-528BE59BE401}" type="presOf" srcId="{B1BC55FB-E1D2-43DD-9B4B-9FA7F07560D3}" destId="{42FB0F87-58A9-495D-87E4-EBBFB1DFA49A}" srcOrd="0" destOrd="0" presId="urn:microsoft.com/office/officeart/2018/2/layout/IconCircleList"/>
    <dgm:cxn modelId="{3815881E-AD66-4F48-9CE0-904EB13C8162}" type="presParOf" srcId="{6D975A77-4B18-42A0-9A12-ED96AB479171}" destId="{B54AE79C-29C2-449E-B825-38A35E006AE8}" srcOrd="0" destOrd="0" presId="urn:microsoft.com/office/officeart/2018/2/layout/IconCircleList"/>
    <dgm:cxn modelId="{433F0C2B-1118-554A-A1F7-E7C7179A839E}" type="presParOf" srcId="{B54AE79C-29C2-449E-B825-38A35E006AE8}" destId="{A76442B3-1196-446D-AC98-C527CFB8F79B}" srcOrd="0" destOrd="0" presId="urn:microsoft.com/office/officeart/2018/2/layout/IconCircleList"/>
    <dgm:cxn modelId="{39B49D39-E852-2A4B-AA6C-DB6FF3F76AD6}" type="presParOf" srcId="{A76442B3-1196-446D-AC98-C527CFB8F79B}" destId="{B4B140C4-E885-4EE8-AC48-1B8D758E680F}" srcOrd="0" destOrd="0" presId="urn:microsoft.com/office/officeart/2018/2/layout/IconCircleList"/>
    <dgm:cxn modelId="{FAAD5CAD-1831-B04A-A7E8-05ADAFB093B7}" type="presParOf" srcId="{A76442B3-1196-446D-AC98-C527CFB8F79B}" destId="{77422C0D-8ABE-48CF-BF6C-C9DE3129562D}" srcOrd="1" destOrd="0" presId="urn:microsoft.com/office/officeart/2018/2/layout/IconCircleList"/>
    <dgm:cxn modelId="{4DCA10AF-D16D-BB45-BBA6-F780112BE540}" type="presParOf" srcId="{A76442B3-1196-446D-AC98-C527CFB8F79B}" destId="{BE8B07A1-3BD0-40D8-B802-F41A0B1B19F8}" srcOrd="2" destOrd="0" presId="urn:microsoft.com/office/officeart/2018/2/layout/IconCircleList"/>
    <dgm:cxn modelId="{06C735C5-E74F-DA40-8096-E2213998312D}" type="presParOf" srcId="{A76442B3-1196-446D-AC98-C527CFB8F79B}" destId="{4A18560E-0CE7-4314-B480-F0CFF70CFD89}" srcOrd="3" destOrd="0" presId="urn:microsoft.com/office/officeart/2018/2/layout/IconCircleList"/>
    <dgm:cxn modelId="{18B6433B-7114-254D-8249-462E987A23F0}" type="presParOf" srcId="{B54AE79C-29C2-449E-B825-38A35E006AE8}" destId="{42FB0F87-58A9-495D-87E4-EBBFB1DFA49A}" srcOrd="1" destOrd="0" presId="urn:microsoft.com/office/officeart/2018/2/layout/IconCircleList"/>
    <dgm:cxn modelId="{45CDA145-7B72-E94D-9C4A-B39476B928E8}" type="presParOf" srcId="{B54AE79C-29C2-449E-B825-38A35E006AE8}" destId="{D5122D48-ECF0-4B8E-8755-A70E0FA68EC0}" srcOrd="2" destOrd="0" presId="urn:microsoft.com/office/officeart/2018/2/layout/IconCircleList"/>
    <dgm:cxn modelId="{970AB570-9B55-E04E-97EC-7B1250DA8951}" type="presParOf" srcId="{D5122D48-ECF0-4B8E-8755-A70E0FA68EC0}" destId="{789D63AD-3625-4778-8980-AA2011280A5D}" srcOrd="0" destOrd="0" presId="urn:microsoft.com/office/officeart/2018/2/layout/IconCircleList"/>
    <dgm:cxn modelId="{AE0D6DD5-3616-8149-9F79-BB1B604DBAA5}" type="presParOf" srcId="{D5122D48-ECF0-4B8E-8755-A70E0FA68EC0}" destId="{6A7F62CA-7E14-434D-95EE-A3977B333E33}" srcOrd="1" destOrd="0" presId="urn:microsoft.com/office/officeart/2018/2/layout/IconCircleList"/>
    <dgm:cxn modelId="{06F4E4FF-551D-3F40-AB27-539EF9047945}" type="presParOf" srcId="{D5122D48-ECF0-4B8E-8755-A70E0FA68EC0}" destId="{803EA49D-806E-45EE-B3C1-CB9AABAEDBA2}" srcOrd="2" destOrd="0" presId="urn:microsoft.com/office/officeart/2018/2/layout/IconCircleList"/>
    <dgm:cxn modelId="{039434D7-F7EC-0648-A10D-57C1587474B3}" type="presParOf" srcId="{D5122D48-ECF0-4B8E-8755-A70E0FA68EC0}" destId="{FC58F12F-DFBD-49AF-BCAF-2D35528F4514}" srcOrd="3" destOrd="0" presId="urn:microsoft.com/office/officeart/2018/2/layout/IconCircleList"/>
    <dgm:cxn modelId="{405A13DD-66A4-B645-BE16-659CF7F44F86}" type="presParOf" srcId="{B54AE79C-29C2-449E-B825-38A35E006AE8}" destId="{FF387A42-556B-486A-B620-FEFE5E417CC3}" srcOrd="3" destOrd="0" presId="urn:microsoft.com/office/officeart/2018/2/layout/IconCircleList"/>
    <dgm:cxn modelId="{DA0835DB-8B9A-C740-A1F0-99A00A33C296}" type="presParOf" srcId="{B54AE79C-29C2-449E-B825-38A35E006AE8}" destId="{BEEBAFB9-BB5B-4982-B701-00B96D1F70CA}" srcOrd="4" destOrd="0" presId="urn:microsoft.com/office/officeart/2018/2/layout/IconCircleList"/>
    <dgm:cxn modelId="{2E9DD571-483A-7A43-A96C-CB236A7D5C8C}" type="presParOf" srcId="{BEEBAFB9-BB5B-4982-B701-00B96D1F70CA}" destId="{F32176AE-3885-4D63-9623-76F8473916AD}" srcOrd="0" destOrd="0" presId="urn:microsoft.com/office/officeart/2018/2/layout/IconCircleList"/>
    <dgm:cxn modelId="{B4F3B1F2-1DB3-F147-AF4A-55E182209C40}" type="presParOf" srcId="{BEEBAFB9-BB5B-4982-B701-00B96D1F70CA}" destId="{931C7235-D33E-4797-98D4-8790F8A93050}" srcOrd="1" destOrd="0" presId="urn:microsoft.com/office/officeart/2018/2/layout/IconCircleList"/>
    <dgm:cxn modelId="{0DDBA1A2-AB9B-064F-A493-022A496BDE10}" type="presParOf" srcId="{BEEBAFB9-BB5B-4982-B701-00B96D1F70CA}" destId="{0F27FA1E-1466-42F9-BA76-DDB16D2DDDC8}" srcOrd="2" destOrd="0" presId="urn:microsoft.com/office/officeart/2018/2/layout/IconCircleList"/>
    <dgm:cxn modelId="{2EB86026-1460-4F4A-A8AD-20F4527E293E}" type="presParOf" srcId="{BEEBAFB9-BB5B-4982-B701-00B96D1F70CA}" destId="{1C554C91-B486-459F-8934-45288ACE0EAE}" srcOrd="3" destOrd="0" presId="urn:microsoft.com/office/officeart/2018/2/layout/IconCircleList"/>
    <dgm:cxn modelId="{E0694193-00E0-E444-A82E-D2E2A0AAAD44}" type="presParOf" srcId="{B54AE79C-29C2-449E-B825-38A35E006AE8}" destId="{194E9F3A-8411-47A0-8571-FC85466ABA81}" srcOrd="5" destOrd="0" presId="urn:microsoft.com/office/officeart/2018/2/layout/IconCircleList"/>
    <dgm:cxn modelId="{012C0335-6DDD-2649-9097-02C648C9B735}" type="presParOf" srcId="{B54AE79C-29C2-449E-B825-38A35E006AE8}" destId="{85563E35-D953-4FE6-B11E-657EB82B13C7}" srcOrd="6" destOrd="0" presId="urn:microsoft.com/office/officeart/2018/2/layout/IconCircleList"/>
    <dgm:cxn modelId="{948E6924-5EBD-7D4B-A12A-ADCA0DDADA08}" type="presParOf" srcId="{85563E35-D953-4FE6-B11E-657EB82B13C7}" destId="{807A3212-37C6-41B4-A172-EF7B14680259}" srcOrd="0" destOrd="0" presId="urn:microsoft.com/office/officeart/2018/2/layout/IconCircleList"/>
    <dgm:cxn modelId="{3029ACE7-7839-1143-A9A6-215007139B6B}" type="presParOf" srcId="{85563E35-D953-4FE6-B11E-657EB82B13C7}" destId="{C4778C72-1325-4F4B-BA8A-52F25389DBBB}" srcOrd="1" destOrd="0" presId="urn:microsoft.com/office/officeart/2018/2/layout/IconCircleList"/>
    <dgm:cxn modelId="{43B2B9DF-A209-C04E-9EBF-236C23024659}" type="presParOf" srcId="{85563E35-D953-4FE6-B11E-657EB82B13C7}" destId="{A8A6836D-DDAC-4C68-9EB6-4FF51B37C81F}" srcOrd="2" destOrd="0" presId="urn:microsoft.com/office/officeart/2018/2/layout/IconCircleList"/>
    <dgm:cxn modelId="{0E19B97C-39B8-6846-90DC-8D05A97B1945}" type="presParOf" srcId="{85563E35-D953-4FE6-B11E-657EB82B13C7}" destId="{2780C4E2-F057-4EF4-B50C-172297778B8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6CB05-0E6F-4620-B890-0B2F751D1C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24DE20-EA79-4664-98FA-96D65B45DCFB}">
      <dgm:prSet custT="1"/>
      <dgm:spPr/>
      <dgm:t>
        <a:bodyPr/>
        <a:lstStyle/>
        <a:p>
          <a:r>
            <a:rPr lang="en-US" sz="2000" dirty="0"/>
            <a:t>After considering the definition of SMART indicators, let’s start a view indicators proposed in the draft RPOA 2.0. </a:t>
          </a:r>
        </a:p>
      </dgm:t>
    </dgm:pt>
    <dgm:pt modelId="{80509301-918D-4BFD-8ECD-A271ED9DF0F5}" type="parTrans" cxnId="{28B43D25-D8E7-4225-AFEE-3E29A3E5FB32}">
      <dgm:prSet/>
      <dgm:spPr/>
      <dgm:t>
        <a:bodyPr/>
        <a:lstStyle/>
        <a:p>
          <a:endParaRPr lang="en-US"/>
        </a:p>
      </dgm:t>
    </dgm:pt>
    <dgm:pt modelId="{B6A3D8DD-1E4B-4FB4-A9CC-7A867F9EEA6D}" type="sibTrans" cxnId="{28B43D25-D8E7-4225-AFEE-3E29A3E5FB32}">
      <dgm:prSet/>
      <dgm:spPr/>
      <dgm:t>
        <a:bodyPr/>
        <a:lstStyle/>
        <a:p>
          <a:endParaRPr lang="en-US"/>
        </a:p>
      </dgm:t>
    </dgm:pt>
    <dgm:pt modelId="{C79EE1C6-9264-4B5F-9AB0-8772B16258A9}">
      <dgm:prSet custT="1"/>
      <dgm:spPr/>
      <dgm:t>
        <a:bodyPr/>
        <a:lstStyle/>
        <a:p>
          <a:r>
            <a:rPr lang="en-US" sz="2400" dirty="0"/>
            <a:t>Below are examples of a few indicators in the draft RPOA 2.0 that are not SMART. </a:t>
          </a:r>
        </a:p>
      </dgm:t>
    </dgm:pt>
    <dgm:pt modelId="{79DB5E2B-B665-4279-A125-100044660899}" type="parTrans" cxnId="{D5C4AC0B-96B9-40F4-A966-249741FCE80A}">
      <dgm:prSet/>
      <dgm:spPr/>
      <dgm:t>
        <a:bodyPr/>
        <a:lstStyle/>
        <a:p>
          <a:endParaRPr lang="en-US"/>
        </a:p>
      </dgm:t>
    </dgm:pt>
    <dgm:pt modelId="{535BEC18-8CB4-4985-BB93-2C894072B3FA}" type="sibTrans" cxnId="{D5C4AC0B-96B9-40F4-A966-249741FCE80A}">
      <dgm:prSet/>
      <dgm:spPr/>
      <dgm:t>
        <a:bodyPr/>
        <a:lstStyle/>
        <a:p>
          <a:endParaRPr lang="en-US"/>
        </a:p>
      </dgm:t>
    </dgm:pt>
    <dgm:pt modelId="{E3D69B81-62C3-4C67-B779-A70569F26923}">
      <dgm:prSet custT="1"/>
      <dgm:spPr/>
      <dgm:t>
        <a:bodyPr/>
        <a:lstStyle/>
        <a:p>
          <a:r>
            <a:rPr lang="en-US" sz="2400" dirty="0"/>
            <a:t>Please read each indicator carefully and give your suggestions to make them SMART indicators. </a:t>
          </a:r>
        </a:p>
      </dgm:t>
    </dgm:pt>
    <dgm:pt modelId="{5DAE4EC8-F898-422A-85EE-708B4F6809CF}" type="parTrans" cxnId="{87981875-CA86-477F-8436-37EB537476B0}">
      <dgm:prSet/>
      <dgm:spPr/>
      <dgm:t>
        <a:bodyPr/>
        <a:lstStyle/>
        <a:p>
          <a:endParaRPr lang="en-US"/>
        </a:p>
      </dgm:t>
    </dgm:pt>
    <dgm:pt modelId="{CDE5A353-2338-46C7-AA6C-AE6F87CEC8CE}" type="sibTrans" cxnId="{87981875-CA86-477F-8436-37EB537476B0}">
      <dgm:prSet/>
      <dgm:spPr/>
      <dgm:t>
        <a:bodyPr/>
        <a:lstStyle/>
        <a:p>
          <a:endParaRPr lang="en-US"/>
        </a:p>
      </dgm:t>
    </dgm:pt>
    <dgm:pt modelId="{55B2E802-DC54-42C2-95DC-EB47B5871A79}" type="pres">
      <dgm:prSet presAssocID="{2EE6CB05-0E6F-4620-B890-0B2F751D1C4F}" presName="root" presStyleCnt="0">
        <dgm:presLayoutVars>
          <dgm:dir/>
          <dgm:resizeHandles val="exact"/>
        </dgm:presLayoutVars>
      </dgm:prSet>
      <dgm:spPr/>
    </dgm:pt>
    <dgm:pt modelId="{B7943FFA-B15C-4EC5-8A8E-E5A27E23DDEB}" type="pres">
      <dgm:prSet presAssocID="{1324DE20-EA79-4664-98FA-96D65B45DCFB}" presName="compNode" presStyleCnt="0"/>
      <dgm:spPr/>
    </dgm:pt>
    <dgm:pt modelId="{9F990894-A177-4337-BC50-2DA96DD55D0E}" type="pres">
      <dgm:prSet presAssocID="{1324DE20-EA79-4664-98FA-96D65B45DCFB}" presName="bgRect" presStyleLbl="bgShp" presStyleIdx="0" presStyleCnt="3"/>
      <dgm:spPr/>
    </dgm:pt>
    <dgm:pt modelId="{9270CECF-DFCC-4104-8530-950CBF11F640}" type="pres">
      <dgm:prSet presAssocID="{1324DE20-EA79-4664-98FA-96D65B45DC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64B6C26-FCBC-4CF0-8F9D-38891106EA24}" type="pres">
      <dgm:prSet presAssocID="{1324DE20-EA79-4664-98FA-96D65B45DCFB}" presName="spaceRect" presStyleCnt="0"/>
      <dgm:spPr/>
    </dgm:pt>
    <dgm:pt modelId="{0819C17B-D77E-40A8-B908-F8CD33B73019}" type="pres">
      <dgm:prSet presAssocID="{1324DE20-EA79-4664-98FA-96D65B45DCFB}" presName="parTx" presStyleLbl="revTx" presStyleIdx="0" presStyleCnt="3" custScaleX="105405">
        <dgm:presLayoutVars>
          <dgm:chMax val="0"/>
          <dgm:chPref val="0"/>
        </dgm:presLayoutVars>
      </dgm:prSet>
      <dgm:spPr/>
    </dgm:pt>
    <dgm:pt modelId="{F6E40FE0-D810-47D2-8CFA-EDB7898D10CC}" type="pres">
      <dgm:prSet presAssocID="{B6A3D8DD-1E4B-4FB4-A9CC-7A867F9EEA6D}" presName="sibTrans" presStyleCnt="0"/>
      <dgm:spPr/>
    </dgm:pt>
    <dgm:pt modelId="{C6988013-9371-4442-BDBC-8711B2BC4BA0}" type="pres">
      <dgm:prSet presAssocID="{C79EE1C6-9264-4B5F-9AB0-8772B16258A9}" presName="compNode" presStyleCnt="0"/>
      <dgm:spPr/>
    </dgm:pt>
    <dgm:pt modelId="{4FBD39F3-069D-4FE4-97A8-5CA67435B8D6}" type="pres">
      <dgm:prSet presAssocID="{C79EE1C6-9264-4B5F-9AB0-8772B16258A9}" presName="bgRect" presStyleLbl="bgShp" presStyleIdx="1" presStyleCnt="3"/>
      <dgm:spPr/>
    </dgm:pt>
    <dgm:pt modelId="{5E3FAD7B-3694-4FBA-94FF-1EA045D3EE41}" type="pres">
      <dgm:prSet presAssocID="{C79EE1C6-9264-4B5F-9AB0-8772B16258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93D9675C-B6B5-472C-B03D-2941313E6D3F}" type="pres">
      <dgm:prSet presAssocID="{C79EE1C6-9264-4B5F-9AB0-8772B16258A9}" presName="spaceRect" presStyleCnt="0"/>
      <dgm:spPr/>
    </dgm:pt>
    <dgm:pt modelId="{97F83751-59E2-41FD-A0AA-FF1DD38F0553}" type="pres">
      <dgm:prSet presAssocID="{C79EE1C6-9264-4B5F-9AB0-8772B16258A9}" presName="parTx" presStyleLbl="revTx" presStyleIdx="1" presStyleCnt="3" custScaleX="104935">
        <dgm:presLayoutVars>
          <dgm:chMax val="0"/>
          <dgm:chPref val="0"/>
        </dgm:presLayoutVars>
      </dgm:prSet>
      <dgm:spPr/>
    </dgm:pt>
    <dgm:pt modelId="{C02499D1-CCC0-4B26-B463-726382B14D3C}" type="pres">
      <dgm:prSet presAssocID="{535BEC18-8CB4-4985-BB93-2C894072B3FA}" presName="sibTrans" presStyleCnt="0"/>
      <dgm:spPr/>
    </dgm:pt>
    <dgm:pt modelId="{A80E7318-DA21-474B-AE19-D440C7B9FA14}" type="pres">
      <dgm:prSet presAssocID="{E3D69B81-62C3-4C67-B779-A70569F26923}" presName="compNode" presStyleCnt="0"/>
      <dgm:spPr/>
    </dgm:pt>
    <dgm:pt modelId="{9C46936B-B895-43D4-AA74-A5E89F31EF9F}" type="pres">
      <dgm:prSet presAssocID="{E3D69B81-62C3-4C67-B779-A70569F26923}" presName="bgRect" presStyleLbl="bgShp" presStyleIdx="2" presStyleCnt="3"/>
      <dgm:spPr/>
    </dgm:pt>
    <dgm:pt modelId="{1DEE1E33-03E4-4026-B047-1B92EB64A9C3}" type="pres">
      <dgm:prSet presAssocID="{E3D69B81-62C3-4C67-B779-A70569F269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E3B152A0-BEC5-444C-9FE4-07D5975E70EF}" type="pres">
      <dgm:prSet presAssocID="{E3D69B81-62C3-4C67-B779-A70569F26923}" presName="spaceRect" presStyleCnt="0"/>
      <dgm:spPr/>
    </dgm:pt>
    <dgm:pt modelId="{4E57307A-85F1-4069-BB4E-29C082A6E540}" type="pres">
      <dgm:prSet presAssocID="{E3D69B81-62C3-4C67-B779-A70569F26923}" presName="parTx" presStyleLbl="revTx" presStyleIdx="2" presStyleCnt="3" custScaleX="109686">
        <dgm:presLayoutVars>
          <dgm:chMax val="0"/>
          <dgm:chPref val="0"/>
        </dgm:presLayoutVars>
      </dgm:prSet>
      <dgm:spPr/>
    </dgm:pt>
  </dgm:ptLst>
  <dgm:cxnLst>
    <dgm:cxn modelId="{B1C85009-EF72-48A6-A09C-61261BB8B38E}" type="presOf" srcId="{E3D69B81-62C3-4C67-B779-A70569F26923}" destId="{4E57307A-85F1-4069-BB4E-29C082A6E540}" srcOrd="0" destOrd="0" presId="urn:microsoft.com/office/officeart/2018/2/layout/IconVerticalSolidList"/>
    <dgm:cxn modelId="{D5C4AC0B-96B9-40F4-A966-249741FCE80A}" srcId="{2EE6CB05-0E6F-4620-B890-0B2F751D1C4F}" destId="{C79EE1C6-9264-4B5F-9AB0-8772B16258A9}" srcOrd="1" destOrd="0" parTransId="{79DB5E2B-B665-4279-A125-100044660899}" sibTransId="{535BEC18-8CB4-4985-BB93-2C894072B3FA}"/>
    <dgm:cxn modelId="{28B43D25-D8E7-4225-AFEE-3E29A3E5FB32}" srcId="{2EE6CB05-0E6F-4620-B890-0B2F751D1C4F}" destId="{1324DE20-EA79-4664-98FA-96D65B45DCFB}" srcOrd="0" destOrd="0" parTransId="{80509301-918D-4BFD-8ECD-A271ED9DF0F5}" sibTransId="{B6A3D8DD-1E4B-4FB4-A9CC-7A867F9EEA6D}"/>
    <dgm:cxn modelId="{ED35233E-752E-4B32-9E86-E0EEABB3BB58}" type="presOf" srcId="{1324DE20-EA79-4664-98FA-96D65B45DCFB}" destId="{0819C17B-D77E-40A8-B908-F8CD33B73019}" srcOrd="0" destOrd="0" presId="urn:microsoft.com/office/officeart/2018/2/layout/IconVerticalSolidList"/>
    <dgm:cxn modelId="{87981875-CA86-477F-8436-37EB537476B0}" srcId="{2EE6CB05-0E6F-4620-B890-0B2F751D1C4F}" destId="{E3D69B81-62C3-4C67-B779-A70569F26923}" srcOrd="2" destOrd="0" parTransId="{5DAE4EC8-F898-422A-85EE-708B4F6809CF}" sibTransId="{CDE5A353-2338-46C7-AA6C-AE6F87CEC8CE}"/>
    <dgm:cxn modelId="{4D17B284-CBA0-48A3-986A-6C7F211B36C3}" type="presOf" srcId="{C79EE1C6-9264-4B5F-9AB0-8772B16258A9}" destId="{97F83751-59E2-41FD-A0AA-FF1DD38F0553}" srcOrd="0" destOrd="0" presId="urn:microsoft.com/office/officeart/2018/2/layout/IconVerticalSolidList"/>
    <dgm:cxn modelId="{7D9ABEDB-B1ED-467F-A567-FD15C003C2E1}" type="presOf" srcId="{2EE6CB05-0E6F-4620-B890-0B2F751D1C4F}" destId="{55B2E802-DC54-42C2-95DC-EB47B5871A79}" srcOrd="0" destOrd="0" presId="urn:microsoft.com/office/officeart/2018/2/layout/IconVerticalSolidList"/>
    <dgm:cxn modelId="{9480A196-8F76-4904-BEF8-1ADE5799C099}" type="presParOf" srcId="{55B2E802-DC54-42C2-95DC-EB47B5871A79}" destId="{B7943FFA-B15C-4EC5-8A8E-E5A27E23DDEB}" srcOrd="0" destOrd="0" presId="urn:microsoft.com/office/officeart/2018/2/layout/IconVerticalSolidList"/>
    <dgm:cxn modelId="{CDB3C06E-A653-4A2A-A538-6D5E26463800}" type="presParOf" srcId="{B7943FFA-B15C-4EC5-8A8E-E5A27E23DDEB}" destId="{9F990894-A177-4337-BC50-2DA96DD55D0E}" srcOrd="0" destOrd="0" presId="urn:microsoft.com/office/officeart/2018/2/layout/IconVerticalSolidList"/>
    <dgm:cxn modelId="{E84B2E15-4E22-42DA-B688-6D135BA1DE41}" type="presParOf" srcId="{B7943FFA-B15C-4EC5-8A8E-E5A27E23DDEB}" destId="{9270CECF-DFCC-4104-8530-950CBF11F640}" srcOrd="1" destOrd="0" presId="urn:microsoft.com/office/officeart/2018/2/layout/IconVerticalSolidList"/>
    <dgm:cxn modelId="{6E67FCB1-79BB-4567-BDA2-E2FC6F887697}" type="presParOf" srcId="{B7943FFA-B15C-4EC5-8A8E-E5A27E23DDEB}" destId="{E64B6C26-FCBC-4CF0-8F9D-38891106EA24}" srcOrd="2" destOrd="0" presId="urn:microsoft.com/office/officeart/2018/2/layout/IconVerticalSolidList"/>
    <dgm:cxn modelId="{624E543D-8EC3-46F8-8FF6-6F8B44A4FD2A}" type="presParOf" srcId="{B7943FFA-B15C-4EC5-8A8E-E5A27E23DDEB}" destId="{0819C17B-D77E-40A8-B908-F8CD33B73019}" srcOrd="3" destOrd="0" presId="urn:microsoft.com/office/officeart/2018/2/layout/IconVerticalSolidList"/>
    <dgm:cxn modelId="{FE8F776E-4FCE-44C8-9761-9898770A33F7}" type="presParOf" srcId="{55B2E802-DC54-42C2-95DC-EB47B5871A79}" destId="{F6E40FE0-D810-47D2-8CFA-EDB7898D10CC}" srcOrd="1" destOrd="0" presId="urn:microsoft.com/office/officeart/2018/2/layout/IconVerticalSolidList"/>
    <dgm:cxn modelId="{60D1BE61-1BA4-4170-802A-B4A454650828}" type="presParOf" srcId="{55B2E802-DC54-42C2-95DC-EB47B5871A79}" destId="{C6988013-9371-4442-BDBC-8711B2BC4BA0}" srcOrd="2" destOrd="0" presId="urn:microsoft.com/office/officeart/2018/2/layout/IconVerticalSolidList"/>
    <dgm:cxn modelId="{E0E1E2FA-EED5-4265-9AC0-625544C8E74A}" type="presParOf" srcId="{C6988013-9371-4442-BDBC-8711B2BC4BA0}" destId="{4FBD39F3-069D-4FE4-97A8-5CA67435B8D6}" srcOrd="0" destOrd="0" presId="urn:microsoft.com/office/officeart/2018/2/layout/IconVerticalSolidList"/>
    <dgm:cxn modelId="{DF3478B2-CED6-41D5-BCBB-A3FA366F14EB}" type="presParOf" srcId="{C6988013-9371-4442-BDBC-8711B2BC4BA0}" destId="{5E3FAD7B-3694-4FBA-94FF-1EA045D3EE41}" srcOrd="1" destOrd="0" presId="urn:microsoft.com/office/officeart/2018/2/layout/IconVerticalSolidList"/>
    <dgm:cxn modelId="{7E75DD63-3DA5-4B18-8D79-6567C6E922B5}" type="presParOf" srcId="{C6988013-9371-4442-BDBC-8711B2BC4BA0}" destId="{93D9675C-B6B5-472C-B03D-2941313E6D3F}" srcOrd="2" destOrd="0" presId="urn:microsoft.com/office/officeart/2018/2/layout/IconVerticalSolidList"/>
    <dgm:cxn modelId="{2C2C74A8-7A35-4E86-8EE0-B56A9056C6CE}" type="presParOf" srcId="{C6988013-9371-4442-BDBC-8711B2BC4BA0}" destId="{97F83751-59E2-41FD-A0AA-FF1DD38F0553}" srcOrd="3" destOrd="0" presId="urn:microsoft.com/office/officeart/2018/2/layout/IconVerticalSolidList"/>
    <dgm:cxn modelId="{BA287449-C0F5-42FD-8578-E81388A20E3A}" type="presParOf" srcId="{55B2E802-DC54-42C2-95DC-EB47B5871A79}" destId="{C02499D1-CCC0-4B26-B463-726382B14D3C}" srcOrd="3" destOrd="0" presId="urn:microsoft.com/office/officeart/2018/2/layout/IconVerticalSolidList"/>
    <dgm:cxn modelId="{0793B638-53F3-4473-B509-EF7D13FB3CF7}" type="presParOf" srcId="{55B2E802-DC54-42C2-95DC-EB47B5871A79}" destId="{A80E7318-DA21-474B-AE19-D440C7B9FA14}" srcOrd="4" destOrd="0" presId="urn:microsoft.com/office/officeart/2018/2/layout/IconVerticalSolidList"/>
    <dgm:cxn modelId="{C12FB198-6F60-4FA0-9280-1B2A5CBF11F8}" type="presParOf" srcId="{A80E7318-DA21-474B-AE19-D440C7B9FA14}" destId="{9C46936B-B895-43D4-AA74-A5E89F31EF9F}" srcOrd="0" destOrd="0" presId="urn:microsoft.com/office/officeart/2018/2/layout/IconVerticalSolidList"/>
    <dgm:cxn modelId="{F7712624-374A-40A1-B0D5-BE316EAABD69}" type="presParOf" srcId="{A80E7318-DA21-474B-AE19-D440C7B9FA14}" destId="{1DEE1E33-03E4-4026-B047-1B92EB64A9C3}" srcOrd="1" destOrd="0" presId="urn:microsoft.com/office/officeart/2018/2/layout/IconVerticalSolidList"/>
    <dgm:cxn modelId="{A8A6BBBD-299C-41CD-8C33-90731456E09E}" type="presParOf" srcId="{A80E7318-DA21-474B-AE19-D440C7B9FA14}" destId="{E3B152A0-BEC5-444C-9FE4-07D5975E70EF}" srcOrd="2" destOrd="0" presId="urn:microsoft.com/office/officeart/2018/2/layout/IconVerticalSolidList"/>
    <dgm:cxn modelId="{CCE6B654-DAF1-4D69-A109-A6FCBC3134CD}" type="presParOf" srcId="{A80E7318-DA21-474B-AE19-D440C7B9FA14}" destId="{4E57307A-85F1-4069-BB4E-29C082A6E5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F88A1-9988-4D18-A494-45712066DC8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2A07404E-0BB0-43A0-9008-5F6512E9E90B}">
      <dgm:prSet custT="1"/>
      <dgm:spPr/>
      <dgm:t>
        <a:bodyPr/>
        <a:lstStyle/>
        <a:p>
          <a:pPr algn="l"/>
          <a:r>
            <a:rPr lang="en-US" sz="2000" b="1" dirty="0"/>
            <a:t>After reading all these indicators, now it is time to give you opportunity to  suggest SMART Indicators.</a:t>
          </a:r>
        </a:p>
      </dgm:t>
    </dgm:pt>
    <dgm:pt modelId="{51E0E7F1-F136-430A-897E-3E96D311D0D8}" type="parTrans" cxnId="{23EA66A3-BDE5-4F26-A0AD-DA09A37227F9}">
      <dgm:prSet/>
      <dgm:spPr/>
      <dgm:t>
        <a:bodyPr/>
        <a:lstStyle/>
        <a:p>
          <a:endParaRPr lang="en-US"/>
        </a:p>
      </dgm:t>
    </dgm:pt>
    <dgm:pt modelId="{020B9205-78E2-44F8-BD8C-97F7D16420E7}" type="sibTrans" cxnId="{23EA66A3-BDE5-4F26-A0AD-DA09A37227F9}">
      <dgm:prSet/>
      <dgm:spPr/>
      <dgm:t>
        <a:bodyPr/>
        <a:lstStyle/>
        <a:p>
          <a:endParaRPr lang="en-US"/>
        </a:p>
      </dgm:t>
    </dgm:pt>
    <dgm:pt modelId="{7925D3C3-623A-41D8-A37C-54426881FFAF}">
      <dgm:prSet custT="1"/>
      <dgm:spPr/>
      <dgm:t>
        <a:bodyPr/>
        <a:lstStyle/>
        <a:p>
          <a:pPr algn="l"/>
          <a:r>
            <a:rPr lang="en-US" sz="2000" b="1" dirty="0"/>
            <a:t>You can give your suggestions using </a:t>
          </a:r>
          <a:r>
            <a:rPr lang="en-US" sz="2000" b="1" dirty="0" err="1"/>
            <a:t>Mentimeter</a:t>
          </a:r>
          <a:r>
            <a:rPr lang="en-US" sz="2000" b="1" dirty="0"/>
            <a:t> interactive presentation.</a:t>
          </a:r>
        </a:p>
      </dgm:t>
    </dgm:pt>
    <dgm:pt modelId="{791F8172-2EE9-47ED-ABE0-CAF8AA37513E}" type="parTrans" cxnId="{826E90AE-B457-474F-B8AD-724649097724}">
      <dgm:prSet/>
      <dgm:spPr/>
      <dgm:t>
        <a:bodyPr/>
        <a:lstStyle/>
        <a:p>
          <a:endParaRPr lang="en-US"/>
        </a:p>
      </dgm:t>
    </dgm:pt>
    <dgm:pt modelId="{0203BAE9-8C1E-4833-9D71-EDE47A878F4A}" type="sibTrans" cxnId="{826E90AE-B457-474F-B8AD-724649097724}">
      <dgm:prSet/>
      <dgm:spPr/>
      <dgm:t>
        <a:bodyPr/>
        <a:lstStyle/>
        <a:p>
          <a:endParaRPr lang="en-US"/>
        </a:p>
      </dgm:t>
    </dgm:pt>
    <dgm:pt modelId="{0E798E7F-CB3C-4B2F-87AA-0649D92AFE50}">
      <dgm:prSet custT="1"/>
      <dgm:spPr/>
      <dgm:t>
        <a:bodyPr/>
        <a:lstStyle/>
        <a:p>
          <a:pPr algn="l"/>
          <a:r>
            <a:rPr lang="en-US" sz="1800" b="1" dirty="0"/>
            <a:t>You shall be provided with a </a:t>
          </a:r>
          <a:r>
            <a:rPr lang="en-US" sz="1800" b="1" dirty="0" err="1"/>
            <a:t>Mentimeter</a:t>
          </a:r>
          <a:r>
            <a:rPr lang="en-US" sz="1800" b="1" dirty="0"/>
            <a:t> link for each question. </a:t>
          </a:r>
        </a:p>
        <a:p>
          <a:pPr algn="l"/>
          <a:r>
            <a:rPr lang="en-US" sz="1800" b="1" dirty="0"/>
            <a:t>Kindly copy this link and paste onto your internet browser and submit your answer.</a:t>
          </a:r>
        </a:p>
      </dgm:t>
    </dgm:pt>
    <dgm:pt modelId="{654F28D2-4C2C-4DE7-9C6B-F9548B98BBFC}" type="parTrans" cxnId="{F325013C-7B57-4775-ABEA-304944F2D564}">
      <dgm:prSet/>
      <dgm:spPr/>
      <dgm:t>
        <a:bodyPr/>
        <a:lstStyle/>
        <a:p>
          <a:endParaRPr lang="en-US"/>
        </a:p>
      </dgm:t>
    </dgm:pt>
    <dgm:pt modelId="{32F1B717-5284-48BD-A15A-593A79B8FDB4}" type="sibTrans" cxnId="{F325013C-7B57-4775-ABEA-304944F2D564}">
      <dgm:prSet/>
      <dgm:spPr/>
      <dgm:t>
        <a:bodyPr/>
        <a:lstStyle/>
        <a:p>
          <a:endParaRPr lang="en-US"/>
        </a:p>
      </dgm:t>
    </dgm:pt>
    <dgm:pt modelId="{C64FF4B0-0EEC-454E-8F87-9951976B2822}" type="pres">
      <dgm:prSet presAssocID="{9D5F88A1-9988-4D18-A494-45712066DC8A}" presName="root" presStyleCnt="0">
        <dgm:presLayoutVars>
          <dgm:dir/>
          <dgm:resizeHandles val="exact"/>
        </dgm:presLayoutVars>
      </dgm:prSet>
      <dgm:spPr/>
    </dgm:pt>
    <dgm:pt modelId="{7320C535-F102-46DD-87E0-A2B3E7C7F73D}" type="pres">
      <dgm:prSet presAssocID="{2A07404E-0BB0-43A0-9008-5F6512E9E90B}" presName="compNode" presStyleCnt="0"/>
      <dgm:spPr/>
    </dgm:pt>
    <dgm:pt modelId="{A0A8F034-50EE-4B80-902D-720649B73364}" type="pres">
      <dgm:prSet presAssocID="{2A07404E-0BB0-43A0-9008-5F6512E9E90B}" presName="iconRect" presStyleLbl="node1" presStyleIdx="0" presStyleCnt="3" custScaleX="118201" custScaleY="82873" custLinFactNeighborX="-3391" custLinFactNeighborY="-501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792B639A-517E-45EF-843C-ABB4B0258774}" type="pres">
      <dgm:prSet presAssocID="{2A07404E-0BB0-43A0-9008-5F6512E9E90B}" presName="spaceRect" presStyleCnt="0"/>
      <dgm:spPr/>
    </dgm:pt>
    <dgm:pt modelId="{CDFCF00C-216F-417E-8F78-38839CF885A1}" type="pres">
      <dgm:prSet presAssocID="{2A07404E-0BB0-43A0-9008-5F6512E9E90B}" presName="textRect" presStyleLbl="revTx" presStyleIdx="0" presStyleCnt="3">
        <dgm:presLayoutVars>
          <dgm:chMax val="1"/>
          <dgm:chPref val="1"/>
        </dgm:presLayoutVars>
      </dgm:prSet>
      <dgm:spPr/>
    </dgm:pt>
    <dgm:pt modelId="{6E6314C4-0559-4358-9A0B-BF1AB4254887}" type="pres">
      <dgm:prSet presAssocID="{020B9205-78E2-44F8-BD8C-97F7D16420E7}" presName="sibTrans" presStyleCnt="0"/>
      <dgm:spPr/>
    </dgm:pt>
    <dgm:pt modelId="{3D1182E3-32F2-4671-9518-01EE52A50046}" type="pres">
      <dgm:prSet presAssocID="{7925D3C3-623A-41D8-A37C-54426881FFAF}" presName="compNode" presStyleCnt="0"/>
      <dgm:spPr/>
    </dgm:pt>
    <dgm:pt modelId="{92BAED06-E1D5-4B1D-96CC-71B657E84C86}" type="pres">
      <dgm:prSet presAssocID="{7925D3C3-623A-41D8-A37C-54426881FFAF}" presName="iconRect" presStyleLbl="node1" presStyleIdx="1" presStyleCnt="3" custScaleX="117142" custScaleY="113872" custLinFactNeighborX="-1076" custLinFactNeighborY="-637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56D6C3E7-8FB9-472D-834F-90021DA0E5EC}" type="pres">
      <dgm:prSet presAssocID="{7925D3C3-623A-41D8-A37C-54426881FFAF}" presName="spaceRect" presStyleCnt="0"/>
      <dgm:spPr/>
    </dgm:pt>
    <dgm:pt modelId="{E51A114A-93E8-46A0-9291-82AFBA99B5BD}" type="pres">
      <dgm:prSet presAssocID="{7925D3C3-623A-41D8-A37C-54426881FFAF}" presName="textRect" presStyleLbl="revTx" presStyleIdx="1" presStyleCnt="3" custLinFactNeighborY="-5275">
        <dgm:presLayoutVars>
          <dgm:chMax val="1"/>
          <dgm:chPref val="1"/>
        </dgm:presLayoutVars>
      </dgm:prSet>
      <dgm:spPr/>
    </dgm:pt>
    <dgm:pt modelId="{C37E93A5-515B-4552-854F-888E475A9E29}" type="pres">
      <dgm:prSet presAssocID="{0203BAE9-8C1E-4833-9D71-EDE47A878F4A}" presName="sibTrans" presStyleCnt="0"/>
      <dgm:spPr/>
    </dgm:pt>
    <dgm:pt modelId="{CF9A9158-6B5C-4F23-9BFF-E08B34F673B6}" type="pres">
      <dgm:prSet presAssocID="{0E798E7F-CB3C-4B2F-87AA-0649D92AFE50}" presName="compNode" presStyleCnt="0"/>
      <dgm:spPr/>
    </dgm:pt>
    <dgm:pt modelId="{38C34D26-96E2-4AB1-86EB-AF286C6DCD6E}" type="pres">
      <dgm:prSet presAssocID="{0E798E7F-CB3C-4B2F-87AA-0649D92AFE50}" presName="iconRect" presStyleLbl="node1" presStyleIdx="2" presStyleCnt="3" custScaleX="117055" custScaleY="113968" custLinFactNeighborX="-1077" custLinFactNeighborY="-603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9729B145-6C06-4CDA-8D03-1B45B0E4A85E}" type="pres">
      <dgm:prSet presAssocID="{0E798E7F-CB3C-4B2F-87AA-0649D92AFE50}" presName="spaceRect" presStyleCnt="0"/>
      <dgm:spPr/>
    </dgm:pt>
    <dgm:pt modelId="{3B5AA6D7-372A-4016-9266-E2C0A32C8E59}" type="pres">
      <dgm:prSet presAssocID="{0E798E7F-CB3C-4B2F-87AA-0649D92AFE50}" presName="textRect" presStyleLbl="revTx" presStyleIdx="2" presStyleCnt="3" custLinFactNeighborY="-4521">
        <dgm:presLayoutVars>
          <dgm:chMax val="1"/>
          <dgm:chPref val="1"/>
        </dgm:presLayoutVars>
      </dgm:prSet>
      <dgm:spPr/>
    </dgm:pt>
  </dgm:ptLst>
  <dgm:cxnLst>
    <dgm:cxn modelId="{F6420033-F314-4123-B511-64715F0E8E07}" type="presOf" srcId="{0E798E7F-CB3C-4B2F-87AA-0649D92AFE50}" destId="{3B5AA6D7-372A-4016-9266-E2C0A32C8E59}" srcOrd="0" destOrd="0" presId="urn:microsoft.com/office/officeart/2018/2/layout/IconLabelList"/>
    <dgm:cxn modelId="{F325013C-7B57-4775-ABEA-304944F2D564}" srcId="{9D5F88A1-9988-4D18-A494-45712066DC8A}" destId="{0E798E7F-CB3C-4B2F-87AA-0649D92AFE50}" srcOrd="2" destOrd="0" parTransId="{654F28D2-4C2C-4DE7-9C6B-F9548B98BBFC}" sibTransId="{32F1B717-5284-48BD-A15A-593A79B8FDB4}"/>
    <dgm:cxn modelId="{23EA66A3-BDE5-4F26-A0AD-DA09A37227F9}" srcId="{9D5F88A1-9988-4D18-A494-45712066DC8A}" destId="{2A07404E-0BB0-43A0-9008-5F6512E9E90B}" srcOrd="0" destOrd="0" parTransId="{51E0E7F1-F136-430A-897E-3E96D311D0D8}" sibTransId="{020B9205-78E2-44F8-BD8C-97F7D16420E7}"/>
    <dgm:cxn modelId="{826E90AE-B457-474F-B8AD-724649097724}" srcId="{9D5F88A1-9988-4D18-A494-45712066DC8A}" destId="{7925D3C3-623A-41D8-A37C-54426881FFAF}" srcOrd="1" destOrd="0" parTransId="{791F8172-2EE9-47ED-ABE0-CAF8AA37513E}" sibTransId="{0203BAE9-8C1E-4833-9D71-EDE47A878F4A}"/>
    <dgm:cxn modelId="{9A623DC3-984F-4844-B5AC-FAA4093B7647}" type="presOf" srcId="{9D5F88A1-9988-4D18-A494-45712066DC8A}" destId="{C64FF4B0-0EEC-454E-8F87-9951976B2822}" srcOrd="0" destOrd="0" presId="urn:microsoft.com/office/officeart/2018/2/layout/IconLabelList"/>
    <dgm:cxn modelId="{0706F7C3-281A-46B0-B94E-648BC340D620}" type="presOf" srcId="{7925D3C3-623A-41D8-A37C-54426881FFAF}" destId="{E51A114A-93E8-46A0-9291-82AFBA99B5BD}" srcOrd="0" destOrd="0" presId="urn:microsoft.com/office/officeart/2018/2/layout/IconLabelList"/>
    <dgm:cxn modelId="{8994D1E4-4590-455D-B036-5976312AF167}" type="presOf" srcId="{2A07404E-0BB0-43A0-9008-5F6512E9E90B}" destId="{CDFCF00C-216F-417E-8F78-38839CF885A1}" srcOrd="0" destOrd="0" presId="urn:microsoft.com/office/officeart/2018/2/layout/IconLabelList"/>
    <dgm:cxn modelId="{6AF1EE58-8B5E-4C44-B4A0-78242DEBB6A2}" type="presParOf" srcId="{C64FF4B0-0EEC-454E-8F87-9951976B2822}" destId="{7320C535-F102-46DD-87E0-A2B3E7C7F73D}" srcOrd="0" destOrd="0" presId="urn:microsoft.com/office/officeart/2018/2/layout/IconLabelList"/>
    <dgm:cxn modelId="{BF09C1BE-4693-46D0-BAC1-84F96A50D70F}" type="presParOf" srcId="{7320C535-F102-46DD-87E0-A2B3E7C7F73D}" destId="{A0A8F034-50EE-4B80-902D-720649B73364}" srcOrd="0" destOrd="0" presId="urn:microsoft.com/office/officeart/2018/2/layout/IconLabelList"/>
    <dgm:cxn modelId="{ACC8EE9E-944E-44F0-B6BB-5382ED4BF2F2}" type="presParOf" srcId="{7320C535-F102-46DD-87E0-A2B3E7C7F73D}" destId="{792B639A-517E-45EF-843C-ABB4B0258774}" srcOrd="1" destOrd="0" presId="urn:microsoft.com/office/officeart/2018/2/layout/IconLabelList"/>
    <dgm:cxn modelId="{118EE09A-F742-4E2A-AAAD-246AB9F906D0}" type="presParOf" srcId="{7320C535-F102-46DD-87E0-A2B3E7C7F73D}" destId="{CDFCF00C-216F-417E-8F78-38839CF885A1}" srcOrd="2" destOrd="0" presId="urn:microsoft.com/office/officeart/2018/2/layout/IconLabelList"/>
    <dgm:cxn modelId="{F810FAA6-D69F-4FBA-BD5E-980D29417D4C}" type="presParOf" srcId="{C64FF4B0-0EEC-454E-8F87-9951976B2822}" destId="{6E6314C4-0559-4358-9A0B-BF1AB4254887}" srcOrd="1" destOrd="0" presId="urn:microsoft.com/office/officeart/2018/2/layout/IconLabelList"/>
    <dgm:cxn modelId="{9EFB498E-9749-4A2E-92BB-5E78D787C75C}" type="presParOf" srcId="{C64FF4B0-0EEC-454E-8F87-9951976B2822}" destId="{3D1182E3-32F2-4671-9518-01EE52A50046}" srcOrd="2" destOrd="0" presId="urn:microsoft.com/office/officeart/2018/2/layout/IconLabelList"/>
    <dgm:cxn modelId="{7C42B5D9-6D41-492B-9EAA-4DEEC5EF6EB4}" type="presParOf" srcId="{3D1182E3-32F2-4671-9518-01EE52A50046}" destId="{92BAED06-E1D5-4B1D-96CC-71B657E84C86}" srcOrd="0" destOrd="0" presId="urn:microsoft.com/office/officeart/2018/2/layout/IconLabelList"/>
    <dgm:cxn modelId="{5E93E465-A8AF-44B9-9711-CDE547BB5521}" type="presParOf" srcId="{3D1182E3-32F2-4671-9518-01EE52A50046}" destId="{56D6C3E7-8FB9-472D-834F-90021DA0E5EC}" srcOrd="1" destOrd="0" presId="urn:microsoft.com/office/officeart/2018/2/layout/IconLabelList"/>
    <dgm:cxn modelId="{C0074420-F8F3-4FA1-842A-E2DA1BB9B59E}" type="presParOf" srcId="{3D1182E3-32F2-4671-9518-01EE52A50046}" destId="{E51A114A-93E8-46A0-9291-82AFBA99B5BD}" srcOrd="2" destOrd="0" presId="urn:microsoft.com/office/officeart/2018/2/layout/IconLabelList"/>
    <dgm:cxn modelId="{FB20EBD5-3207-4E17-8403-0679FCF32BBB}" type="presParOf" srcId="{C64FF4B0-0EEC-454E-8F87-9951976B2822}" destId="{C37E93A5-515B-4552-854F-888E475A9E29}" srcOrd="3" destOrd="0" presId="urn:microsoft.com/office/officeart/2018/2/layout/IconLabelList"/>
    <dgm:cxn modelId="{C8C3954E-71EE-4829-8EC6-32ABCCBDE454}" type="presParOf" srcId="{C64FF4B0-0EEC-454E-8F87-9951976B2822}" destId="{CF9A9158-6B5C-4F23-9BFF-E08B34F673B6}" srcOrd="4" destOrd="0" presId="urn:microsoft.com/office/officeart/2018/2/layout/IconLabelList"/>
    <dgm:cxn modelId="{089753F6-B91C-437A-8DD6-58620C49D334}" type="presParOf" srcId="{CF9A9158-6B5C-4F23-9BFF-E08B34F673B6}" destId="{38C34D26-96E2-4AB1-86EB-AF286C6DCD6E}" srcOrd="0" destOrd="0" presId="urn:microsoft.com/office/officeart/2018/2/layout/IconLabelList"/>
    <dgm:cxn modelId="{722BB783-30D8-49C3-9E52-A128B8E08DA8}" type="presParOf" srcId="{CF9A9158-6B5C-4F23-9BFF-E08B34F673B6}" destId="{9729B145-6C06-4CDA-8D03-1B45B0E4A85E}" srcOrd="1" destOrd="0" presId="urn:microsoft.com/office/officeart/2018/2/layout/IconLabelList"/>
    <dgm:cxn modelId="{1F5AD059-D546-44A2-AEA9-E296D0607C0D}" type="presParOf" srcId="{CF9A9158-6B5C-4F23-9BFF-E08B34F673B6}" destId="{3B5AA6D7-372A-4016-9266-E2C0A32C8E5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40C4-E885-4EE8-AC48-1B8D758E680F}">
      <dsp:nvSpPr>
        <dsp:cNvPr id="0" name=""/>
        <dsp:cNvSpPr/>
      </dsp:nvSpPr>
      <dsp:spPr>
        <a:xfrm>
          <a:off x="134825"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22C0D-8ABE-48CF-BF6C-C9DE3129562D}">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8560E-0CE7-4314-B480-F0CFF70CFD89}">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This presentation is consisting of three sections.</a:t>
          </a:r>
        </a:p>
      </dsp:txBody>
      <dsp:txXfrm>
        <a:off x="1708430" y="250218"/>
        <a:ext cx="3054644" cy="1295909"/>
      </dsp:txXfrm>
    </dsp:sp>
    <dsp:sp modelId="{789D63AD-3625-4778-8980-AA2011280A5D}">
      <dsp:nvSpPr>
        <dsp:cNvPr id="0" name=""/>
        <dsp:cNvSpPr/>
      </dsp:nvSpPr>
      <dsp:spPr>
        <a:xfrm>
          <a:off x="5295324"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F62CA-7E14-434D-95EE-A3977B333E33}">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8F12F-DFBD-49AF-BCAF-2D35528F4514}">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Second section is about seeking participants’ suggestions for SMART indicators.</a:t>
          </a:r>
        </a:p>
      </dsp:txBody>
      <dsp:txXfrm>
        <a:off x="6868929" y="250218"/>
        <a:ext cx="3054644" cy="1295909"/>
      </dsp:txXfrm>
    </dsp:sp>
    <dsp:sp modelId="{F32176AE-3885-4D63-9623-76F8473916AD}">
      <dsp:nvSpPr>
        <dsp:cNvPr id="0" name=""/>
        <dsp:cNvSpPr/>
      </dsp:nvSpPr>
      <dsp:spPr>
        <a:xfrm>
          <a:off x="134825"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C7235-D33E-4797-98D4-8790F8A93050}">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554C91-B486-459F-8934-45288ACE0EAE}">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First section is about indicators that we have in RPOA2.0.</a:t>
          </a:r>
        </a:p>
      </dsp:txBody>
      <dsp:txXfrm>
        <a:off x="1708430" y="2179483"/>
        <a:ext cx="3054644" cy="1295909"/>
      </dsp:txXfrm>
    </dsp:sp>
    <dsp:sp modelId="{807A3212-37C6-41B4-A172-EF7B14680259}">
      <dsp:nvSpPr>
        <dsp:cNvPr id="0" name=""/>
        <dsp:cNvSpPr/>
      </dsp:nvSpPr>
      <dsp:spPr>
        <a:xfrm>
          <a:off x="5295324"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78C72-1325-4F4B-BA8A-52F25389DBBB}">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0C4E2-F057-4EF4-B50C-172297778B8F}">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At the end of presentation, you will understand more the case study of RPOA 2.0. We encourage you to ask questions. </a:t>
          </a:r>
        </a:p>
      </dsp:txBody>
      <dsp:txXfrm>
        <a:off x="6868929" y="2179483"/>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0894-A177-4337-BC50-2DA96DD55D0E}">
      <dsp:nvSpPr>
        <dsp:cNvPr id="0" name=""/>
        <dsp:cNvSpPr/>
      </dsp:nvSpPr>
      <dsp:spPr>
        <a:xfrm>
          <a:off x="-113026" y="10117"/>
          <a:ext cx="6856092" cy="18177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0CECF-DFCC-4104-8530-950CBF11F640}">
      <dsp:nvSpPr>
        <dsp:cNvPr id="0" name=""/>
        <dsp:cNvSpPr/>
      </dsp:nvSpPr>
      <dsp:spPr>
        <a:xfrm>
          <a:off x="436855" y="419120"/>
          <a:ext cx="999786" cy="999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9C17B-D77E-40A8-B908-F8CD33B73019}">
      <dsp:nvSpPr>
        <dsp:cNvPr id="0" name=""/>
        <dsp:cNvSpPr/>
      </dsp:nvSpPr>
      <dsp:spPr>
        <a:xfrm>
          <a:off x="1858090" y="10117"/>
          <a:ext cx="5009302" cy="181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83" tIns="192383" rIns="192383" bIns="192383" numCol="1" spcCol="1270" anchor="ctr" anchorCtr="0">
          <a:noAutofit/>
        </a:bodyPr>
        <a:lstStyle/>
        <a:p>
          <a:pPr marL="0" lvl="0" indent="0" algn="l" defTabSz="889000">
            <a:lnSpc>
              <a:spcPct val="90000"/>
            </a:lnSpc>
            <a:spcBef>
              <a:spcPct val="0"/>
            </a:spcBef>
            <a:spcAft>
              <a:spcPct val="35000"/>
            </a:spcAft>
            <a:buNone/>
          </a:pPr>
          <a:r>
            <a:rPr lang="en-US" sz="2000" kern="1200" dirty="0"/>
            <a:t>After considering the definition of SMART indicators, let’s start a view indicators proposed in the draft RPOA 2.0. </a:t>
          </a:r>
        </a:p>
      </dsp:txBody>
      <dsp:txXfrm>
        <a:off x="1858090" y="10117"/>
        <a:ext cx="5009302" cy="1817793"/>
      </dsp:txXfrm>
    </dsp:sp>
    <dsp:sp modelId="{4FBD39F3-069D-4FE4-97A8-5CA67435B8D6}">
      <dsp:nvSpPr>
        <dsp:cNvPr id="0" name=""/>
        <dsp:cNvSpPr/>
      </dsp:nvSpPr>
      <dsp:spPr>
        <a:xfrm>
          <a:off x="-113026" y="2282359"/>
          <a:ext cx="6856092" cy="18177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FAD7B-3694-4FBA-94FF-1EA045D3EE41}">
      <dsp:nvSpPr>
        <dsp:cNvPr id="0" name=""/>
        <dsp:cNvSpPr/>
      </dsp:nvSpPr>
      <dsp:spPr>
        <a:xfrm>
          <a:off x="436855" y="2691362"/>
          <a:ext cx="999786" cy="999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F83751-59E2-41FD-A0AA-FF1DD38F0553}">
      <dsp:nvSpPr>
        <dsp:cNvPr id="0" name=""/>
        <dsp:cNvSpPr/>
      </dsp:nvSpPr>
      <dsp:spPr>
        <a:xfrm>
          <a:off x="1869258" y="2282359"/>
          <a:ext cx="4986966" cy="181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83" tIns="192383" rIns="192383" bIns="192383" numCol="1" spcCol="1270" anchor="ctr" anchorCtr="0">
          <a:noAutofit/>
        </a:bodyPr>
        <a:lstStyle/>
        <a:p>
          <a:pPr marL="0" lvl="0" indent="0" algn="l" defTabSz="1066800">
            <a:lnSpc>
              <a:spcPct val="90000"/>
            </a:lnSpc>
            <a:spcBef>
              <a:spcPct val="0"/>
            </a:spcBef>
            <a:spcAft>
              <a:spcPct val="35000"/>
            </a:spcAft>
            <a:buNone/>
          </a:pPr>
          <a:r>
            <a:rPr lang="en-US" sz="2400" kern="1200" dirty="0"/>
            <a:t>Below are examples of a few indicators in the draft RPOA 2.0 that are not SMART. </a:t>
          </a:r>
        </a:p>
      </dsp:txBody>
      <dsp:txXfrm>
        <a:off x="1869258" y="2282359"/>
        <a:ext cx="4986966" cy="1817793"/>
      </dsp:txXfrm>
    </dsp:sp>
    <dsp:sp modelId="{9C46936B-B895-43D4-AA74-A5E89F31EF9F}">
      <dsp:nvSpPr>
        <dsp:cNvPr id="0" name=""/>
        <dsp:cNvSpPr/>
      </dsp:nvSpPr>
      <dsp:spPr>
        <a:xfrm>
          <a:off x="-113026" y="4554601"/>
          <a:ext cx="6856092" cy="18177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E1E33-03E4-4026-B047-1B92EB64A9C3}">
      <dsp:nvSpPr>
        <dsp:cNvPr id="0" name=""/>
        <dsp:cNvSpPr/>
      </dsp:nvSpPr>
      <dsp:spPr>
        <a:xfrm>
          <a:off x="436855" y="4963604"/>
          <a:ext cx="999786" cy="999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57307A-85F1-4069-BB4E-29C082A6E540}">
      <dsp:nvSpPr>
        <dsp:cNvPr id="0" name=""/>
        <dsp:cNvSpPr/>
      </dsp:nvSpPr>
      <dsp:spPr>
        <a:xfrm>
          <a:off x="1756364" y="4554601"/>
          <a:ext cx="5212754" cy="181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83" tIns="192383" rIns="192383" bIns="192383" numCol="1" spcCol="1270" anchor="ctr" anchorCtr="0">
          <a:noAutofit/>
        </a:bodyPr>
        <a:lstStyle/>
        <a:p>
          <a:pPr marL="0" lvl="0" indent="0" algn="l" defTabSz="1066800">
            <a:lnSpc>
              <a:spcPct val="90000"/>
            </a:lnSpc>
            <a:spcBef>
              <a:spcPct val="0"/>
            </a:spcBef>
            <a:spcAft>
              <a:spcPct val="35000"/>
            </a:spcAft>
            <a:buNone/>
          </a:pPr>
          <a:r>
            <a:rPr lang="en-US" sz="2400" kern="1200" dirty="0"/>
            <a:t>Please read each indicator carefully and give your suggestions to make them SMART indicators. </a:t>
          </a:r>
        </a:p>
      </dsp:txBody>
      <dsp:txXfrm>
        <a:off x="1756364" y="4554601"/>
        <a:ext cx="5212754" cy="1817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F034-50EE-4B80-902D-720649B73364}">
      <dsp:nvSpPr>
        <dsp:cNvPr id="0" name=""/>
        <dsp:cNvSpPr/>
      </dsp:nvSpPr>
      <dsp:spPr>
        <a:xfrm>
          <a:off x="673231" y="617751"/>
          <a:ext cx="1044998" cy="607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FCF00C-216F-417E-8F78-38839CF885A1}">
      <dsp:nvSpPr>
        <dsp:cNvPr id="0" name=""/>
        <dsp:cNvSpPr/>
      </dsp:nvSpPr>
      <dsp:spPr>
        <a:xfrm>
          <a:off x="243392" y="2318942"/>
          <a:ext cx="1964634" cy="287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After reading all these indicators, now it is time to give you opportunity to  suggest SMART Indicators.</a:t>
          </a:r>
        </a:p>
      </dsp:txBody>
      <dsp:txXfrm>
        <a:off x="243392" y="2318942"/>
        <a:ext cx="1964634" cy="2875605"/>
      </dsp:txXfrm>
    </dsp:sp>
    <dsp:sp modelId="{92BAED06-E1D5-4B1D-96CC-71B657E84C86}">
      <dsp:nvSpPr>
        <dsp:cNvPr id="0" name=""/>
        <dsp:cNvSpPr/>
      </dsp:nvSpPr>
      <dsp:spPr>
        <a:xfrm>
          <a:off x="3006825" y="283990"/>
          <a:ext cx="1035635" cy="10067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A114A-93E8-46A0-9291-82AFBA99B5BD}">
      <dsp:nvSpPr>
        <dsp:cNvPr id="0" name=""/>
        <dsp:cNvSpPr/>
      </dsp:nvSpPr>
      <dsp:spPr>
        <a:xfrm>
          <a:off x="2551838" y="2304994"/>
          <a:ext cx="1964634" cy="287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You can give your suggestions using </a:t>
          </a:r>
          <a:r>
            <a:rPr lang="en-US" sz="2000" b="1" kern="1200" dirty="0" err="1"/>
            <a:t>Mentimeter</a:t>
          </a:r>
          <a:r>
            <a:rPr lang="en-US" sz="2000" b="1" kern="1200" dirty="0"/>
            <a:t> interactive presentation.</a:t>
          </a:r>
        </a:p>
      </dsp:txBody>
      <dsp:txXfrm>
        <a:off x="2551838" y="2304994"/>
        <a:ext cx="1964634" cy="2875605"/>
      </dsp:txXfrm>
    </dsp:sp>
    <dsp:sp modelId="{38C34D26-96E2-4AB1-86EB-AF286C6DCD6E}">
      <dsp:nvSpPr>
        <dsp:cNvPr id="0" name=""/>
        <dsp:cNvSpPr/>
      </dsp:nvSpPr>
      <dsp:spPr>
        <a:xfrm>
          <a:off x="5315647" y="314084"/>
          <a:ext cx="1034866" cy="1007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5AA6D7-372A-4016-9266-E2C0A32C8E59}">
      <dsp:nvSpPr>
        <dsp:cNvPr id="0" name=""/>
        <dsp:cNvSpPr/>
      </dsp:nvSpPr>
      <dsp:spPr>
        <a:xfrm>
          <a:off x="4860284" y="2326888"/>
          <a:ext cx="1964634" cy="287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You shall be provided with a </a:t>
          </a:r>
          <a:r>
            <a:rPr lang="en-US" sz="1800" b="1" kern="1200" dirty="0" err="1"/>
            <a:t>Mentimeter</a:t>
          </a:r>
          <a:r>
            <a:rPr lang="en-US" sz="1800" b="1" kern="1200" dirty="0"/>
            <a:t> link for each question. </a:t>
          </a:r>
        </a:p>
        <a:p>
          <a:pPr marL="0" lvl="0" indent="0" algn="l" defTabSz="800100">
            <a:lnSpc>
              <a:spcPct val="90000"/>
            </a:lnSpc>
            <a:spcBef>
              <a:spcPct val="0"/>
            </a:spcBef>
            <a:spcAft>
              <a:spcPct val="35000"/>
            </a:spcAft>
            <a:buNone/>
          </a:pPr>
          <a:r>
            <a:rPr lang="en-US" sz="1800" b="1" kern="1200" dirty="0"/>
            <a:t>Kindly copy this link and paste onto your internet browser and submit your answer.</a:t>
          </a:r>
        </a:p>
      </dsp:txBody>
      <dsp:txXfrm>
        <a:off x="4860284" y="2326888"/>
        <a:ext cx="1964634" cy="28756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89F8B-985B-104E-AC26-991510D317A0}" type="datetimeFigureOut">
              <a:rPr lang="en-BH" smtClean="0"/>
              <a:t>07/08/2020</a:t>
            </a:fld>
            <a:endParaRPr lang="en-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D0171-38E7-6840-AB35-EEB7AA6ACF0A}" type="slidenum">
              <a:rPr lang="en-BH" smtClean="0"/>
              <a:t>‹#›</a:t>
            </a:fld>
            <a:endParaRPr lang="en-BH"/>
          </a:p>
        </p:txBody>
      </p:sp>
    </p:spTree>
    <p:extLst>
      <p:ext uri="{BB962C8B-B14F-4D97-AF65-F5344CB8AC3E}">
        <p14:creationId xmlns:p14="http://schemas.microsoft.com/office/powerpoint/2010/main" val="36649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EACCEF6-21A7-4B4B-9B69-49A71CA89330}" type="datetimeFigureOut">
              <a:rPr lang="en-BH" smtClean="0"/>
              <a:t>07/08/2020</a:t>
            </a:fld>
            <a:endParaRPr lang="en-BH"/>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BH"/>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18971018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4437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84375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7" y="124955"/>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2399" dirty="0"/>
            </a:lvl1pPr>
          </a:lstStyle>
          <a:p>
            <a:pPr marL="304775" lvl="0" indent="-304775"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2" y="5603182"/>
            <a:ext cx="9144000" cy="424603"/>
          </a:xfrm>
        </p:spPr>
        <p:txBody>
          <a:bodyPr vert="horz" lIns="91440" tIns="45720" rIns="91440" bIns="45720" rtlCol="0">
            <a:spAutoFit/>
          </a:bodyPr>
          <a:lstStyle>
            <a:lvl1pPr marL="0" indent="0">
              <a:buNone/>
              <a:defRPr lang="en-GB" sz="2399" dirty="0">
                <a:solidFill>
                  <a:schemeClr val="accent2">
                    <a:lumMod val="50000"/>
                  </a:schemeClr>
                </a:solidFill>
                <a:latin typeface="+mn-lt"/>
              </a:defRPr>
            </a:lvl1pPr>
          </a:lstStyle>
          <a:p>
            <a:pPr marL="304775" lvl="0" indent="-304775"/>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2" y="4698258"/>
            <a:ext cx="10607040" cy="904928"/>
          </a:xfrm>
        </p:spPr>
        <p:txBody>
          <a:bodyPr vert="horz" lIns="91440" tIns="45720" rIns="91440" bIns="45720" rtlCol="0" anchor="b">
            <a:spAutoFit/>
          </a:bodyPr>
          <a:lstStyle>
            <a:lvl1pPr>
              <a:defRPr lang="en-GB" sz="5867"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31" y="4726452"/>
            <a:ext cx="72572"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p>
        </p:txBody>
      </p:sp>
    </p:spTree>
    <p:extLst>
      <p:ext uri="{BB962C8B-B14F-4D97-AF65-F5344CB8AC3E}">
        <p14:creationId xmlns:p14="http://schemas.microsoft.com/office/powerpoint/2010/main" val="351524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35779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BH"/>
          </a:p>
        </p:txBody>
      </p:sp>
      <p:sp>
        <p:nvSpPr>
          <p:cNvPr id="6" name="Slide Number Placeholder 5"/>
          <p:cNvSpPr>
            <a:spLocks noGrp="1"/>
          </p:cNvSpPr>
          <p:nvPr>
            <p:ph type="sldNum" sz="quarter" idx="12"/>
          </p:nvPr>
        </p:nvSpPr>
        <p:spPr>
          <a:xfrm>
            <a:off x="8604504" y="5211060"/>
            <a:ext cx="2112264" cy="228600"/>
          </a:xfrm>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643663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p>
            <a:endParaRPr lang="en-BH"/>
          </a:p>
        </p:txBody>
      </p:sp>
      <p:sp>
        <p:nvSpPr>
          <p:cNvPr id="7" name="Slide Number Placeholder 6"/>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87281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8272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CCEF6-21A7-4B4B-9B69-49A71CA89330}" type="datetimeFigureOut">
              <a:rPr lang="en-BH" smtClean="0"/>
              <a:t>07/08/2020</a:t>
            </a:fld>
            <a:endParaRPr lang="en-BH"/>
          </a:p>
        </p:txBody>
      </p:sp>
      <p:sp>
        <p:nvSpPr>
          <p:cNvPr id="4" name="Footer Placeholder 3"/>
          <p:cNvSpPr>
            <a:spLocks noGrp="1"/>
          </p:cNvSpPr>
          <p:nvPr>
            <p:ph type="ftr" sz="quarter" idx="11"/>
          </p:nvPr>
        </p:nvSpPr>
        <p:spPr/>
        <p:txBody>
          <a:bodyPr/>
          <a:lstStyle/>
          <a:p>
            <a:endParaRPr lang="en-BH"/>
          </a:p>
        </p:txBody>
      </p:sp>
      <p:sp>
        <p:nvSpPr>
          <p:cNvPr id="5" name="Slide Number Placeholder 4"/>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04906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CCEF6-21A7-4B4B-9B69-49A71CA89330}" type="datetimeFigureOut">
              <a:rPr lang="en-BH" smtClean="0"/>
              <a:t>07/08/2020</a:t>
            </a:fld>
            <a:endParaRPr lang="en-BH"/>
          </a:p>
        </p:txBody>
      </p:sp>
      <p:sp>
        <p:nvSpPr>
          <p:cNvPr id="3" name="Footer Placeholder 2"/>
          <p:cNvSpPr>
            <a:spLocks noGrp="1"/>
          </p:cNvSpPr>
          <p:nvPr>
            <p:ph type="ftr" sz="quarter" idx="11"/>
          </p:nvPr>
        </p:nvSpPr>
        <p:spPr/>
        <p:txBody>
          <a:bodyPr/>
          <a:lstStyle/>
          <a:p>
            <a:endParaRPr lang="en-BH"/>
          </a:p>
        </p:txBody>
      </p:sp>
      <p:sp>
        <p:nvSpPr>
          <p:cNvPr id="4" name="Slide Number Placeholder 3"/>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7300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EACCEF6-21A7-4B4B-9B69-49A71CA89330}" type="datetimeFigureOut">
              <a:rPr lang="en-BH" smtClean="0"/>
              <a:t>07/08/2020</a:t>
            </a:fld>
            <a:endParaRPr lang="en-BH"/>
          </a:p>
        </p:txBody>
      </p:sp>
      <p:sp>
        <p:nvSpPr>
          <p:cNvPr id="9" name="Footer Placeholder 8"/>
          <p:cNvSpPr>
            <a:spLocks noGrp="1"/>
          </p:cNvSpPr>
          <p:nvPr>
            <p:ph type="ftr" sz="quarter" idx="11"/>
          </p:nvPr>
        </p:nvSpPr>
        <p:spPr/>
        <p:txBody>
          <a:bodyPr/>
          <a:lstStyle>
            <a:lvl1pPr algn="r">
              <a:defRPr/>
            </a:lvl1pPr>
          </a:lstStyle>
          <a:p>
            <a:endParaRPr lang="en-BH"/>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699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BH"/>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909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BH"/>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235162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tle]">
            <a:extLst>
              <a:ext uri="{FF2B5EF4-FFF2-40B4-BE49-F238E27FC236}">
                <a16:creationId xmlns:a16="http://schemas.microsoft.com/office/drawing/2014/main" id="{CC916381-8B3F-41B8-9A16-38FB10FEA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669"/>
          <a:stretch/>
        </p:blipFill>
        <p:spPr bwMode="auto">
          <a:xfrm flipH="1">
            <a:off x="3694113" y="0"/>
            <a:ext cx="8487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17710" y="4881067"/>
            <a:ext cx="1543326" cy="2474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a:extLst>
              <a:ext uri="{FF2B5EF4-FFF2-40B4-BE49-F238E27FC236}">
                <a16:creationId xmlns:a16="http://schemas.microsoft.com/office/drawing/2014/main" id="{1CA94694-E331-4E83-8351-0CA058BF84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8" name="Oval 7"/>
          <p:cNvSpPr/>
          <p:nvPr/>
        </p:nvSpPr>
        <p:spPr>
          <a:xfrm>
            <a:off x="-5750892" y="-2009008"/>
            <a:ext cx="11354687" cy="11195824"/>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27641" y="-1900663"/>
            <a:ext cx="11354687" cy="11195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B4F63"/>
              </a:solidFill>
              <a:latin typeface="Optima"/>
              <a:ea typeface="Georgia" charset="0"/>
              <a:cs typeface="Optima"/>
            </a:endParaRPr>
          </a:p>
        </p:txBody>
      </p:sp>
      <p:sp>
        <p:nvSpPr>
          <p:cNvPr id="14" name="TextBox 13"/>
          <p:cNvSpPr txBox="1"/>
          <p:nvPr/>
        </p:nvSpPr>
        <p:spPr>
          <a:xfrm>
            <a:off x="-957204" y="4157792"/>
            <a:ext cx="7053204" cy="2554545"/>
          </a:xfrm>
          <a:prstGeom prst="rect">
            <a:avLst/>
          </a:prstGeom>
          <a:noFill/>
        </p:spPr>
        <p:txBody>
          <a:bodyPr wrap="square" rtlCol="0">
            <a:spAutoFit/>
          </a:bodyPr>
          <a:lstStyle/>
          <a:p>
            <a:pPr algn="ctr"/>
            <a:r>
              <a:rPr lang="en-US" sz="3400" b="1" dirty="0">
                <a:solidFill>
                  <a:srgbClr val="0B4F63"/>
                </a:solidFill>
                <a:latin typeface="Optima"/>
                <a:ea typeface="Georgia" charset="0"/>
                <a:cs typeface="Optima"/>
              </a:rPr>
              <a:t>Day 2</a:t>
            </a:r>
          </a:p>
          <a:p>
            <a:pPr algn="ctr"/>
            <a:r>
              <a:rPr lang="en-US" sz="2400" b="1" dirty="0">
                <a:solidFill>
                  <a:srgbClr val="0B4F63"/>
                </a:solidFill>
                <a:latin typeface="Optima"/>
                <a:ea typeface="Georgia" charset="0"/>
                <a:cs typeface="Optima"/>
              </a:rPr>
              <a:t>(10</a:t>
            </a:r>
            <a:r>
              <a:rPr lang="en-US" sz="2400" b="1" baseline="30000" dirty="0">
                <a:solidFill>
                  <a:srgbClr val="0B4F63"/>
                </a:solidFill>
                <a:latin typeface="Optima"/>
                <a:ea typeface="Georgia" charset="0"/>
                <a:cs typeface="Optima"/>
              </a:rPr>
              <a:t>th</a:t>
            </a:r>
            <a:r>
              <a:rPr lang="en-US" sz="2400" b="1" dirty="0">
                <a:solidFill>
                  <a:srgbClr val="0B4F63"/>
                </a:solidFill>
                <a:latin typeface="Optima"/>
                <a:ea typeface="Georgia" charset="0"/>
                <a:cs typeface="Optima"/>
              </a:rPr>
              <a:t> July 2020)</a:t>
            </a:r>
          </a:p>
          <a:p>
            <a:pPr algn="ctr"/>
            <a:endParaRPr lang="en-US" sz="2400" b="1" dirty="0">
              <a:solidFill>
                <a:srgbClr val="0B4F63"/>
              </a:solidFill>
              <a:latin typeface="Optima"/>
              <a:ea typeface="Georgia" charset="0"/>
              <a:cs typeface="Optima"/>
            </a:endParaRPr>
          </a:p>
          <a:p>
            <a:pPr algn="ctr"/>
            <a:r>
              <a:rPr lang="en-US" sz="2400" b="1" dirty="0">
                <a:solidFill>
                  <a:srgbClr val="0B4F63"/>
                </a:solidFill>
                <a:latin typeface="Optima"/>
                <a:ea typeface="Georgia" charset="0"/>
                <a:cs typeface="Optima"/>
              </a:rPr>
              <a:t>CTI-CFF </a:t>
            </a:r>
          </a:p>
          <a:p>
            <a:pPr algn="ctr"/>
            <a:r>
              <a:rPr lang="en-US" sz="2400" b="1" dirty="0">
                <a:solidFill>
                  <a:srgbClr val="0B4F63"/>
                </a:solidFill>
                <a:latin typeface="Optima"/>
                <a:ea typeface="Georgia" charset="0"/>
                <a:cs typeface="Optima"/>
              </a:rPr>
              <a:t>Regional Secretariat/Dr. Sada</a:t>
            </a:r>
            <a:endParaRPr lang="en-US" sz="3600" b="1" dirty="0">
              <a:solidFill>
                <a:srgbClr val="0B4F63"/>
              </a:solidFill>
              <a:latin typeface="Optima"/>
              <a:ea typeface="Georgia" charset="0"/>
              <a:cs typeface="Optima"/>
            </a:endParaRPr>
          </a:p>
          <a:p>
            <a:endParaRPr lang="en-US" sz="3000" b="1" dirty="0">
              <a:solidFill>
                <a:srgbClr val="127693"/>
              </a:solidFill>
              <a:latin typeface="Optima"/>
              <a:ea typeface="Georgia" charset="0"/>
              <a:cs typeface="Optima"/>
            </a:endParaRPr>
          </a:p>
        </p:txBody>
      </p:sp>
      <p:sp>
        <p:nvSpPr>
          <p:cNvPr id="5" name="TextBox 4"/>
          <p:cNvSpPr txBox="1"/>
          <p:nvPr/>
        </p:nvSpPr>
        <p:spPr>
          <a:xfrm>
            <a:off x="9677966" y="6444307"/>
            <a:ext cx="2503810" cy="369332"/>
          </a:xfrm>
          <a:prstGeom prst="rect">
            <a:avLst/>
          </a:prstGeom>
          <a:noFill/>
        </p:spPr>
        <p:txBody>
          <a:bodyPr wrap="none" rtlCol="0">
            <a:spAutoFit/>
          </a:bodyPr>
          <a:lstStyle/>
          <a:p>
            <a:r>
              <a:rPr lang="en-US" dirty="0">
                <a:solidFill>
                  <a:schemeClr val="bg1"/>
                </a:solidFill>
              </a:rPr>
              <a:t>Photo by: James Morgan</a:t>
            </a:r>
          </a:p>
        </p:txBody>
      </p:sp>
      <p:pic>
        <p:nvPicPr>
          <p:cNvPr id="13" name="Picture 12">
            <a:extLst>
              <a:ext uri="{FF2B5EF4-FFF2-40B4-BE49-F238E27FC236}">
                <a16:creationId xmlns:a16="http://schemas.microsoft.com/office/drawing/2014/main" id="{0605D408-624B-4B76-9CB2-7410BB8F8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368798"/>
            <a:ext cx="4167389" cy="1239922"/>
          </a:xfrm>
          <a:prstGeom prst="rect">
            <a:avLst/>
          </a:prstGeom>
        </p:spPr>
      </p:pic>
      <p:sp>
        <p:nvSpPr>
          <p:cNvPr id="15" name="Rectangle 14">
            <a:extLst>
              <a:ext uri="{FF2B5EF4-FFF2-40B4-BE49-F238E27FC236}">
                <a16:creationId xmlns:a16="http://schemas.microsoft.com/office/drawing/2014/main" id="{AFAA3955-D657-4EBE-9530-2D43DB3DC02C}"/>
              </a:ext>
            </a:extLst>
          </p:cNvPr>
          <p:cNvSpPr/>
          <p:nvPr/>
        </p:nvSpPr>
        <p:spPr>
          <a:xfrm>
            <a:off x="61186" y="2314892"/>
            <a:ext cx="5016424" cy="1569660"/>
          </a:xfrm>
          <a:prstGeom prst="rect">
            <a:avLst/>
          </a:prstGeom>
        </p:spPr>
        <p:txBody>
          <a:bodyPr wrap="square">
            <a:spAutoFit/>
          </a:bodyPr>
          <a:lstStyle/>
          <a:p>
            <a:pPr algn="ctr"/>
            <a:r>
              <a:rPr lang="en-US" sz="4800" b="1" dirty="0">
                <a:solidFill>
                  <a:srgbClr val="0B4F63"/>
                </a:solidFill>
                <a:latin typeface="Optima"/>
                <a:ea typeface="Georgia" charset="0"/>
                <a:cs typeface="Optima"/>
              </a:rPr>
              <a:t>Case Study </a:t>
            </a:r>
          </a:p>
          <a:p>
            <a:pPr algn="ctr"/>
            <a:r>
              <a:rPr lang="en-US" sz="4800" b="1" dirty="0">
                <a:solidFill>
                  <a:srgbClr val="0B4F63"/>
                </a:solidFill>
                <a:latin typeface="Optima"/>
                <a:ea typeface="Georgia" charset="0"/>
                <a:cs typeface="Optima"/>
              </a:rPr>
              <a:t>Draft RPOA 2.0</a:t>
            </a:r>
          </a:p>
        </p:txBody>
      </p:sp>
    </p:spTree>
    <p:extLst>
      <p:ext uri="{BB962C8B-B14F-4D97-AF65-F5344CB8AC3E}">
        <p14:creationId xmlns:p14="http://schemas.microsoft.com/office/powerpoint/2010/main" val="379585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841649"/>
          </a:xfrm>
        </p:spPr>
        <p:txBody>
          <a:bodyPr>
            <a:normAutofit/>
          </a:bodyPr>
          <a:lstStyle/>
          <a:p>
            <a:pPr algn="ctr"/>
            <a:r>
              <a:rPr lang="en-BH" dirty="0"/>
              <a:t>  Outcome A3.1</a:t>
            </a:r>
          </a:p>
        </p:txBody>
      </p:sp>
      <p:graphicFrame>
        <p:nvGraphicFramePr>
          <p:cNvPr id="3" name="Content Placeholder 2">
            <a:extLst>
              <a:ext uri="{FF2B5EF4-FFF2-40B4-BE49-F238E27FC236}">
                <a16:creationId xmlns:a16="http://schemas.microsoft.com/office/drawing/2014/main" id="{60AC2F49-8C30-204F-8A06-806266CEA1A3}"/>
              </a:ext>
            </a:extLst>
          </p:cNvPr>
          <p:cNvGraphicFramePr>
            <a:graphicFrameLocks noGrp="1"/>
          </p:cNvGraphicFramePr>
          <p:nvPr>
            <p:ph idx="1"/>
            <p:extLst>
              <p:ext uri="{D42A27DB-BD31-4B8C-83A1-F6EECF244321}">
                <p14:modId xmlns:p14="http://schemas.microsoft.com/office/powerpoint/2010/main" val="1240277420"/>
              </p:ext>
            </p:extLst>
          </p:nvPr>
        </p:nvGraphicFramePr>
        <p:xfrm>
          <a:off x="702364" y="1577010"/>
          <a:ext cx="10721009" cy="4754880"/>
        </p:xfrm>
        <a:graphic>
          <a:graphicData uri="http://schemas.openxmlformats.org/drawingml/2006/table">
            <a:tbl>
              <a:tblPr firstRow="1" firstCol="1" bandRow="1">
                <a:tableStyleId>{5C22544A-7EE6-4342-B048-85BDC9FD1C3A}</a:tableStyleId>
              </a:tblPr>
              <a:tblGrid>
                <a:gridCol w="3670853">
                  <a:extLst>
                    <a:ext uri="{9D8B030D-6E8A-4147-A177-3AD203B41FA5}">
                      <a16:colId xmlns:a16="http://schemas.microsoft.com/office/drawing/2014/main" val="1288766355"/>
                    </a:ext>
                  </a:extLst>
                </a:gridCol>
                <a:gridCol w="3727725">
                  <a:extLst>
                    <a:ext uri="{9D8B030D-6E8A-4147-A177-3AD203B41FA5}">
                      <a16:colId xmlns:a16="http://schemas.microsoft.com/office/drawing/2014/main" val="2497672709"/>
                    </a:ext>
                  </a:extLst>
                </a:gridCol>
                <a:gridCol w="3322431">
                  <a:extLst>
                    <a:ext uri="{9D8B030D-6E8A-4147-A177-3AD203B41FA5}">
                      <a16:colId xmlns:a16="http://schemas.microsoft.com/office/drawing/2014/main" val="2365624389"/>
                    </a:ext>
                  </a:extLst>
                </a:gridCol>
              </a:tblGrid>
              <a:tr h="954156">
                <a:tc gridSpan="3">
                  <a:txBody>
                    <a:bodyPr/>
                    <a:lstStyle/>
                    <a:p>
                      <a:pPr algn="l">
                        <a:spcAft>
                          <a:spcPts val="0"/>
                        </a:spcAft>
                      </a:pPr>
                      <a:r>
                        <a:rPr lang="en-US" sz="2400">
                          <a:effectLst/>
                        </a:rPr>
                        <a:t>Regional Activity A3.1: Develop and implement initiatives for addressing marine debris threat particularly threatened species and other relevant targets in the CT region.</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903091580"/>
                  </a:ext>
                </a:extLst>
              </a:tr>
              <a:tr h="3498573">
                <a:tc>
                  <a:txBody>
                    <a:bodyPr/>
                    <a:lstStyle/>
                    <a:p>
                      <a:pPr algn="l">
                        <a:spcAft>
                          <a:spcPts val="0"/>
                        </a:spcAft>
                      </a:pPr>
                      <a:r>
                        <a:rPr lang="en-US" sz="2400" dirty="0">
                          <a:effectLst/>
                        </a:rPr>
                        <a:t>Outcome A3.1: Specific Guidelines and private sector actions (to be qualified) to address marine debris threats particularly threatened species and other relevant targets in the CT region.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Output A3.1: Guideline and campaign materials, tools, messages, campaign results report.</a:t>
                      </a:r>
                      <a:endParaRPr lang="en-BH" sz="2400" dirty="0">
                        <a:effectLst/>
                      </a:endParaRPr>
                    </a:p>
                    <a:p>
                      <a:pPr algn="l">
                        <a:spcAft>
                          <a:spcPts val="0"/>
                        </a:spcAft>
                      </a:pPr>
                      <a:r>
                        <a:rPr lang="en-US" sz="2400" dirty="0">
                          <a:effectLst/>
                        </a:rPr>
                        <a:t> </a:t>
                      </a:r>
                      <a:endParaRPr lang="en-BH" sz="2400" dirty="0">
                        <a:effectLst/>
                      </a:endParaRPr>
                    </a:p>
                    <a:p>
                      <a:pPr indent="457200"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A3.1: Number of guidelines and private sector actions aimed to address marine debris in the CT region. (e.g. Waste Management by LGN)                                                                           </a:t>
                      </a:r>
                      <a:endParaRPr lang="en-BH" sz="2400" dirty="0">
                        <a:effectLst/>
                      </a:endParaRPr>
                    </a:p>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5940840"/>
                  </a:ext>
                </a:extLst>
              </a:tr>
            </a:tbl>
          </a:graphicData>
        </a:graphic>
      </p:graphicFrame>
    </p:spTree>
    <p:extLst>
      <p:ext uri="{BB962C8B-B14F-4D97-AF65-F5344CB8AC3E}">
        <p14:creationId xmlns:p14="http://schemas.microsoft.com/office/powerpoint/2010/main" val="175782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642867"/>
          </a:xfrm>
        </p:spPr>
        <p:txBody>
          <a:bodyPr>
            <a:normAutofit fontScale="90000"/>
          </a:bodyPr>
          <a:lstStyle/>
          <a:p>
            <a:pPr algn="ctr"/>
            <a:r>
              <a:rPr lang="en-BH" dirty="0"/>
              <a:t>  Output A3.2 &amp; A3.2</a:t>
            </a:r>
          </a:p>
        </p:txBody>
      </p:sp>
      <p:graphicFrame>
        <p:nvGraphicFramePr>
          <p:cNvPr id="3" name="Content Placeholder 2">
            <a:extLst>
              <a:ext uri="{FF2B5EF4-FFF2-40B4-BE49-F238E27FC236}">
                <a16:creationId xmlns:a16="http://schemas.microsoft.com/office/drawing/2014/main" id="{BC01AC3B-AD35-F24C-B211-70A658EF4E56}"/>
              </a:ext>
            </a:extLst>
          </p:cNvPr>
          <p:cNvGraphicFramePr>
            <a:graphicFrameLocks noGrp="1"/>
          </p:cNvGraphicFramePr>
          <p:nvPr>
            <p:ph idx="1"/>
            <p:extLst>
              <p:ext uri="{D42A27DB-BD31-4B8C-83A1-F6EECF244321}">
                <p14:modId xmlns:p14="http://schemas.microsoft.com/office/powerpoint/2010/main" val="2379131471"/>
              </p:ext>
            </p:extLst>
          </p:nvPr>
        </p:nvGraphicFramePr>
        <p:xfrm>
          <a:off x="715617" y="1513535"/>
          <a:ext cx="10946296" cy="4754880"/>
        </p:xfrm>
        <a:graphic>
          <a:graphicData uri="http://schemas.openxmlformats.org/drawingml/2006/table">
            <a:tbl>
              <a:tblPr firstRow="1" firstCol="1" bandRow="1">
                <a:tableStyleId>{5C22544A-7EE6-4342-B048-85BDC9FD1C3A}</a:tableStyleId>
              </a:tblPr>
              <a:tblGrid>
                <a:gridCol w="2054087">
                  <a:extLst>
                    <a:ext uri="{9D8B030D-6E8A-4147-A177-3AD203B41FA5}">
                      <a16:colId xmlns:a16="http://schemas.microsoft.com/office/drawing/2014/main" val="722933770"/>
                    </a:ext>
                  </a:extLst>
                </a:gridCol>
                <a:gridCol w="4611757">
                  <a:extLst>
                    <a:ext uri="{9D8B030D-6E8A-4147-A177-3AD203B41FA5}">
                      <a16:colId xmlns:a16="http://schemas.microsoft.com/office/drawing/2014/main" val="2065756862"/>
                    </a:ext>
                  </a:extLst>
                </a:gridCol>
                <a:gridCol w="4280452">
                  <a:extLst>
                    <a:ext uri="{9D8B030D-6E8A-4147-A177-3AD203B41FA5}">
                      <a16:colId xmlns:a16="http://schemas.microsoft.com/office/drawing/2014/main" val="3768315664"/>
                    </a:ext>
                  </a:extLst>
                </a:gridCol>
              </a:tblGrid>
              <a:tr h="274163">
                <a:tc gridSpan="3">
                  <a:txBody>
                    <a:bodyPr/>
                    <a:lstStyle/>
                    <a:p>
                      <a:pPr algn="l">
                        <a:spcAft>
                          <a:spcPts val="0"/>
                        </a:spcAft>
                      </a:pPr>
                      <a:r>
                        <a:rPr lang="en-US" sz="2400">
                          <a:effectLst/>
                        </a:rPr>
                        <a:t>Regional Activity A3.2</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006243800"/>
                  </a:ext>
                </a:extLst>
              </a:tr>
              <a:tr h="1644978">
                <a:tc>
                  <a:txBody>
                    <a:bodyPr/>
                    <a:lstStyle/>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Output A3.2: Centre of Excellence in each CT6 country support capacity development for reduction of threats.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A3.2: # of capacity development activities for threats reduction conducted in each CT6 county by 2025.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1452638"/>
                  </a:ext>
                </a:extLst>
              </a:tr>
              <a:tr h="274163">
                <a:tc gridSpan="3">
                  <a:txBody>
                    <a:bodyPr/>
                    <a:lstStyle/>
                    <a:p>
                      <a:pPr algn="l">
                        <a:spcAft>
                          <a:spcPts val="0"/>
                        </a:spcAft>
                      </a:pPr>
                      <a:r>
                        <a:rPr lang="en-US" sz="2400">
                          <a:effectLst/>
                        </a:rPr>
                        <a:t>Regional Activity A3.3</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4127280103"/>
                  </a:ext>
                </a:extLst>
              </a:tr>
              <a:tr h="2193303">
                <a:tc>
                  <a:txBody>
                    <a:bodyPr/>
                    <a:lstStyle/>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2400" dirty="0">
                          <a:effectLst/>
                        </a:rPr>
                        <a:t>Output A3.3: The sustainable Tourism Task Force supports the CTI in addressing priority threats, particularly marine debris</a:t>
                      </a:r>
                      <a:endParaRPr lang="en-BH" dirty="0"/>
                    </a:p>
                  </a:txBody>
                  <a:tcPr marL="68580" marR="68580" marT="0" marB="0"/>
                </a:tc>
                <a:tc>
                  <a:txBody>
                    <a:bodyPr/>
                    <a:lstStyle/>
                    <a:p>
                      <a:pPr algn="l">
                        <a:spcAft>
                          <a:spcPts val="0"/>
                        </a:spcAft>
                      </a:pPr>
                      <a:r>
                        <a:rPr lang="en-US" sz="2400" dirty="0">
                          <a:effectLst/>
                        </a:rPr>
                        <a:t> </a:t>
                      </a:r>
                      <a:endParaRPr lang="en-BH" sz="2400" dirty="0">
                        <a:effectLst/>
                      </a:endParaRPr>
                    </a:p>
                    <a:p>
                      <a:pPr algn="l">
                        <a:spcAft>
                          <a:spcPts val="0"/>
                        </a:spcAft>
                      </a:pPr>
                      <a:r>
                        <a:rPr lang="en-US" sz="2400" dirty="0">
                          <a:effectLst/>
                        </a:rPr>
                        <a:t>Indicator A3.3: # of priority threats in marine debris are identified by sustainable tourism task force in each CTI country by 2025</a:t>
                      </a:r>
                      <a:endParaRPr lang="en-BH" dirty="0"/>
                    </a:p>
                  </a:txBody>
                  <a:tcPr marL="68580" marR="68580" marT="0" marB="0"/>
                </a:tc>
                <a:extLst>
                  <a:ext uri="{0D108BD9-81ED-4DB2-BD59-A6C34878D82A}">
                    <a16:rowId xmlns:a16="http://schemas.microsoft.com/office/drawing/2014/main" val="4002514500"/>
                  </a:ext>
                </a:extLst>
              </a:tr>
            </a:tbl>
          </a:graphicData>
        </a:graphic>
      </p:graphicFrame>
    </p:spTree>
    <p:extLst>
      <p:ext uri="{BB962C8B-B14F-4D97-AF65-F5344CB8AC3E}">
        <p14:creationId xmlns:p14="http://schemas.microsoft.com/office/powerpoint/2010/main" val="20563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2481-94DC-D64A-9987-F9B4C183B12E}"/>
              </a:ext>
            </a:extLst>
          </p:cNvPr>
          <p:cNvSpPr>
            <a:spLocks noGrp="1"/>
          </p:cNvSpPr>
          <p:nvPr>
            <p:ph type="title"/>
          </p:nvPr>
        </p:nvSpPr>
        <p:spPr>
          <a:xfrm>
            <a:off x="1066800" y="642594"/>
            <a:ext cx="10058400" cy="616363"/>
          </a:xfrm>
        </p:spPr>
        <p:txBody>
          <a:bodyPr>
            <a:normAutofit fontScale="90000"/>
          </a:bodyPr>
          <a:lstStyle/>
          <a:p>
            <a:pPr algn="ctr"/>
            <a:r>
              <a:rPr lang="en-BH" dirty="0"/>
              <a:t>Target Outcome A4</a:t>
            </a:r>
          </a:p>
        </p:txBody>
      </p:sp>
      <p:graphicFrame>
        <p:nvGraphicFramePr>
          <p:cNvPr id="4" name="Content Placeholder 3">
            <a:extLst>
              <a:ext uri="{FF2B5EF4-FFF2-40B4-BE49-F238E27FC236}">
                <a16:creationId xmlns:a16="http://schemas.microsoft.com/office/drawing/2014/main" id="{36A79005-A787-5E48-A1C4-B17E3DC5F773}"/>
              </a:ext>
            </a:extLst>
          </p:cNvPr>
          <p:cNvGraphicFramePr>
            <a:graphicFrameLocks noGrp="1"/>
          </p:cNvGraphicFramePr>
          <p:nvPr>
            <p:ph idx="1"/>
            <p:extLst>
              <p:ext uri="{D42A27DB-BD31-4B8C-83A1-F6EECF244321}">
                <p14:modId xmlns:p14="http://schemas.microsoft.com/office/powerpoint/2010/main" val="2185987692"/>
              </p:ext>
            </p:extLst>
          </p:nvPr>
        </p:nvGraphicFramePr>
        <p:xfrm>
          <a:off x="583096" y="1537252"/>
          <a:ext cx="10880034" cy="4850296"/>
        </p:xfrm>
        <a:graphic>
          <a:graphicData uri="http://schemas.openxmlformats.org/drawingml/2006/table">
            <a:tbl>
              <a:tblPr firstRow="1" firstCol="1" bandRow="1">
                <a:tableStyleId>{5C22544A-7EE6-4342-B048-85BDC9FD1C3A}</a:tableStyleId>
              </a:tblPr>
              <a:tblGrid>
                <a:gridCol w="3279281">
                  <a:extLst>
                    <a:ext uri="{9D8B030D-6E8A-4147-A177-3AD203B41FA5}">
                      <a16:colId xmlns:a16="http://schemas.microsoft.com/office/drawing/2014/main" val="1799831510"/>
                    </a:ext>
                  </a:extLst>
                </a:gridCol>
                <a:gridCol w="4229041">
                  <a:extLst>
                    <a:ext uri="{9D8B030D-6E8A-4147-A177-3AD203B41FA5}">
                      <a16:colId xmlns:a16="http://schemas.microsoft.com/office/drawing/2014/main" val="1362084951"/>
                    </a:ext>
                  </a:extLst>
                </a:gridCol>
                <a:gridCol w="3371712">
                  <a:extLst>
                    <a:ext uri="{9D8B030D-6E8A-4147-A177-3AD203B41FA5}">
                      <a16:colId xmlns:a16="http://schemas.microsoft.com/office/drawing/2014/main" val="239496179"/>
                    </a:ext>
                  </a:extLst>
                </a:gridCol>
              </a:tblGrid>
              <a:tr h="1251689">
                <a:tc gridSpan="3">
                  <a:txBody>
                    <a:bodyPr/>
                    <a:lstStyle/>
                    <a:p>
                      <a:pPr algn="l">
                        <a:spcAft>
                          <a:spcPts val="0"/>
                        </a:spcAft>
                      </a:pPr>
                      <a:r>
                        <a:rPr lang="en-US" sz="2400" dirty="0">
                          <a:effectLst/>
                        </a:rPr>
                        <a:t> </a:t>
                      </a:r>
                      <a:endParaRPr lang="en-BH" sz="2400" dirty="0">
                        <a:effectLst/>
                      </a:endParaRPr>
                    </a:p>
                    <a:p>
                      <a:pPr algn="l">
                        <a:spcAft>
                          <a:spcPts val="0"/>
                        </a:spcAft>
                      </a:pPr>
                      <a:r>
                        <a:rPr lang="en-US" sz="2400" dirty="0">
                          <a:effectLst/>
                        </a:rPr>
                        <a:t>TARGET A4: FISH STOCKS AND HEALTH</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49097741"/>
                  </a:ext>
                </a:extLst>
              </a:tr>
              <a:tr h="3598607">
                <a:tc>
                  <a:txBody>
                    <a:bodyPr/>
                    <a:lstStyle/>
                    <a:p>
                      <a:pPr algn="l">
                        <a:spcAft>
                          <a:spcPts val="0"/>
                        </a:spcAft>
                      </a:pPr>
                      <a:r>
                        <a:rPr lang="en-US" sz="2400" dirty="0">
                          <a:effectLst/>
                        </a:rPr>
                        <a:t>Target Outcome A4: </a:t>
                      </a:r>
                      <a:endParaRPr lang="en-BH" sz="2400" dirty="0">
                        <a:effectLst/>
                      </a:endParaRPr>
                    </a:p>
                    <a:p>
                      <a:pPr algn="l">
                        <a:spcAft>
                          <a:spcPts val="0"/>
                        </a:spcAft>
                      </a:pPr>
                      <a:r>
                        <a:rPr lang="en-US" sz="2400" dirty="0">
                          <a:effectLst/>
                        </a:rPr>
                        <a:t>By 2030 [2025] IUU fishing in the CT MPAs is reduced across all CT6.</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1200"/>
                        </a:lnSpc>
                        <a:spcBef>
                          <a:spcPts val="300"/>
                        </a:spcBef>
                        <a:spcAft>
                          <a:spcPts val="300"/>
                        </a:spcAft>
                      </a:pPr>
                      <a:endParaRPr lang="en-US" sz="2400" dirty="0">
                        <a:effectLst/>
                      </a:endParaRPr>
                    </a:p>
                    <a:p>
                      <a:pPr algn="l">
                        <a:lnSpc>
                          <a:spcPts val="1200"/>
                        </a:lnSpc>
                        <a:spcBef>
                          <a:spcPts val="300"/>
                        </a:spcBef>
                        <a:spcAft>
                          <a:spcPts val="300"/>
                        </a:spcAft>
                      </a:pPr>
                      <a:r>
                        <a:rPr lang="en-US" sz="2400" dirty="0">
                          <a:effectLst/>
                        </a:rPr>
                        <a:t>Target Output A4: </a:t>
                      </a:r>
                      <a:endParaRPr lang="en-BH" sz="2400" dirty="0">
                        <a:effectLst/>
                      </a:endParaRPr>
                    </a:p>
                    <a:p>
                      <a:pPr algn="l">
                        <a:lnSpc>
                          <a:spcPts val="1200"/>
                        </a:lnSpc>
                        <a:spcBef>
                          <a:spcPts val="300"/>
                        </a:spcBef>
                        <a:spcAft>
                          <a:spcPts val="300"/>
                        </a:spcAft>
                      </a:pPr>
                      <a:endParaRPr lang="en-US" sz="2400" dirty="0">
                        <a:effectLst/>
                      </a:endParaRPr>
                    </a:p>
                    <a:p>
                      <a:pPr algn="l">
                        <a:lnSpc>
                          <a:spcPts val="1200"/>
                        </a:lnSpc>
                        <a:spcBef>
                          <a:spcPts val="300"/>
                        </a:spcBef>
                        <a:spcAft>
                          <a:spcPts val="300"/>
                        </a:spcAft>
                      </a:pPr>
                      <a:r>
                        <a:rPr lang="en-US" sz="2400" dirty="0">
                          <a:effectLst/>
                        </a:rPr>
                        <a:t>Shared action reports and </a:t>
                      </a:r>
                    </a:p>
                    <a:p>
                      <a:pPr algn="l">
                        <a:lnSpc>
                          <a:spcPts val="1200"/>
                        </a:lnSpc>
                        <a:spcBef>
                          <a:spcPts val="300"/>
                        </a:spcBef>
                        <a:spcAft>
                          <a:spcPts val="300"/>
                        </a:spcAft>
                      </a:pPr>
                      <a:endParaRPr lang="en-US" sz="2400" dirty="0">
                        <a:effectLst/>
                      </a:endParaRPr>
                    </a:p>
                    <a:p>
                      <a:pPr algn="l">
                        <a:lnSpc>
                          <a:spcPts val="1200"/>
                        </a:lnSpc>
                        <a:spcBef>
                          <a:spcPts val="300"/>
                        </a:spcBef>
                        <a:spcAft>
                          <a:spcPts val="300"/>
                        </a:spcAft>
                      </a:pPr>
                      <a:r>
                        <a:rPr lang="en-US" sz="2400" dirty="0">
                          <a:effectLst/>
                        </a:rPr>
                        <a:t>policy regulations in the </a:t>
                      </a:r>
                    </a:p>
                    <a:p>
                      <a:pPr algn="l">
                        <a:lnSpc>
                          <a:spcPts val="1200"/>
                        </a:lnSpc>
                        <a:spcBef>
                          <a:spcPts val="300"/>
                        </a:spcBef>
                        <a:spcAft>
                          <a:spcPts val="300"/>
                        </a:spcAft>
                      </a:pPr>
                      <a:endParaRPr lang="en-US" sz="2400" dirty="0">
                        <a:effectLst/>
                      </a:endParaRPr>
                    </a:p>
                    <a:p>
                      <a:pPr algn="l">
                        <a:lnSpc>
                          <a:spcPts val="1200"/>
                        </a:lnSpc>
                        <a:spcBef>
                          <a:spcPts val="300"/>
                        </a:spcBef>
                        <a:spcAft>
                          <a:spcPts val="300"/>
                        </a:spcAft>
                      </a:pPr>
                      <a:r>
                        <a:rPr lang="en-US" sz="2400" dirty="0">
                          <a:effectLst/>
                        </a:rPr>
                        <a:t>CT6 to address IUU in the CT </a:t>
                      </a:r>
                    </a:p>
                    <a:p>
                      <a:pPr algn="l">
                        <a:lnSpc>
                          <a:spcPts val="1200"/>
                        </a:lnSpc>
                        <a:spcBef>
                          <a:spcPts val="300"/>
                        </a:spcBef>
                        <a:spcAft>
                          <a:spcPts val="300"/>
                        </a:spcAft>
                      </a:pPr>
                      <a:endParaRPr lang="en-US" sz="2400" dirty="0">
                        <a:effectLst/>
                      </a:endParaRPr>
                    </a:p>
                    <a:p>
                      <a:pPr algn="l">
                        <a:lnSpc>
                          <a:spcPts val="1200"/>
                        </a:lnSpc>
                        <a:spcBef>
                          <a:spcPts val="300"/>
                        </a:spcBef>
                        <a:spcAft>
                          <a:spcPts val="300"/>
                        </a:spcAft>
                      </a:pPr>
                      <a:r>
                        <a:rPr lang="en-US" sz="2400" dirty="0">
                          <a:effectLst/>
                        </a:rPr>
                        <a:t>MPAs together.</a:t>
                      </a:r>
                      <a:endParaRPr lang="en-BH" sz="2400" dirty="0">
                        <a:effectLst/>
                      </a:endParaRPr>
                    </a:p>
                    <a:p>
                      <a:pPr algn="l">
                        <a:spcAft>
                          <a:spcPts val="0"/>
                        </a:spcAft>
                        <a:tabLst>
                          <a:tab pos="1059180" algn="l"/>
                        </a:tabLs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Target Indicator A4: Change in reported cases of IUU from the CT MPAs. [MY: To also develop outcomes &amp; indicators for fish health]</a:t>
                      </a:r>
                      <a:endParaRPr lang="en-BH" sz="2400" dirty="0">
                        <a:effectLst/>
                      </a:endParaRPr>
                    </a:p>
                    <a:p>
                      <a:pPr algn="ctr">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634756"/>
                  </a:ext>
                </a:extLst>
              </a:tr>
            </a:tbl>
          </a:graphicData>
        </a:graphic>
      </p:graphicFrame>
    </p:spTree>
    <p:extLst>
      <p:ext uri="{BB962C8B-B14F-4D97-AF65-F5344CB8AC3E}">
        <p14:creationId xmlns:p14="http://schemas.microsoft.com/office/powerpoint/2010/main" val="41815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BA3D-CF98-4543-B388-51636038EE18}"/>
              </a:ext>
            </a:extLst>
          </p:cNvPr>
          <p:cNvSpPr>
            <a:spLocks noGrp="1"/>
          </p:cNvSpPr>
          <p:nvPr>
            <p:ph type="title"/>
          </p:nvPr>
        </p:nvSpPr>
        <p:spPr>
          <a:xfrm>
            <a:off x="1066800" y="642594"/>
            <a:ext cx="10058400" cy="563354"/>
          </a:xfrm>
        </p:spPr>
        <p:txBody>
          <a:bodyPr>
            <a:normAutofit fontScale="90000"/>
          </a:bodyPr>
          <a:lstStyle/>
          <a:p>
            <a:pPr algn="ctr"/>
            <a:r>
              <a:rPr lang="en-BH" dirty="0"/>
              <a:t>Outcome (Activity 1)</a:t>
            </a:r>
          </a:p>
        </p:txBody>
      </p:sp>
      <p:graphicFrame>
        <p:nvGraphicFramePr>
          <p:cNvPr id="4" name="Content Placeholder 3">
            <a:extLst>
              <a:ext uri="{FF2B5EF4-FFF2-40B4-BE49-F238E27FC236}">
                <a16:creationId xmlns:a16="http://schemas.microsoft.com/office/drawing/2014/main" id="{F886EAD5-4D7E-7444-A62C-0B6A34257F6D}"/>
              </a:ext>
            </a:extLst>
          </p:cNvPr>
          <p:cNvGraphicFramePr>
            <a:graphicFrameLocks noGrp="1"/>
          </p:cNvGraphicFramePr>
          <p:nvPr>
            <p:ph idx="1"/>
          </p:nvPr>
        </p:nvGraphicFramePr>
        <p:xfrm>
          <a:off x="742122" y="1616767"/>
          <a:ext cx="10853530" cy="4827908"/>
        </p:xfrm>
        <a:graphic>
          <a:graphicData uri="http://schemas.openxmlformats.org/drawingml/2006/table">
            <a:tbl>
              <a:tblPr firstRow="1" firstCol="1" bandRow="1">
                <a:tableStyleId>{5C22544A-7EE6-4342-B048-85BDC9FD1C3A}</a:tableStyleId>
              </a:tblPr>
              <a:tblGrid>
                <a:gridCol w="4876800">
                  <a:extLst>
                    <a:ext uri="{9D8B030D-6E8A-4147-A177-3AD203B41FA5}">
                      <a16:colId xmlns:a16="http://schemas.microsoft.com/office/drawing/2014/main" val="1342591783"/>
                    </a:ext>
                  </a:extLst>
                </a:gridCol>
                <a:gridCol w="2613232">
                  <a:extLst>
                    <a:ext uri="{9D8B030D-6E8A-4147-A177-3AD203B41FA5}">
                      <a16:colId xmlns:a16="http://schemas.microsoft.com/office/drawing/2014/main" val="1154883701"/>
                    </a:ext>
                  </a:extLst>
                </a:gridCol>
                <a:gridCol w="3363498">
                  <a:extLst>
                    <a:ext uri="{9D8B030D-6E8A-4147-A177-3AD203B41FA5}">
                      <a16:colId xmlns:a16="http://schemas.microsoft.com/office/drawing/2014/main" val="3752239939"/>
                    </a:ext>
                  </a:extLst>
                </a:gridCol>
              </a:tblGrid>
              <a:tr h="356985">
                <a:tc gridSpan="3">
                  <a:txBody>
                    <a:bodyPr/>
                    <a:lstStyle/>
                    <a:p>
                      <a:pPr algn="l">
                        <a:spcAft>
                          <a:spcPts val="0"/>
                        </a:spcAft>
                      </a:pPr>
                      <a:r>
                        <a:rPr lang="en-US" sz="2400">
                          <a:effectLst/>
                        </a:rPr>
                        <a:t>Regional activity A4.1 : </a:t>
                      </a:r>
                      <a:r>
                        <a:rPr lang="en-CA" sz="2400">
                          <a:effectLst/>
                        </a:rPr>
                        <a:t>Implement the COASTFISH in CT region</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2347448383"/>
                  </a:ext>
                </a:extLst>
              </a:tr>
              <a:tr h="1427941">
                <a:tc gridSpan="3">
                  <a:txBody>
                    <a:bodyPr/>
                    <a:lstStyle/>
                    <a:p>
                      <a:pPr algn="l">
                        <a:spcAft>
                          <a:spcPts val="0"/>
                        </a:spcAft>
                      </a:pPr>
                      <a:r>
                        <a:rPr lang="en-US" sz="2400" dirty="0">
                          <a:effectLst/>
                        </a:rPr>
                        <a:t>Activity A4.1.1: Assessment of resources, needs and opportunities of livelihoods and environmental conditions in targeted coastal areas in order to ensure that livelihoods are developed in a way that reflects the needs and capacities of the community and households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732893283"/>
                  </a:ext>
                </a:extLst>
              </a:tr>
              <a:tr h="2999108">
                <a:tc>
                  <a:txBody>
                    <a:bodyPr/>
                    <a:lstStyle/>
                    <a:p>
                      <a:pPr algn="l">
                        <a:spcAft>
                          <a:spcPts val="0"/>
                        </a:spcAft>
                      </a:pPr>
                      <a:r>
                        <a:rPr lang="en-US" sz="2400">
                          <a:effectLst/>
                        </a:rPr>
                        <a:t>Outcome (Activity 1): At least 1 Capacity Assessment in each Priority Seascapes conducted on resources, needs, livelihoods and capacities of the community and households.</a:t>
                      </a:r>
                      <a:endParaRPr lang="en-BH" sz="2400">
                        <a:effectLst/>
                      </a:endParaRPr>
                    </a:p>
                    <a:p>
                      <a:pPr algn="l">
                        <a:spcAft>
                          <a:spcPts val="0"/>
                        </a:spcAft>
                      </a:pPr>
                      <a:r>
                        <a:rPr lang="en-US" sz="2400">
                          <a:effectLst/>
                        </a:rPr>
                        <a:t> </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a:effectLst/>
                        </a:rPr>
                        <a:t>Output (Activity 1): Study Report, Develop Guidelines for Assessments of resources.</a:t>
                      </a:r>
                      <a:endParaRPr lang="en-BH" sz="2400">
                        <a:effectLst/>
                      </a:endParaRPr>
                    </a:p>
                    <a:p>
                      <a:pPr algn="l">
                        <a:spcAft>
                          <a:spcPts val="0"/>
                        </a:spcAft>
                      </a:pPr>
                      <a:r>
                        <a:rPr lang="en-US" sz="2400">
                          <a:effectLst/>
                        </a:rPr>
                        <a:t> </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(Activity 1): Number of Capacity Assessment Report</a:t>
                      </a:r>
                      <a:endParaRPr lang="en-BH" sz="2400" dirty="0">
                        <a:effectLst/>
                      </a:endParaRPr>
                    </a:p>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6710246"/>
                  </a:ext>
                </a:extLst>
              </a:tr>
            </a:tbl>
          </a:graphicData>
        </a:graphic>
      </p:graphicFrame>
    </p:spTree>
    <p:extLst>
      <p:ext uri="{BB962C8B-B14F-4D97-AF65-F5344CB8AC3E}">
        <p14:creationId xmlns:p14="http://schemas.microsoft.com/office/powerpoint/2010/main" val="228204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2437-A9A9-E94E-9001-A327D7924C04}"/>
              </a:ext>
            </a:extLst>
          </p:cNvPr>
          <p:cNvSpPr>
            <a:spLocks noGrp="1"/>
          </p:cNvSpPr>
          <p:nvPr>
            <p:ph type="title"/>
          </p:nvPr>
        </p:nvSpPr>
        <p:spPr>
          <a:xfrm>
            <a:off x="1066800" y="642594"/>
            <a:ext cx="10058400" cy="497093"/>
          </a:xfrm>
        </p:spPr>
        <p:txBody>
          <a:bodyPr>
            <a:normAutofit fontScale="90000"/>
          </a:bodyPr>
          <a:lstStyle/>
          <a:p>
            <a:pPr algn="ctr"/>
            <a:r>
              <a:rPr lang="en-BH" dirty="0"/>
              <a:t>Outcome (Activity 2)</a:t>
            </a:r>
          </a:p>
        </p:txBody>
      </p:sp>
      <p:graphicFrame>
        <p:nvGraphicFramePr>
          <p:cNvPr id="4" name="Content Placeholder 3">
            <a:extLst>
              <a:ext uri="{FF2B5EF4-FFF2-40B4-BE49-F238E27FC236}">
                <a16:creationId xmlns:a16="http://schemas.microsoft.com/office/drawing/2014/main" id="{45C5CFED-D5E7-1246-99F1-55731FF2A799}"/>
              </a:ext>
            </a:extLst>
          </p:cNvPr>
          <p:cNvGraphicFramePr>
            <a:graphicFrameLocks noGrp="1"/>
          </p:cNvGraphicFramePr>
          <p:nvPr>
            <p:ph idx="1"/>
            <p:extLst>
              <p:ext uri="{D42A27DB-BD31-4B8C-83A1-F6EECF244321}">
                <p14:modId xmlns:p14="http://schemas.microsoft.com/office/powerpoint/2010/main" val="2165728942"/>
              </p:ext>
            </p:extLst>
          </p:nvPr>
        </p:nvGraphicFramePr>
        <p:xfrm>
          <a:off x="808382" y="1550504"/>
          <a:ext cx="10774018" cy="4908227"/>
        </p:xfrm>
        <a:graphic>
          <a:graphicData uri="http://schemas.openxmlformats.org/drawingml/2006/table">
            <a:tbl>
              <a:tblPr firstRow="1" firstCol="1" bandRow="1">
                <a:tableStyleId>{5C22544A-7EE6-4342-B048-85BDC9FD1C3A}</a:tableStyleId>
              </a:tblPr>
              <a:tblGrid>
                <a:gridCol w="4731027">
                  <a:extLst>
                    <a:ext uri="{9D8B030D-6E8A-4147-A177-3AD203B41FA5}">
                      <a16:colId xmlns:a16="http://schemas.microsoft.com/office/drawing/2014/main" val="1585104332"/>
                    </a:ext>
                  </a:extLst>
                </a:gridCol>
                <a:gridCol w="2704133">
                  <a:extLst>
                    <a:ext uri="{9D8B030D-6E8A-4147-A177-3AD203B41FA5}">
                      <a16:colId xmlns:a16="http://schemas.microsoft.com/office/drawing/2014/main" val="2136562024"/>
                    </a:ext>
                  </a:extLst>
                </a:gridCol>
                <a:gridCol w="3338858">
                  <a:extLst>
                    <a:ext uri="{9D8B030D-6E8A-4147-A177-3AD203B41FA5}">
                      <a16:colId xmlns:a16="http://schemas.microsoft.com/office/drawing/2014/main" val="2453421083"/>
                    </a:ext>
                  </a:extLst>
                </a:gridCol>
              </a:tblGrid>
              <a:tr h="1039349">
                <a:tc gridSpan="3">
                  <a:txBody>
                    <a:bodyPr/>
                    <a:lstStyle/>
                    <a:p>
                      <a:pPr algn="l">
                        <a:spcAft>
                          <a:spcPts val="0"/>
                        </a:spcAft>
                      </a:pPr>
                      <a:r>
                        <a:rPr lang="en-US" sz="2400" dirty="0">
                          <a:effectLst/>
                        </a:rPr>
                        <a:t>Activity A4.1.2: Assessment of current national and local government and private sector economic and social development support programs and fishery livelihoods and enterprise programs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828032670"/>
                  </a:ext>
                </a:extLst>
              </a:tr>
              <a:tr h="3810947">
                <a:tc>
                  <a:txBody>
                    <a:bodyPr/>
                    <a:lstStyle/>
                    <a:p>
                      <a:pPr algn="l">
                        <a:spcAft>
                          <a:spcPts val="0"/>
                        </a:spcAft>
                      </a:pPr>
                      <a:r>
                        <a:rPr lang="en-US" sz="2400" dirty="0">
                          <a:effectLst/>
                        </a:rPr>
                        <a:t>Outcome (Activity 2): Conduct </a:t>
                      </a:r>
                      <a:r>
                        <a:rPr lang="en-US" sz="2400" u="sng" dirty="0">
                          <a:effectLst/>
                        </a:rPr>
                        <a:t>at least one baseline study</a:t>
                      </a:r>
                      <a:r>
                        <a:rPr lang="en-US" sz="2400" dirty="0">
                          <a:effectLst/>
                        </a:rPr>
                        <a:t> in each Priority Seascape to assess current national and local government and private sector economic and social development support programs and fishery livelihoods and enterprise programs</a:t>
                      </a:r>
                      <a:endParaRPr lang="en-BH" sz="2400" dirty="0">
                        <a:effectLst/>
                      </a:endParaRPr>
                    </a:p>
                  </a:txBody>
                  <a:tcPr marL="68580" marR="68580" marT="0" marB="0"/>
                </a:tc>
                <a:tc>
                  <a:txBody>
                    <a:bodyPr/>
                    <a:lstStyle/>
                    <a:p>
                      <a:pPr algn="l">
                        <a:spcAft>
                          <a:spcPts val="0"/>
                        </a:spcAft>
                      </a:pPr>
                      <a:r>
                        <a:rPr lang="en-US" sz="2400">
                          <a:effectLst/>
                        </a:rPr>
                        <a:t>Output (Activity 2): Study Report</a:t>
                      </a:r>
                      <a:endParaRPr lang="en-BH" sz="2400">
                        <a:effectLst/>
                      </a:endParaRPr>
                    </a:p>
                    <a:p>
                      <a:pPr algn="l">
                        <a:spcAft>
                          <a:spcPts val="0"/>
                        </a:spcAft>
                      </a:pPr>
                      <a:r>
                        <a:rPr lang="en-US" sz="2400">
                          <a:effectLst/>
                        </a:rPr>
                        <a:t> </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(Activity 2): </a:t>
                      </a:r>
                      <a:r>
                        <a:rPr lang="en-US" sz="2400" u="sng" dirty="0">
                          <a:effectLst/>
                        </a:rPr>
                        <a:t>Number of Capacity Assessment Report</a:t>
                      </a:r>
                      <a:endParaRPr lang="en-BH" sz="2400" u="sng" dirty="0">
                        <a:effectLst/>
                      </a:endParaRPr>
                    </a:p>
                  </a:txBody>
                  <a:tcPr marL="68580" marR="68580" marT="0" marB="0"/>
                </a:tc>
                <a:extLst>
                  <a:ext uri="{0D108BD9-81ED-4DB2-BD59-A6C34878D82A}">
                    <a16:rowId xmlns:a16="http://schemas.microsoft.com/office/drawing/2014/main" val="4203237288"/>
                  </a:ext>
                </a:extLst>
              </a:tr>
            </a:tbl>
          </a:graphicData>
        </a:graphic>
      </p:graphicFrame>
    </p:spTree>
    <p:extLst>
      <p:ext uri="{BB962C8B-B14F-4D97-AF65-F5344CB8AC3E}">
        <p14:creationId xmlns:p14="http://schemas.microsoft.com/office/powerpoint/2010/main" val="42903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9047-5767-C747-BE8A-F15F6CB46C0B}"/>
              </a:ext>
            </a:extLst>
          </p:cNvPr>
          <p:cNvSpPr>
            <a:spLocks noGrp="1"/>
          </p:cNvSpPr>
          <p:nvPr>
            <p:ph type="title"/>
          </p:nvPr>
        </p:nvSpPr>
        <p:spPr>
          <a:xfrm>
            <a:off x="1066800" y="642594"/>
            <a:ext cx="10058400" cy="854902"/>
          </a:xfrm>
        </p:spPr>
        <p:txBody>
          <a:bodyPr/>
          <a:lstStyle/>
          <a:p>
            <a:pPr algn="ctr"/>
            <a:r>
              <a:rPr lang="en-BH" dirty="0"/>
              <a:t>Outcome (Activity 3)</a:t>
            </a:r>
          </a:p>
        </p:txBody>
      </p:sp>
      <p:graphicFrame>
        <p:nvGraphicFramePr>
          <p:cNvPr id="4" name="Content Placeholder 3">
            <a:extLst>
              <a:ext uri="{FF2B5EF4-FFF2-40B4-BE49-F238E27FC236}">
                <a16:creationId xmlns:a16="http://schemas.microsoft.com/office/drawing/2014/main" id="{1FE30EC1-2E63-7347-810D-F29641E3F13A}"/>
              </a:ext>
            </a:extLst>
          </p:cNvPr>
          <p:cNvGraphicFramePr>
            <a:graphicFrameLocks noGrp="1"/>
          </p:cNvGraphicFramePr>
          <p:nvPr>
            <p:ph idx="1"/>
            <p:extLst>
              <p:ext uri="{D42A27DB-BD31-4B8C-83A1-F6EECF244321}">
                <p14:modId xmlns:p14="http://schemas.microsoft.com/office/powerpoint/2010/main" val="3768498203"/>
              </p:ext>
            </p:extLst>
          </p:nvPr>
        </p:nvGraphicFramePr>
        <p:xfrm>
          <a:off x="728871" y="2014195"/>
          <a:ext cx="10787268" cy="4449644"/>
        </p:xfrm>
        <a:graphic>
          <a:graphicData uri="http://schemas.openxmlformats.org/drawingml/2006/table">
            <a:tbl>
              <a:tblPr firstRow="1" firstCol="1" bandRow="1">
                <a:tableStyleId>{5C22544A-7EE6-4342-B048-85BDC9FD1C3A}</a:tableStyleId>
              </a:tblPr>
              <a:tblGrid>
                <a:gridCol w="3856381">
                  <a:extLst>
                    <a:ext uri="{9D8B030D-6E8A-4147-A177-3AD203B41FA5}">
                      <a16:colId xmlns:a16="http://schemas.microsoft.com/office/drawing/2014/main" val="2209738980"/>
                    </a:ext>
                  </a:extLst>
                </a:gridCol>
                <a:gridCol w="4002157">
                  <a:extLst>
                    <a:ext uri="{9D8B030D-6E8A-4147-A177-3AD203B41FA5}">
                      <a16:colId xmlns:a16="http://schemas.microsoft.com/office/drawing/2014/main" val="1166655087"/>
                    </a:ext>
                  </a:extLst>
                </a:gridCol>
                <a:gridCol w="2928730">
                  <a:extLst>
                    <a:ext uri="{9D8B030D-6E8A-4147-A177-3AD203B41FA5}">
                      <a16:colId xmlns:a16="http://schemas.microsoft.com/office/drawing/2014/main" val="3499101354"/>
                    </a:ext>
                  </a:extLst>
                </a:gridCol>
              </a:tblGrid>
              <a:tr h="1386750">
                <a:tc gridSpan="3">
                  <a:txBody>
                    <a:bodyPr/>
                    <a:lstStyle/>
                    <a:p>
                      <a:pPr algn="l">
                        <a:spcAft>
                          <a:spcPts val="0"/>
                        </a:spcAft>
                      </a:pPr>
                      <a:r>
                        <a:rPr lang="en-US" sz="2400">
                          <a:effectLst/>
                        </a:rPr>
                        <a:t>Activity A4.1.3: Among the CT6, share technologies, information, experiences, techniques, methodologies, and approaches through such activities as: seminars, workshops, exchange visits, internet list serves, and lessons learned documents.</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745100799"/>
                  </a:ext>
                </a:extLst>
              </a:tr>
              <a:tr h="2986604">
                <a:tc>
                  <a:txBody>
                    <a:bodyPr/>
                    <a:lstStyle/>
                    <a:p>
                      <a:pPr algn="l">
                        <a:spcAft>
                          <a:spcPts val="0"/>
                        </a:spcAft>
                      </a:pPr>
                      <a:r>
                        <a:rPr lang="en-US" sz="2400" dirty="0">
                          <a:effectLst/>
                        </a:rPr>
                        <a:t>Outcome (Activity 3): At least conduct one seminar or workshop, exchange visits, internet list serves, and lessons learned documents in each Priority Seascapes.</a:t>
                      </a:r>
                      <a:endParaRPr lang="en-BH" sz="2400" dirty="0">
                        <a:effectLst/>
                      </a:endParaRPr>
                    </a:p>
                  </a:txBody>
                  <a:tcPr marL="68580" marR="68580" marT="0" marB="0"/>
                </a:tc>
                <a:tc>
                  <a:txBody>
                    <a:bodyPr/>
                    <a:lstStyle/>
                    <a:p>
                      <a:pPr algn="l">
                        <a:spcAft>
                          <a:spcPts val="0"/>
                        </a:spcAft>
                      </a:pPr>
                      <a:r>
                        <a:rPr lang="en-US" sz="2400" dirty="0">
                          <a:effectLst/>
                        </a:rPr>
                        <a:t>Output (Activity 3): Establish a regional draft platform to share technologies, information, experiences, techniques, methodologies, and approaches.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(Activity 3): Activity Report</a:t>
                      </a:r>
                      <a:endParaRPr lang="en-BH" sz="2400" dirty="0">
                        <a:effectLst/>
                      </a:endParaRPr>
                    </a:p>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8170626"/>
                  </a:ext>
                </a:extLst>
              </a:tr>
            </a:tbl>
          </a:graphicData>
        </a:graphic>
      </p:graphicFrame>
    </p:spTree>
    <p:extLst>
      <p:ext uri="{BB962C8B-B14F-4D97-AF65-F5344CB8AC3E}">
        <p14:creationId xmlns:p14="http://schemas.microsoft.com/office/powerpoint/2010/main" val="174119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93B3-9D33-FB45-A0A7-E7D45A6C9E0D}"/>
              </a:ext>
            </a:extLst>
          </p:cNvPr>
          <p:cNvSpPr>
            <a:spLocks noGrp="1"/>
          </p:cNvSpPr>
          <p:nvPr>
            <p:ph type="title"/>
          </p:nvPr>
        </p:nvSpPr>
        <p:spPr>
          <a:xfrm>
            <a:off x="1066800" y="642594"/>
            <a:ext cx="10058400" cy="616363"/>
          </a:xfrm>
        </p:spPr>
        <p:txBody>
          <a:bodyPr>
            <a:normAutofit fontScale="90000"/>
          </a:bodyPr>
          <a:lstStyle/>
          <a:p>
            <a:pPr algn="ctr"/>
            <a:r>
              <a:rPr lang="en-BH" dirty="0"/>
              <a:t>Outcome (Activity 4)</a:t>
            </a:r>
          </a:p>
        </p:txBody>
      </p:sp>
      <p:graphicFrame>
        <p:nvGraphicFramePr>
          <p:cNvPr id="4" name="Content Placeholder 3">
            <a:extLst>
              <a:ext uri="{FF2B5EF4-FFF2-40B4-BE49-F238E27FC236}">
                <a16:creationId xmlns:a16="http://schemas.microsoft.com/office/drawing/2014/main" id="{615FCC34-224A-8F48-943A-1CA6FEAF7C36}"/>
              </a:ext>
            </a:extLst>
          </p:cNvPr>
          <p:cNvGraphicFramePr>
            <a:graphicFrameLocks noGrp="1"/>
          </p:cNvGraphicFramePr>
          <p:nvPr>
            <p:ph idx="1"/>
            <p:extLst>
              <p:ext uri="{D42A27DB-BD31-4B8C-83A1-F6EECF244321}">
                <p14:modId xmlns:p14="http://schemas.microsoft.com/office/powerpoint/2010/main" val="266332487"/>
              </p:ext>
            </p:extLst>
          </p:nvPr>
        </p:nvGraphicFramePr>
        <p:xfrm>
          <a:off x="795130" y="2014194"/>
          <a:ext cx="10707757" cy="4421457"/>
        </p:xfrm>
        <a:graphic>
          <a:graphicData uri="http://schemas.openxmlformats.org/drawingml/2006/table">
            <a:tbl>
              <a:tblPr firstRow="1" firstCol="1" bandRow="1">
                <a:tableStyleId>{5C22544A-7EE6-4342-B048-85BDC9FD1C3A}</a:tableStyleId>
              </a:tblPr>
              <a:tblGrid>
                <a:gridCol w="3227356">
                  <a:extLst>
                    <a:ext uri="{9D8B030D-6E8A-4147-A177-3AD203B41FA5}">
                      <a16:colId xmlns:a16="http://schemas.microsoft.com/office/drawing/2014/main" val="1293500724"/>
                    </a:ext>
                  </a:extLst>
                </a:gridCol>
                <a:gridCol w="4162077">
                  <a:extLst>
                    <a:ext uri="{9D8B030D-6E8A-4147-A177-3AD203B41FA5}">
                      <a16:colId xmlns:a16="http://schemas.microsoft.com/office/drawing/2014/main" val="1172140428"/>
                    </a:ext>
                  </a:extLst>
                </a:gridCol>
                <a:gridCol w="3318324">
                  <a:extLst>
                    <a:ext uri="{9D8B030D-6E8A-4147-A177-3AD203B41FA5}">
                      <a16:colId xmlns:a16="http://schemas.microsoft.com/office/drawing/2014/main" val="4230496348"/>
                    </a:ext>
                  </a:extLst>
                </a:gridCol>
              </a:tblGrid>
              <a:tr h="763857">
                <a:tc gridSpan="3">
                  <a:txBody>
                    <a:bodyPr/>
                    <a:lstStyle/>
                    <a:p>
                      <a:pPr algn="l">
                        <a:spcAft>
                          <a:spcPts val="0"/>
                        </a:spcAft>
                      </a:pPr>
                      <a:r>
                        <a:rPr lang="en-US" sz="2400">
                          <a:effectLst/>
                        </a:rPr>
                        <a:t>Activity A4.1.4: Promote inter-agency/ministerial collaboration in support of sustainable livelihoods</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2201117175"/>
                  </a:ext>
                </a:extLst>
              </a:tr>
              <a:tr h="3437355">
                <a:tc>
                  <a:txBody>
                    <a:bodyPr/>
                    <a:lstStyle/>
                    <a:p>
                      <a:pPr algn="l">
                        <a:spcAft>
                          <a:spcPts val="0"/>
                        </a:spcAft>
                      </a:pPr>
                      <a:r>
                        <a:rPr lang="en-US" sz="2400" dirty="0">
                          <a:effectLst/>
                        </a:rPr>
                        <a:t>Outcome (Activity 4): Conduct and promote inter-agency/ministerial collaboration in support of sustainable livelihoods in each Priority Seascapes</a:t>
                      </a:r>
                      <a:endParaRPr lang="en-BH" sz="2400" dirty="0">
                        <a:effectLst/>
                      </a:endParaRPr>
                    </a:p>
                    <a:p>
                      <a:pPr algn="l">
                        <a:spcAft>
                          <a:spcPts val="0"/>
                        </a:spcAft>
                      </a:pPr>
                      <a:r>
                        <a:rPr lang="en-US" sz="2400" dirty="0">
                          <a:effectLst/>
                        </a:rPr>
                        <a:t> </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a:effectLst/>
                        </a:rPr>
                        <a:t>Output (Activity 4): Report of the Activities</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(Activity 4): number of Memorandum of Understanding between the Agencies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4480903"/>
                  </a:ext>
                </a:extLst>
              </a:tr>
            </a:tbl>
          </a:graphicData>
        </a:graphic>
      </p:graphicFrame>
    </p:spTree>
    <p:extLst>
      <p:ext uri="{BB962C8B-B14F-4D97-AF65-F5344CB8AC3E}">
        <p14:creationId xmlns:p14="http://schemas.microsoft.com/office/powerpoint/2010/main" val="310699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D34E-4AF8-0F4C-AE3D-B9E33AF9C7AD}"/>
              </a:ext>
            </a:extLst>
          </p:cNvPr>
          <p:cNvSpPr>
            <a:spLocks noGrp="1"/>
          </p:cNvSpPr>
          <p:nvPr>
            <p:ph type="title"/>
          </p:nvPr>
        </p:nvSpPr>
        <p:spPr>
          <a:xfrm>
            <a:off x="1066800" y="642594"/>
            <a:ext cx="10058400" cy="563354"/>
          </a:xfrm>
        </p:spPr>
        <p:txBody>
          <a:bodyPr>
            <a:normAutofit fontScale="90000"/>
          </a:bodyPr>
          <a:lstStyle/>
          <a:p>
            <a:pPr algn="ctr"/>
            <a:r>
              <a:rPr lang="en-BH" dirty="0"/>
              <a:t>Outcome A4.2</a:t>
            </a:r>
          </a:p>
        </p:txBody>
      </p:sp>
      <p:graphicFrame>
        <p:nvGraphicFramePr>
          <p:cNvPr id="4" name="Content Placeholder 3">
            <a:extLst>
              <a:ext uri="{FF2B5EF4-FFF2-40B4-BE49-F238E27FC236}">
                <a16:creationId xmlns:a16="http://schemas.microsoft.com/office/drawing/2014/main" id="{FBD87C10-DA29-594D-9B38-1A0DDFCC3F4B}"/>
              </a:ext>
            </a:extLst>
          </p:cNvPr>
          <p:cNvGraphicFramePr>
            <a:graphicFrameLocks noGrp="1"/>
          </p:cNvGraphicFramePr>
          <p:nvPr>
            <p:ph idx="1"/>
            <p:extLst>
              <p:ext uri="{D42A27DB-BD31-4B8C-83A1-F6EECF244321}">
                <p14:modId xmlns:p14="http://schemas.microsoft.com/office/powerpoint/2010/main" val="3017956659"/>
              </p:ext>
            </p:extLst>
          </p:nvPr>
        </p:nvGraphicFramePr>
        <p:xfrm>
          <a:off x="742122" y="1510748"/>
          <a:ext cx="10853530" cy="4823510"/>
        </p:xfrm>
        <a:graphic>
          <a:graphicData uri="http://schemas.openxmlformats.org/drawingml/2006/table">
            <a:tbl>
              <a:tblPr firstRow="1" firstCol="1" bandRow="1">
                <a:tableStyleId>{5C22544A-7EE6-4342-B048-85BDC9FD1C3A}</a:tableStyleId>
              </a:tblPr>
              <a:tblGrid>
                <a:gridCol w="4108174">
                  <a:extLst>
                    <a:ext uri="{9D8B030D-6E8A-4147-A177-3AD203B41FA5}">
                      <a16:colId xmlns:a16="http://schemas.microsoft.com/office/drawing/2014/main" val="620354220"/>
                    </a:ext>
                  </a:extLst>
                </a:gridCol>
                <a:gridCol w="3381858">
                  <a:extLst>
                    <a:ext uri="{9D8B030D-6E8A-4147-A177-3AD203B41FA5}">
                      <a16:colId xmlns:a16="http://schemas.microsoft.com/office/drawing/2014/main" val="851212199"/>
                    </a:ext>
                  </a:extLst>
                </a:gridCol>
                <a:gridCol w="3363498">
                  <a:extLst>
                    <a:ext uri="{9D8B030D-6E8A-4147-A177-3AD203B41FA5}">
                      <a16:colId xmlns:a16="http://schemas.microsoft.com/office/drawing/2014/main" val="253932628"/>
                    </a:ext>
                  </a:extLst>
                </a:gridCol>
              </a:tblGrid>
              <a:tr h="1344188">
                <a:tc gridSpan="3">
                  <a:txBody>
                    <a:bodyPr/>
                    <a:lstStyle/>
                    <a:p>
                      <a:pPr algn="l">
                        <a:spcAft>
                          <a:spcPts val="0"/>
                        </a:spcAft>
                      </a:pPr>
                      <a:r>
                        <a:rPr lang="en-US" sz="2400" dirty="0">
                          <a:effectLst/>
                        </a:rPr>
                        <a:t>Regional Activity A4.2: Build on existing sub-regional groupings such as ATSEF, WPEA, WCPFC, SEAFDEC to consider and implement transboundary actions in support of addressing IUU fishing in </a:t>
                      </a:r>
                      <a:r>
                        <a:rPr lang="en-US" sz="2400" strike="sngStrike" dirty="0">
                          <a:effectLst/>
                        </a:rPr>
                        <a:t>and around</a:t>
                      </a:r>
                      <a:r>
                        <a:rPr lang="en-US" sz="2400" dirty="0">
                          <a:effectLst/>
                        </a:rPr>
                        <a:t> the CT </a:t>
                      </a:r>
                      <a:r>
                        <a:rPr lang="en-US" sz="2400" strike="sngStrike" dirty="0">
                          <a:effectLst/>
                        </a:rPr>
                        <a:t>MPAs</a:t>
                      </a:r>
                      <a:r>
                        <a:rPr lang="en-US" sz="2400" dirty="0">
                          <a:effectLst/>
                        </a:rPr>
                        <a:t> Region, </a:t>
                      </a:r>
                      <a:r>
                        <a:rPr lang="en-US" sz="2400" dirty="0" err="1">
                          <a:effectLst/>
                        </a:rPr>
                        <a:t>i.e</a:t>
                      </a:r>
                      <a:r>
                        <a:rPr lang="en-US" sz="2400" dirty="0">
                          <a:effectLst/>
                        </a:rPr>
                        <a:t> ASEAN, APEC</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586441155"/>
                  </a:ext>
                </a:extLst>
              </a:tr>
              <a:tr h="3360470">
                <a:tc>
                  <a:txBody>
                    <a:bodyPr/>
                    <a:lstStyle/>
                    <a:p>
                      <a:pPr algn="l">
                        <a:spcAft>
                          <a:spcPts val="0"/>
                        </a:spcAft>
                      </a:pPr>
                      <a:r>
                        <a:rPr lang="en-US" sz="2400">
                          <a:effectLst/>
                        </a:rPr>
                        <a:t>Outcome A4.2: By 2025, at least </a:t>
                      </a:r>
                      <a:r>
                        <a:rPr lang="en-US" sz="2400" strike="sngStrike">
                          <a:effectLst/>
                        </a:rPr>
                        <a:t>5</a:t>
                      </a:r>
                      <a:r>
                        <a:rPr lang="en-US" sz="2400">
                          <a:effectLst/>
                        </a:rPr>
                        <a:t> 3 partnerships are active in address key fisheries management challenges in and around the CT </a:t>
                      </a:r>
                      <a:r>
                        <a:rPr lang="en-US" sz="2400" strike="sngStrike">
                          <a:effectLst/>
                        </a:rPr>
                        <a:t>MPAs </a:t>
                      </a:r>
                      <a:r>
                        <a:rPr lang="en-US" sz="2400">
                          <a:effectLst/>
                        </a:rPr>
                        <a:t>Region to start with IUU.</a:t>
                      </a:r>
                      <a:endParaRPr lang="en-BH" sz="2400">
                        <a:effectLst/>
                      </a:endParaRPr>
                    </a:p>
                    <a:p>
                      <a:pPr algn="l">
                        <a:spcAft>
                          <a:spcPts val="0"/>
                        </a:spcAft>
                      </a:pPr>
                      <a:r>
                        <a:rPr lang="en-US" sz="2400">
                          <a:effectLst/>
                        </a:rPr>
                        <a:t> </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Output A4.2: Collaborative agreements with relevant other initiatives and organizations, collaborative action reports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A4.2: number of collaborative actions on IUU fishing</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5092057"/>
                  </a:ext>
                </a:extLst>
              </a:tr>
            </a:tbl>
          </a:graphicData>
        </a:graphic>
      </p:graphicFrame>
    </p:spTree>
    <p:extLst>
      <p:ext uri="{BB962C8B-B14F-4D97-AF65-F5344CB8AC3E}">
        <p14:creationId xmlns:p14="http://schemas.microsoft.com/office/powerpoint/2010/main" val="426651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7A9E-C446-1E48-9614-FD6AB11D11C7}"/>
              </a:ext>
            </a:extLst>
          </p:cNvPr>
          <p:cNvSpPr>
            <a:spLocks noGrp="1"/>
          </p:cNvSpPr>
          <p:nvPr>
            <p:ph type="title"/>
          </p:nvPr>
        </p:nvSpPr>
        <p:spPr>
          <a:xfrm>
            <a:off x="1066800" y="642594"/>
            <a:ext cx="10058400" cy="709128"/>
          </a:xfrm>
        </p:spPr>
        <p:txBody>
          <a:bodyPr>
            <a:normAutofit fontScale="90000"/>
          </a:bodyPr>
          <a:lstStyle/>
          <a:p>
            <a:pPr algn="ctr"/>
            <a:r>
              <a:rPr lang="en-BH" dirty="0"/>
              <a:t>Target Outcome B1</a:t>
            </a:r>
          </a:p>
        </p:txBody>
      </p:sp>
      <p:graphicFrame>
        <p:nvGraphicFramePr>
          <p:cNvPr id="4" name="Content Placeholder 3">
            <a:extLst>
              <a:ext uri="{FF2B5EF4-FFF2-40B4-BE49-F238E27FC236}">
                <a16:creationId xmlns:a16="http://schemas.microsoft.com/office/drawing/2014/main" id="{B9604BE4-ADC3-D148-8FCA-B7C653D536FA}"/>
              </a:ext>
            </a:extLst>
          </p:cNvPr>
          <p:cNvGraphicFramePr>
            <a:graphicFrameLocks noGrp="1"/>
          </p:cNvGraphicFramePr>
          <p:nvPr>
            <p:ph idx="1"/>
            <p:extLst>
              <p:ext uri="{D42A27DB-BD31-4B8C-83A1-F6EECF244321}">
                <p14:modId xmlns:p14="http://schemas.microsoft.com/office/powerpoint/2010/main" val="922511255"/>
              </p:ext>
            </p:extLst>
          </p:nvPr>
        </p:nvGraphicFramePr>
        <p:xfrm>
          <a:off x="314325" y="1417589"/>
          <a:ext cx="11515725" cy="4973686"/>
        </p:xfrm>
        <a:graphic>
          <a:graphicData uri="http://schemas.openxmlformats.org/drawingml/2006/table">
            <a:tbl>
              <a:tblPr firstRow="1" firstCol="1" bandRow="1">
                <a:tableStyleId>{5C22544A-7EE6-4342-B048-85BDC9FD1C3A}</a:tableStyleId>
              </a:tblPr>
              <a:tblGrid>
                <a:gridCol w="4592161">
                  <a:extLst>
                    <a:ext uri="{9D8B030D-6E8A-4147-A177-3AD203B41FA5}">
                      <a16:colId xmlns:a16="http://schemas.microsoft.com/office/drawing/2014/main" val="1237607968"/>
                    </a:ext>
                  </a:extLst>
                </a:gridCol>
                <a:gridCol w="4154138">
                  <a:extLst>
                    <a:ext uri="{9D8B030D-6E8A-4147-A177-3AD203B41FA5}">
                      <a16:colId xmlns:a16="http://schemas.microsoft.com/office/drawing/2014/main" val="2140324301"/>
                    </a:ext>
                  </a:extLst>
                </a:gridCol>
                <a:gridCol w="2769426">
                  <a:extLst>
                    <a:ext uri="{9D8B030D-6E8A-4147-A177-3AD203B41FA5}">
                      <a16:colId xmlns:a16="http://schemas.microsoft.com/office/drawing/2014/main" val="3663907031"/>
                    </a:ext>
                  </a:extLst>
                </a:gridCol>
              </a:tblGrid>
              <a:tr h="1508105">
                <a:tc gridSpan="3">
                  <a:txBody>
                    <a:bodyPr/>
                    <a:lstStyle/>
                    <a:p>
                      <a:pPr algn="l">
                        <a:spcAft>
                          <a:spcPts val="0"/>
                        </a:spcAft>
                      </a:pPr>
                      <a:r>
                        <a:rPr lang="en-US" sz="1800" dirty="0">
                          <a:effectLst/>
                        </a:rPr>
                        <a:t> </a:t>
                      </a:r>
                      <a:endParaRPr lang="en-BH" sz="1800" dirty="0">
                        <a:effectLst/>
                      </a:endParaRPr>
                    </a:p>
                    <a:p>
                      <a:pPr algn="l">
                        <a:spcAft>
                          <a:spcPts val="0"/>
                        </a:spcAft>
                      </a:pPr>
                      <a:r>
                        <a:rPr lang="en-US" sz="1800" dirty="0">
                          <a:effectLst/>
                        </a:rPr>
                        <a:t>2025 Objective B  Socio economic conditions of coastal communities living in the priority seascapes and MPA networks, in particular food security and livelihoods, improves to cope with impacts of climate change from the 2020 baseline.</a:t>
                      </a:r>
                      <a:endParaRPr lang="en-BH" sz="1800" dirty="0">
                        <a:effectLst/>
                      </a:endParaRPr>
                    </a:p>
                    <a:p>
                      <a:pPr algn="l">
                        <a:spcAft>
                          <a:spcPts val="0"/>
                        </a:spcAft>
                      </a:pPr>
                      <a:r>
                        <a:rPr lang="en-US" sz="1800" dirty="0">
                          <a:effectLst/>
                        </a:rPr>
                        <a:t>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2990020089"/>
                  </a:ext>
                </a:extLst>
              </a:tr>
              <a:tr h="750992">
                <a:tc gridSpan="3">
                  <a:txBody>
                    <a:bodyPr/>
                    <a:lstStyle/>
                    <a:p>
                      <a:pPr algn="l">
                        <a:spcAft>
                          <a:spcPts val="0"/>
                        </a:spcAft>
                      </a:pPr>
                      <a:r>
                        <a:rPr lang="en-US" sz="1800">
                          <a:effectLst/>
                        </a:rPr>
                        <a:t> </a:t>
                      </a:r>
                      <a:endParaRPr lang="en-BH" sz="1800">
                        <a:effectLst/>
                      </a:endParaRPr>
                    </a:p>
                    <a:p>
                      <a:pPr algn="l">
                        <a:spcAft>
                          <a:spcPts val="0"/>
                        </a:spcAft>
                      </a:pPr>
                      <a:r>
                        <a:rPr lang="en-US" sz="1800">
                          <a:effectLst/>
                        </a:rPr>
                        <a:t>TARGET B1: FOOD SECURITY </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71683323"/>
                  </a:ext>
                </a:extLst>
              </a:tr>
              <a:tr h="2714589">
                <a:tc>
                  <a:txBody>
                    <a:bodyPr/>
                    <a:lstStyle/>
                    <a:p>
                      <a:pPr algn="l">
                        <a:spcAft>
                          <a:spcPts val="0"/>
                        </a:spcAft>
                      </a:pPr>
                      <a:r>
                        <a:rPr lang="en-US" sz="1800" dirty="0">
                          <a:effectLst/>
                        </a:rPr>
                        <a:t>Target Outcome B1: </a:t>
                      </a:r>
                      <a:endParaRPr lang="en-BH" sz="1800" dirty="0">
                        <a:effectLst/>
                      </a:endParaRPr>
                    </a:p>
                    <a:p>
                      <a:pPr algn="l">
                        <a:spcAft>
                          <a:spcPts val="0"/>
                        </a:spcAft>
                      </a:pPr>
                      <a:r>
                        <a:rPr lang="en-US" sz="1800" dirty="0">
                          <a:effectLst/>
                        </a:rPr>
                        <a:t>By 2030 [2025], the CTI-CFF reports a positive change (to be quantified) in the priority seascapes and MPA networks in food security that is directly attributed to improvement in ecosystem management, private sector action, new partnership and new financial resources.</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Target Output B1: </a:t>
                      </a:r>
                      <a:endParaRPr lang="en-BH" sz="1800" dirty="0">
                        <a:effectLst/>
                      </a:endParaRPr>
                    </a:p>
                    <a:p>
                      <a:pPr algn="l">
                        <a:spcAft>
                          <a:spcPts val="0"/>
                        </a:spcAft>
                      </a:pPr>
                      <a:r>
                        <a:rPr lang="en-US" sz="1800" dirty="0">
                          <a:effectLst/>
                        </a:rPr>
                        <a:t>Guidelines and private sector investments in the CT6 to ensure specifically food security from marine and coastal resources in the [priority] seascapes and MPA networks.</a:t>
                      </a:r>
                      <a:endParaRPr lang="en-BH" sz="1800" dirty="0">
                        <a:effectLst/>
                      </a:endParaRPr>
                    </a:p>
                    <a:p>
                      <a:pPr algn="l">
                        <a:spcAft>
                          <a:spcPts val="0"/>
                        </a:spcAft>
                      </a:pPr>
                      <a:r>
                        <a:rPr lang="en-US" sz="1800" dirty="0">
                          <a:effectLst/>
                        </a:rPr>
                        <a:t>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r>
                        <a:rPr lang="en-US" sz="1800" dirty="0">
                          <a:effectLst/>
                        </a:rPr>
                        <a:t>Target Indicator B1: Accessibility, availability and utilization of food from marine and coastal resources for coastal communities in the [priority] seascapes and MPA networks.</a:t>
                      </a:r>
                      <a:endParaRPr lang="en-BH" sz="1800" dirty="0">
                        <a:effectLst/>
                      </a:endParaRPr>
                    </a:p>
                  </a:txBody>
                  <a:tcPr marL="68580" marR="68580" marT="0" marB="0"/>
                </a:tc>
                <a:extLst>
                  <a:ext uri="{0D108BD9-81ED-4DB2-BD59-A6C34878D82A}">
                    <a16:rowId xmlns:a16="http://schemas.microsoft.com/office/drawing/2014/main" val="2951095579"/>
                  </a:ext>
                </a:extLst>
              </a:tr>
            </a:tbl>
          </a:graphicData>
        </a:graphic>
      </p:graphicFrame>
    </p:spTree>
    <p:extLst>
      <p:ext uri="{BB962C8B-B14F-4D97-AF65-F5344CB8AC3E}">
        <p14:creationId xmlns:p14="http://schemas.microsoft.com/office/powerpoint/2010/main" val="150272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AC94-0F5A-AA42-A271-23AD32DF8B1C}"/>
              </a:ext>
            </a:extLst>
          </p:cNvPr>
          <p:cNvSpPr>
            <a:spLocks noGrp="1"/>
          </p:cNvSpPr>
          <p:nvPr>
            <p:ph type="title"/>
          </p:nvPr>
        </p:nvSpPr>
        <p:spPr>
          <a:xfrm>
            <a:off x="1066800" y="642594"/>
            <a:ext cx="10058400" cy="616363"/>
          </a:xfrm>
        </p:spPr>
        <p:txBody>
          <a:bodyPr>
            <a:normAutofit fontScale="90000"/>
          </a:bodyPr>
          <a:lstStyle/>
          <a:p>
            <a:pPr algn="ctr"/>
            <a:r>
              <a:rPr lang="en-BH" dirty="0"/>
              <a:t>Outcome 1.1(formerly B2.1)</a:t>
            </a:r>
          </a:p>
        </p:txBody>
      </p:sp>
      <p:graphicFrame>
        <p:nvGraphicFramePr>
          <p:cNvPr id="4" name="Content Placeholder 3">
            <a:extLst>
              <a:ext uri="{FF2B5EF4-FFF2-40B4-BE49-F238E27FC236}">
                <a16:creationId xmlns:a16="http://schemas.microsoft.com/office/drawing/2014/main" id="{74391D11-0375-CA4B-8148-8AED6984E34B}"/>
              </a:ext>
            </a:extLst>
          </p:cNvPr>
          <p:cNvGraphicFramePr>
            <a:graphicFrameLocks noGrp="1"/>
          </p:cNvGraphicFramePr>
          <p:nvPr>
            <p:ph idx="1"/>
            <p:extLst>
              <p:ext uri="{D42A27DB-BD31-4B8C-83A1-F6EECF244321}">
                <p14:modId xmlns:p14="http://schemas.microsoft.com/office/powerpoint/2010/main" val="3418120389"/>
              </p:ext>
            </p:extLst>
          </p:nvPr>
        </p:nvGraphicFramePr>
        <p:xfrm>
          <a:off x="583096" y="1417983"/>
          <a:ext cx="11065565" cy="5062330"/>
        </p:xfrm>
        <a:graphic>
          <a:graphicData uri="http://schemas.openxmlformats.org/drawingml/2006/table">
            <a:tbl>
              <a:tblPr firstRow="1" firstCol="1" bandRow="1">
                <a:tableStyleId>{5C22544A-7EE6-4342-B048-85BDC9FD1C3A}</a:tableStyleId>
              </a:tblPr>
              <a:tblGrid>
                <a:gridCol w="2968487">
                  <a:extLst>
                    <a:ext uri="{9D8B030D-6E8A-4147-A177-3AD203B41FA5}">
                      <a16:colId xmlns:a16="http://schemas.microsoft.com/office/drawing/2014/main" val="1522203856"/>
                    </a:ext>
                  </a:extLst>
                </a:gridCol>
                <a:gridCol w="5592417">
                  <a:extLst>
                    <a:ext uri="{9D8B030D-6E8A-4147-A177-3AD203B41FA5}">
                      <a16:colId xmlns:a16="http://schemas.microsoft.com/office/drawing/2014/main" val="3600264378"/>
                    </a:ext>
                  </a:extLst>
                </a:gridCol>
                <a:gridCol w="2504661">
                  <a:extLst>
                    <a:ext uri="{9D8B030D-6E8A-4147-A177-3AD203B41FA5}">
                      <a16:colId xmlns:a16="http://schemas.microsoft.com/office/drawing/2014/main" val="500834886"/>
                    </a:ext>
                  </a:extLst>
                </a:gridCol>
              </a:tblGrid>
              <a:tr h="843722">
                <a:tc gridSpan="3">
                  <a:txBody>
                    <a:bodyPr/>
                    <a:lstStyle/>
                    <a:p>
                      <a:pPr algn="l">
                        <a:spcAft>
                          <a:spcPts val="0"/>
                        </a:spcAft>
                      </a:pPr>
                      <a:r>
                        <a:rPr lang="en-CA" sz="1800">
                          <a:effectLst/>
                        </a:rPr>
                        <a:t>Regional Activity B1.1: Develop a CTI-CFF gender framework and </a:t>
                      </a:r>
                      <a:r>
                        <a:rPr lang="en-CA" sz="1800" kern="1100">
                          <a:effectLst/>
                        </a:rPr>
                        <a:t>implement its gender and social inclusion in coastal livelihoods, sustainable fisheries through collaborations and partnerships such as WLF and others.</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122367667"/>
                  </a:ext>
                </a:extLst>
              </a:tr>
              <a:tr h="4218608">
                <a:tc>
                  <a:txBody>
                    <a:bodyPr/>
                    <a:lstStyle/>
                    <a:p>
                      <a:pPr algn="l">
                        <a:spcAft>
                          <a:spcPts val="0"/>
                        </a:spcAft>
                      </a:pPr>
                      <a:r>
                        <a:rPr lang="en-US" sz="1800">
                          <a:effectLst/>
                        </a:rPr>
                        <a:t>Outcome 1.1 (formerly B2.1): By 2025, CTI-CFF gender framework with competency development actions is integrated and mainstreamed in all CTI-CFF programs, projects and activities.</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Output 1.1 (formerly B2.1): roles of women, youth and local government are integrated in specific regional actions across both objectives in the RPOA 2.0.</a:t>
                      </a:r>
                      <a:endParaRPr lang="en-BH" sz="1800" dirty="0">
                        <a:effectLst/>
                      </a:endParaRPr>
                    </a:p>
                    <a:p>
                      <a:pPr algn="l">
                        <a:spcAft>
                          <a:spcPts val="0"/>
                        </a:spcAft>
                      </a:pPr>
                      <a:r>
                        <a:rPr lang="en-US" sz="1800" dirty="0">
                          <a:effectLst/>
                        </a:rPr>
                        <a:t> </a:t>
                      </a:r>
                      <a:endParaRPr lang="en-BH" sz="1800" dirty="0">
                        <a:effectLst/>
                      </a:endParaRPr>
                    </a:p>
                    <a:p>
                      <a:pPr algn="l">
                        <a:spcAft>
                          <a:spcPts val="0"/>
                        </a:spcAft>
                      </a:pPr>
                      <a:r>
                        <a:rPr lang="en-US" sz="1800" dirty="0">
                          <a:effectLst/>
                        </a:rPr>
                        <a:t>Outcome 1.1a: By 2025, at least</a:t>
                      </a:r>
                      <a:br>
                        <a:rPr lang="en-US" sz="1800" dirty="0">
                          <a:effectLst/>
                        </a:rPr>
                      </a:br>
                      <a:r>
                        <a:rPr lang="en-US" sz="1800" dirty="0">
                          <a:effectLst/>
                        </a:rPr>
                        <a:t>one (1) conservation/marine resource management program implemented in each CT6 that meets the WLF vision and goals and; in accordance with GESI principles.  </a:t>
                      </a:r>
                      <a:endParaRPr lang="en-BH" sz="1800" dirty="0">
                        <a:effectLst/>
                      </a:endParaRPr>
                    </a:p>
                    <a:p>
                      <a:pPr algn="l">
                        <a:spcAft>
                          <a:spcPts val="0"/>
                        </a:spcAft>
                      </a:pPr>
                      <a:r>
                        <a:rPr lang="en-US" sz="1800" dirty="0">
                          <a:effectLst/>
                        </a:rPr>
                        <a:t> </a:t>
                      </a:r>
                      <a:endParaRPr lang="en-BH" sz="1800" dirty="0">
                        <a:effectLst/>
                      </a:endParaRPr>
                    </a:p>
                    <a:p>
                      <a:pPr algn="l">
                        <a:spcAft>
                          <a:spcPts val="0"/>
                        </a:spcAft>
                      </a:pPr>
                      <a:r>
                        <a:rPr lang="en-US" sz="1800" dirty="0">
                          <a:effectLst/>
                        </a:rPr>
                        <a:t>[PNG COMMENT]</a:t>
                      </a:r>
                      <a:endParaRPr lang="en-BH" sz="1800" dirty="0">
                        <a:effectLst/>
                      </a:endParaRPr>
                    </a:p>
                    <a:p>
                      <a:pPr algn="l">
                        <a:spcAft>
                          <a:spcPts val="0"/>
                        </a:spcAft>
                      </a:pPr>
                      <a:r>
                        <a:rPr lang="en-US" sz="1800" dirty="0">
                          <a:effectLst/>
                        </a:rPr>
                        <a:t>Outcome 1.1b: Coastal Community Resilience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Indicator 1.1 (formerly B2.1): dedicated gender expertise in the CTI-CFF institutional framework and gender-specific impact indicators in the regional impact framework and M&amp;E system for the RPOA 2.0.    </a:t>
                      </a:r>
                      <a:endParaRPr lang="en-BH" sz="1800" dirty="0">
                        <a:effectLst/>
                      </a:endParaRPr>
                    </a:p>
                    <a:p>
                      <a:pPr algn="l">
                        <a:spcAft>
                          <a:spcPts val="0"/>
                        </a:spcAft>
                      </a:pPr>
                      <a:r>
                        <a:rPr lang="en-US" sz="1800" dirty="0">
                          <a:effectLst/>
                        </a:rPr>
                        <a:t> </a:t>
                      </a:r>
                      <a:endParaRPr lang="en-BH" sz="1800" dirty="0">
                        <a:effectLst/>
                      </a:endParaRPr>
                    </a:p>
                    <a:p>
                      <a:pPr algn="l">
                        <a:spcAft>
                          <a:spcPts val="0"/>
                        </a:spcAft>
                      </a:pPr>
                      <a:r>
                        <a:rPr lang="en-US" sz="1800" dirty="0">
                          <a:effectLst/>
                        </a:rPr>
                        <a:t>Indicator B2.1b: Relocation</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2581198"/>
                  </a:ext>
                </a:extLst>
              </a:tr>
            </a:tbl>
          </a:graphicData>
        </a:graphic>
      </p:graphicFrame>
    </p:spTree>
    <p:extLst>
      <p:ext uri="{BB962C8B-B14F-4D97-AF65-F5344CB8AC3E}">
        <p14:creationId xmlns:p14="http://schemas.microsoft.com/office/powerpoint/2010/main" val="109570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3A6C-63CC-294E-A47B-9B4ECEC40213}"/>
              </a:ext>
            </a:extLst>
          </p:cNvPr>
          <p:cNvSpPr>
            <a:spLocks noGrp="1"/>
          </p:cNvSpPr>
          <p:nvPr>
            <p:ph type="title"/>
          </p:nvPr>
        </p:nvSpPr>
        <p:spPr>
          <a:xfrm>
            <a:off x="1066800" y="642594"/>
            <a:ext cx="10058400" cy="1371600"/>
          </a:xfrm>
        </p:spPr>
        <p:txBody>
          <a:bodyPr>
            <a:normAutofit/>
          </a:bodyPr>
          <a:lstStyle/>
          <a:p>
            <a:pPr algn="ctr"/>
            <a:r>
              <a:rPr lang="en-BH" dirty="0"/>
              <a:t>Background</a:t>
            </a:r>
          </a:p>
        </p:txBody>
      </p:sp>
      <p:graphicFrame>
        <p:nvGraphicFramePr>
          <p:cNvPr id="5" name="Content Placeholder 2">
            <a:extLst>
              <a:ext uri="{FF2B5EF4-FFF2-40B4-BE49-F238E27FC236}">
                <a16:creationId xmlns:a16="http://schemas.microsoft.com/office/drawing/2014/main" id="{36F56FB3-92BD-4EC3-A966-BF379E1C1445}"/>
              </a:ext>
            </a:extLst>
          </p:cNvPr>
          <p:cNvGraphicFramePr>
            <a:graphicFrameLocks noGrp="1"/>
          </p:cNvGraphicFramePr>
          <p:nvPr>
            <p:ph idx="1"/>
            <p:extLst>
              <p:ext uri="{D42A27DB-BD31-4B8C-83A1-F6EECF244321}">
                <p14:modId xmlns:p14="http://schemas.microsoft.com/office/powerpoint/2010/main" val="284173427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9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836B-D4D3-DC48-8EEF-558BEB6221A8}"/>
              </a:ext>
            </a:extLst>
          </p:cNvPr>
          <p:cNvSpPr>
            <a:spLocks noGrp="1"/>
          </p:cNvSpPr>
          <p:nvPr>
            <p:ph type="title"/>
          </p:nvPr>
        </p:nvSpPr>
        <p:spPr>
          <a:xfrm>
            <a:off x="1066800" y="483568"/>
            <a:ext cx="10058400" cy="536849"/>
          </a:xfrm>
        </p:spPr>
        <p:txBody>
          <a:bodyPr>
            <a:normAutofit fontScale="90000"/>
          </a:bodyPr>
          <a:lstStyle/>
          <a:p>
            <a:pPr algn="ctr"/>
            <a:r>
              <a:rPr lang="en-BH" dirty="0"/>
              <a:t>Target Outcome B2</a:t>
            </a:r>
          </a:p>
        </p:txBody>
      </p:sp>
      <p:graphicFrame>
        <p:nvGraphicFramePr>
          <p:cNvPr id="4" name="Content Placeholder 3">
            <a:extLst>
              <a:ext uri="{FF2B5EF4-FFF2-40B4-BE49-F238E27FC236}">
                <a16:creationId xmlns:a16="http://schemas.microsoft.com/office/drawing/2014/main" id="{D6367745-EC49-C546-86E2-99B0BD10A15B}"/>
              </a:ext>
            </a:extLst>
          </p:cNvPr>
          <p:cNvGraphicFramePr>
            <a:graphicFrameLocks noGrp="1"/>
          </p:cNvGraphicFramePr>
          <p:nvPr>
            <p:ph idx="1"/>
            <p:extLst>
              <p:ext uri="{D42A27DB-BD31-4B8C-83A1-F6EECF244321}">
                <p14:modId xmlns:p14="http://schemas.microsoft.com/office/powerpoint/2010/main" val="2619444369"/>
              </p:ext>
            </p:extLst>
          </p:nvPr>
        </p:nvGraphicFramePr>
        <p:xfrm>
          <a:off x="437322" y="1166191"/>
          <a:ext cx="11317356" cy="5537242"/>
        </p:xfrm>
        <a:graphic>
          <a:graphicData uri="http://schemas.openxmlformats.org/drawingml/2006/table">
            <a:tbl>
              <a:tblPr firstRow="1" firstCol="1" bandRow="1">
                <a:tableStyleId>{5C22544A-7EE6-4342-B048-85BDC9FD1C3A}</a:tableStyleId>
              </a:tblPr>
              <a:tblGrid>
                <a:gridCol w="3411092">
                  <a:extLst>
                    <a:ext uri="{9D8B030D-6E8A-4147-A177-3AD203B41FA5}">
                      <a16:colId xmlns:a16="http://schemas.microsoft.com/office/drawing/2014/main" val="134462633"/>
                    </a:ext>
                  </a:extLst>
                </a:gridCol>
                <a:gridCol w="4818508">
                  <a:extLst>
                    <a:ext uri="{9D8B030D-6E8A-4147-A177-3AD203B41FA5}">
                      <a16:colId xmlns:a16="http://schemas.microsoft.com/office/drawing/2014/main" val="1697596884"/>
                    </a:ext>
                  </a:extLst>
                </a:gridCol>
                <a:gridCol w="3087756">
                  <a:extLst>
                    <a:ext uri="{9D8B030D-6E8A-4147-A177-3AD203B41FA5}">
                      <a16:colId xmlns:a16="http://schemas.microsoft.com/office/drawing/2014/main" val="759474445"/>
                    </a:ext>
                  </a:extLst>
                </a:gridCol>
              </a:tblGrid>
              <a:tr h="391263">
                <a:tc gridSpan="3">
                  <a:txBody>
                    <a:bodyPr/>
                    <a:lstStyle/>
                    <a:p>
                      <a:pPr algn="l">
                        <a:spcAft>
                          <a:spcPts val="0"/>
                        </a:spcAft>
                      </a:pPr>
                      <a:r>
                        <a:rPr lang="en-US" sz="1800">
                          <a:effectLst/>
                        </a:rPr>
                        <a:t> </a:t>
                      </a:r>
                      <a:endParaRPr lang="en-BH" sz="1800">
                        <a:effectLst/>
                      </a:endParaRPr>
                    </a:p>
                    <a:p>
                      <a:pPr algn="l">
                        <a:spcAft>
                          <a:spcPts val="0"/>
                        </a:spcAft>
                      </a:pPr>
                      <a:r>
                        <a:rPr lang="en-US" sz="1800">
                          <a:effectLst/>
                        </a:rPr>
                        <a:t>TARGET B2: COASTAL LIVELIHOODS </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359160091"/>
                  </a:ext>
                </a:extLst>
              </a:tr>
              <a:tr h="4988602">
                <a:tc>
                  <a:txBody>
                    <a:bodyPr/>
                    <a:lstStyle/>
                    <a:p>
                      <a:pPr algn="l">
                        <a:spcAft>
                          <a:spcPts val="0"/>
                        </a:spcAft>
                      </a:pPr>
                      <a:r>
                        <a:rPr lang="en-US" sz="1800" dirty="0">
                          <a:effectLst/>
                        </a:rPr>
                        <a:t>Target Outcome B2: </a:t>
                      </a:r>
                      <a:endParaRPr lang="en-BH" sz="1800" dirty="0">
                        <a:effectLst/>
                      </a:endParaRPr>
                    </a:p>
                    <a:p>
                      <a:pPr algn="l">
                        <a:spcAft>
                          <a:spcPts val="0"/>
                        </a:spcAft>
                      </a:pPr>
                      <a:r>
                        <a:rPr lang="en-US" sz="1800" dirty="0">
                          <a:effectLst/>
                        </a:rPr>
                        <a:t>By 2025, the CTI-CFF reports a positive change (to be quantified) in the aspects of productivity, skills, income, gender and social inclusions, youth involvement and sustainability of coastal livelihoods in priority seascapes and MPA networks. These changes are directly attributed to a policy change, a private sector action, a new partnership, and new financial resources including the strategy of the Women’s Leaders Forum of the CTI-CFF.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Target Output B2.1: </a:t>
                      </a:r>
                      <a:endParaRPr lang="en-BH" sz="1800" dirty="0">
                        <a:effectLst/>
                      </a:endParaRPr>
                    </a:p>
                    <a:p>
                      <a:pPr algn="l">
                        <a:spcAft>
                          <a:spcPts val="0"/>
                        </a:spcAft>
                      </a:pPr>
                      <a:r>
                        <a:rPr lang="en-US" sz="1800" dirty="0">
                          <a:effectLst/>
                        </a:rPr>
                        <a:t>Guidelines and private sector investments in the CT6 to ensure all-inclusive participation of all sectors and stakeholders including the role of women and youth in coastal livelihoods in the priority seascapes and MPA networks.</a:t>
                      </a:r>
                      <a:endParaRPr lang="en-BH" sz="1800" dirty="0">
                        <a:effectLst/>
                      </a:endParaRPr>
                    </a:p>
                    <a:p>
                      <a:pPr algn="l">
                        <a:spcAft>
                          <a:spcPts val="0"/>
                        </a:spcAft>
                      </a:pPr>
                      <a:r>
                        <a:rPr lang="en-US" sz="1800" dirty="0">
                          <a:effectLst/>
                        </a:rPr>
                        <a:t> </a:t>
                      </a:r>
                      <a:endParaRPr lang="en-BH" sz="1800" dirty="0">
                        <a:effectLst/>
                      </a:endParaRPr>
                    </a:p>
                    <a:p>
                      <a:pPr algn="l">
                        <a:lnSpc>
                          <a:spcPts val="1200"/>
                        </a:lnSpc>
                        <a:spcBef>
                          <a:spcPts val="300"/>
                        </a:spcBef>
                        <a:spcAft>
                          <a:spcPts val="300"/>
                        </a:spcAft>
                      </a:pPr>
                      <a:r>
                        <a:rPr lang="en-US" sz="1800" dirty="0">
                          <a:effectLst/>
                        </a:rPr>
                        <a:t>Output B2.2: The WLF evidences</a:t>
                      </a:r>
                    </a:p>
                    <a:p>
                      <a:pPr algn="l">
                        <a:lnSpc>
                          <a:spcPts val="1200"/>
                        </a:lnSpc>
                        <a:spcBef>
                          <a:spcPts val="300"/>
                        </a:spcBef>
                        <a:spcAft>
                          <a:spcPts val="300"/>
                        </a:spcAft>
                      </a:pPr>
                      <a:r>
                        <a:rPr lang="en-US" sz="1800" dirty="0">
                          <a:effectLst/>
                        </a:rPr>
                        <a:t> increased support by women for the</a:t>
                      </a:r>
                    </a:p>
                    <a:p>
                      <a:pPr algn="l">
                        <a:lnSpc>
                          <a:spcPts val="1200"/>
                        </a:lnSpc>
                        <a:spcBef>
                          <a:spcPts val="300"/>
                        </a:spcBef>
                        <a:spcAft>
                          <a:spcPts val="300"/>
                        </a:spcAft>
                      </a:pPr>
                      <a:r>
                        <a:rPr lang="en-US" sz="1800" dirty="0">
                          <a:effectLst/>
                        </a:rPr>
                        <a:t> CTI RPOA targets throughout the </a:t>
                      </a:r>
                    </a:p>
                    <a:p>
                      <a:pPr algn="l">
                        <a:lnSpc>
                          <a:spcPts val="1200"/>
                        </a:lnSpc>
                        <a:spcBef>
                          <a:spcPts val="300"/>
                        </a:spcBef>
                        <a:spcAft>
                          <a:spcPts val="300"/>
                        </a:spcAft>
                      </a:pPr>
                      <a:r>
                        <a:rPr lang="en-US" sz="1800" dirty="0">
                          <a:effectLst/>
                        </a:rPr>
                        <a:t>region from improved competencies </a:t>
                      </a:r>
                    </a:p>
                    <a:p>
                      <a:pPr algn="l">
                        <a:lnSpc>
                          <a:spcPts val="1200"/>
                        </a:lnSpc>
                        <a:spcBef>
                          <a:spcPts val="300"/>
                        </a:spcBef>
                        <a:spcAft>
                          <a:spcPts val="300"/>
                        </a:spcAft>
                      </a:pPr>
                      <a:r>
                        <a:rPr lang="en-US" sz="1800" dirty="0">
                          <a:effectLst/>
                        </a:rPr>
                        <a:t>of its members.</a:t>
                      </a:r>
                      <a:br>
                        <a:rPr lang="en-US" sz="1800" dirty="0">
                          <a:effectLst/>
                        </a:rPr>
                      </a:br>
                      <a:endParaRPr lang="en-BH" sz="1800" dirty="0">
                        <a:effectLst/>
                      </a:endParaRPr>
                    </a:p>
                    <a:p>
                      <a:pPr algn="l">
                        <a:spcAft>
                          <a:spcPts val="0"/>
                        </a:spcAft>
                      </a:pPr>
                      <a:r>
                        <a:rPr lang="en-US" sz="1800" dirty="0">
                          <a:effectLst/>
                        </a:rPr>
                        <a:t>Output B2.3: The Sustainable Business Forum and the Sustainable Tourism Task Force support private sector action to achieve the CTI RPOA targets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Target Indicator B2: Number of activities to support productivity, skills, income, gender social inclusions,</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023917"/>
                  </a:ext>
                </a:extLst>
              </a:tr>
            </a:tbl>
          </a:graphicData>
        </a:graphic>
      </p:graphicFrame>
    </p:spTree>
    <p:extLst>
      <p:ext uri="{BB962C8B-B14F-4D97-AF65-F5344CB8AC3E}">
        <p14:creationId xmlns:p14="http://schemas.microsoft.com/office/powerpoint/2010/main" val="278799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014-2DDB-7343-80D5-89B5F29453A5}"/>
              </a:ext>
            </a:extLst>
          </p:cNvPr>
          <p:cNvSpPr>
            <a:spLocks noGrp="1"/>
          </p:cNvSpPr>
          <p:nvPr>
            <p:ph type="title"/>
          </p:nvPr>
        </p:nvSpPr>
        <p:spPr>
          <a:xfrm>
            <a:off x="1066800" y="456723"/>
            <a:ext cx="10058400" cy="722380"/>
          </a:xfrm>
        </p:spPr>
        <p:txBody>
          <a:bodyPr>
            <a:normAutofit fontScale="90000"/>
          </a:bodyPr>
          <a:lstStyle/>
          <a:p>
            <a:pPr algn="ctr"/>
            <a:r>
              <a:rPr lang="en-BH" dirty="0"/>
              <a:t>Outcome C1</a:t>
            </a:r>
          </a:p>
        </p:txBody>
      </p:sp>
      <p:graphicFrame>
        <p:nvGraphicFramePr>
          <p:cNvPr id="4" name="Content Placeholder 3">
            <a:extLst>
              <a:ext uri="{FF2B5EF4-FFF2-40B4-BE49-F238E27FC236}">
                <a16:creationId xmlns:a16="http://schemas.microsoft.com/office/drawing/2014/main" id="{90A55F9E-CAAD-9C40-8D56-40037B8ADDE3}"/>
              </a:ext>
            </a:extLst>
          </p:cNvPr>
          <p:cNvGraphicFramePr>
            <a:graphicFrameLocks noGrp="1"/>
          </p:cNvGraphicFramePr>
          <p:nvPr>
            <p:ph idx="1"/>
            <p:extLst>
              <p:ext uri="{D42A27DB-BD31-4B8C-83A1-F6EECF244321}">
                <p14:modId xmlns:p14="http://schemas.microsoft.com/office/powerpoint/2010/main" val="1967830562"/>
              </p:ext>
            </p:extLst>
          </p:nvPr>
        </p:nvGraphicFramePr>
        <p:xfrm>
          <a:off x="470452" y="1179103"/>
          <a:ext cx="11251095" cy="5429098"/>
        </p:xfrm>
        <a:graphic>
          <a:graphicData uri="http://schemas.openxmlformats.org/drawingml/2006/table">
            <a:tbl>
              <a:tblPr firstRow="1" firstCol="1" bandRow="1">
                <a:tableStyleId>{5C22544A-7EE6-4342-B048-85BDC9FD1C3A}</a:tableStyleId>
              </a:tblPr>
              <a:tblGrid>
                <a:gridCol w="3391120">
                  <a:extLst>
                    <a:ext uri="{9D8B030D-6E8A-4147-A177-3AD203B41FA5}">
                      <a16:colId xmlns:a16="http://schemas.microsoft.com/office/drawing/2014/main" val="2164144481"/>
                    </a:ext>
                  </a:extLst>
                </a:gridCol>
                <a:gridCol w="4373271">
                  <a:extLst>
                    <a:ext uri="{9D8B030D-6E8A-4147-A177-3AD203B41FA5}">
                      <a16:colId xmlns:a16="http://schemas.microsoft.com/office/drawing/2014/main" val="3711136805"/>
                    </a:ext>
                  </a:extLst>
                </a:gridCol>
                <a:gridCol w="3486704">
                  <a:extLst>
                    <a:ext uri="{9D8B030D-6E8A-4147-A177-3AD203B41FA5}">
                      <a16:colId xmlns:a16="http://schemas.microsoft.com/office/drawing/2014/main" val="3754291121"/>
                    </a:ext>
                  </a:extLst>
                </a:gridCol>
              </a:tblGrid>
              <a:tr h="715968">
                <a:tc gridSpan="3">
                  <a:txBody>
                    <a:bodyPr/>
                    <a:lstStyle/>
                    <a:p>
                      <a:pPr algn="l">
                        <a:spcAft>
                          <a:spcPts val="0"/>
                        </a:spcAft>
                      </a:pPr>
                      <a:r>
                        <a:rPr lang="en-US" sz="1600" dirty="0">
                          <a:effectLst/>
                        </a:rPr>
                        <a:t> </a:t>
                      </a:r>
                      <a:endParaRPr lang="en-BH" sz="1600" dirty="0">
                        <a:effectLst/>
                      </a:endParaRPr>
                    </a:p>
                    <a:p>
                      <a:pPr algn="l">
                        <a:spcAft>
                          <a:spcPts val="0"/>
                        </a:spcAft>
                      </a:pPr>
                      <a:r>
                        <a:rPr lang="en-US" sz="1600" dirty="0">
                          <a:effectLst/>
                        </a:rPr>
                        <a:t>Objective C  RPOA 2.0 implemented effectively</a:t>
                      </a:r>
                      <a:endParaRPr lang="en-BH" sz="1600" dirty="0">
                        <a:effectLst/>
                      </a:endParaRPr>
                    </a:p>
                    <a:p>
                      <a:pPr algn="l">
                        <a:spcAft>
                          <a:spcPts val="0"/>
                        </a:spcAft>
                      </a:pPr>
                      <a:r>
                        <a:rPr lang="en-US" sz="1600" dirty="0">
                          <a:effectLst/>
                        </a:rPr>
                        <a:t> </a:t>
                      </a:r>
                      <a:endParaRPr lang="en-BH" sz="1600" dirty="0">
                        <a:effectLst/>
                        <a:latin typeface="Arial" panose="020B0604020202020204" pitchFamily="34" charset="0"/>
                        <a:ea typeface="Calibri" panose="020F0502020204030204" pitchFamily="34" charset="0"/>
                        <a:cs typeface="Arial" panose="020B0604020202020204" pitchFamily="34" charset="0"/>
                      </a:endParaRPr>
                    </a:p>
                  </a:txBody>
                  <a:tcPr marL="66523" marR="66523"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28910248"/>
                  </a:ext>
                </a:extLst>
              </a:tr>
              <a:tr h="3341182">
                <a:tc gridSpan="3">
                  <a:txBody>
                    <a:bodyPr/>
                    <a:lstStyle/>
                    <a:p>
                      <a:pPr algn="l">
                        <a:spcAft>
                          <a:spcPts val="0"/>
                        </a:spcAft>
                      </a:pPr>
                      <a:r>
                        <a:rPr lang="en-US" sz="1600" dirty="0">
                          <a:effectLst/>
                        </a:rPr>
                        <a:t> </a:t>
                      </a:r>
                      <a:endParaRPr lang="en-BH" sz="1600" dirty="0">
                        <a:effectLst/>
                      </a:endParaRPr>
                    </a:p>
                    <a:p>
                      <a:pPr algn="l">
                        <a:spcAft>
                          <a:spcPts val="0"/>
                        </a:spcAft>
                      </a:pPr>
                      <a:r>
                        <a:rPr lang="en-US" sz="1600" dirty="0">
                          <a:effectLst/>
                        </a:rPr>
                        <a:t>Overall Strategy: Overall facilitation and management of the CTI-CFF and RPOA (e.g., development of work-plans, budgets, monitoring &amp; evaluation and communication tools, and oversight by the governance mechanism)</a:t>
                      </a:r>
                      <a:br>
                        <a:rPr lang="en-US" sz="1600" dirty="0">
                          <a:effectLst/>
                        </a:rPr>
                      </a:br>
                      <a:r>
                        <a:rPr lang="en-US" sz="1600" dirty="0">
                          <a:effectLst/>
                        </a:rPr>
                        <a:t>(Previously different Column in version 1) </a:t>
                      </a:r>
                      <a:endParaRPr lang="en-BH" sz="1600" dirty="0">
                        <a:effectLst/>
                      </a:endParaRPr>
                    </a:p>
                    <a:p>
                      <a:pPr algn="l">
                        <a:spcAft>
                          <a:spcPts val="0"/>
                        </a:spcAft>
                      </a:pPr>
                      <a:r>
                        <a:rPr lang="en-US" sz="1600" dirty="0">
                          <a:effectLst/>
                        </a:rPr>
                        <a:t> Overall Outcome: The CT6 and partners are effectively facilitating the implementation of the RPOA 2.0 in support of the overall goals. The CT6 implement their NPOAs with links to regional priority actions. Where needed, adjustments are made to reflect the changing policy landscape. Tools such as the CT Atlas are being utilized by all, helping to align their strategies and efforts. Innovative </a:t>
                      </a:r>
                      <a:r>
                        <a:rPr lang="en-US" sz="1600" strike="sngStrike" dirty="0">
                          <a:effectLst/>
                        </a:rPr>
                        <a:t>Blended</a:t>
                      </a:r>
                      <a:r>
                        <a:rPr lang="en-US" sz="1600" dirty="0">
                          <a:effectLst/>
                        </a:rPr>
                        <a:t> finance opportunities are considered and pursued to support resourcing of the NPOA priorities and underpin long-term organizational effectiveness of country members as relevant. (Comments: IN - shorten; MA: should not be reflected in RPOA 2.0; should be part of a separate document; PNG, PH, SI and TL: Agree all to the suggestion) </a:t>
                      </a:r>
                      <a:endParaRPr lang="en-BH" sz="1600" dirty="0">
                        <a:effectLst/>
                      </a:endParaRPr>
                    </a:p>
                    <a:p>
                      <a:pPr algn="l">
                        <a:spcAft>
                          <a:spcPts val="0"/>
                        </a:spcAft>
                      </a:pPr>
                      <a:r>
                        <a:rPr lang="en-US" sz="1600" dirty="0">
                          <a:effectLst/>
                        </a:rPr>
                        <a:t> </a:t>
                      </a:r>
                      <a:endParaRPr lang="en-BH" sz="1600" dirty="0">
                        <a:effectLst/>
                      </a:endParaRPr>
                    </a:p>
                    <a:p>
                      <a:pPr algn="l">
                        <a:spcAft>
                          <a:spcPts val="0"/>
                        </a:spcAft>
                      </a:pPr>
                      <a:r>
                        <a:rPr lang="en-US" sz="1600" dirty="0">
                          <a:effectLst/>
                        </a:rPr>
                        <a:t> </a:t>
                      </a:r>
                      <a:endParaRPr lang="en-BH" sz="1600" dirty="0">
                        <a:effectLst/>
                        <a:latin typeface="Arial" panose="020B0604020202020204" pitchFamily="34" charset="0"/>
                        <a:ea typeface="Calibri" panose="020F0502020204030204" pitchFamily="34" charset="0"/>
                        <a:cs typeface="Arial" panose="020B0604020202020204" pitchFamily="34" charset="0"/>
                      </a:endParaRPr>
                    </a:p>
                  </a:txBody>
                  <a:tcPr marL="66523" marR="66523"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490724345"/>
                  </a:ext>
                </a:extLst>
              </a:tr>
              <a:tr h="1283818">
                <a:tc>
                  <a:txBody>
                    <a:bodyPr/>
                    <a:lstStyle/>
                    <a:p>
                      <a:pPr algn="l">
                        <a:spcAft>
                          <a:spcPts val="0"/>
                        </a:spcAft>
                      </a:pPr>
                      <a:r>
                        <a:rPr lang="en-US" sz="1600" dirty="0">
                          <a:effectLst/>
                        </a:rPr>
                        <a:t>Outcome C1: Collaboration between the CT6 increases with at least 10% each year.  (how to measure - IN comment) </a:t>
                      </a:r>
                      <a:endParaRPr lang="en-BH" sz="1600" dirty="0">
                        <a:effectLst/>
                      </a:endParaRPr>
                    </a:p>
                  </a:txBody>
                  <a:tcPr marL="66523" marR="66523" marT="0" marB="0"/>
                </a:tc>
                <a:tc>
                  <a:txBody>
                    <a:bodyPr/>
                    <a:lstStyle/>
                    <a:p>
                      <a:pPr algn="l">
                        <a:spcAft>
                          <a:spcPts val="0"/>
                        </a:spcAft>
                      </a:pPr>
                      <a:r>
                        <a:rPr lang="en-US" sz="1600" dirty="0">
                          <a:effectLst/>
                        </a:rPr>
                        <a:t>Output C1: The RS effectively coordinates the key strategies of the RPOA 2.0</a:t>
                      </a:r>
                      <a:endParaRPr lang="en-BH" sz="1600" dirty="0">
                        <a:effectLst/>
                      </a:endParaRPr>
                    </a:p>
                  </a:txBody>
                  <a:tcPr marL="66523" marR="66523" marT="0" marB="0"/>
                </a:tc>
                <a:tc>
                  <a:txBody>
                    <a:bodyPr/>
                    <a:lstStyle/>
                    <a:p>
                      <a:pPr algn="l">
                        <a:spcAft>
                          <a:spcPts val="0"/>
                        </a:spcAft>
                      </a:pPr>
                      <a:r>
                        <a:rPr lang="en-US" sz="1600" dirty="0">
                          <a:effectLst/>
                        </a:rPr>
                        <a:t>Indicator C1: multi-country activities</a:t>
                      </a:r>
                      <a:endParaRPr lang="en-BH" sz="1600" dirty="0">
                        <a:effectLst/>
                        <a:latin typeface="Arial" panose="020B0604020202020204" pitchFamily="34" charset="0"/>
                        <a:ea typeface="Calibri" panose="020F0502020204030204" pitchFamily="34" charset="0"/>
                        <a:cs typeface="Arial" panose="020B0604020202020204" pitchFamily="34" charset="0"/>
                      </a:endParaRPr>
                    </a:p>
                  </a:txBody>
                  <a:tcPr marL="66523" marR="66523" marT="0" marB="0"/>
                </a:tc>
                <a:extLst>
                  <a:ext uri="{0D108BD9-81ED-4DB2-BD59-A6C34878D82A}">
                    <a16:rowId xmlns:a16="http://schemas.microsoft.com/office/drawing/2014/main" val="2149086786"/>
                  </a:ext>
                </a:extLst>
              </a:tr>
            </a:tbl>
          </a:graphicData>
        </a:graphic>
      </p:graphicFrame>
    </p:spTree>
    <p:extLst>
      <p:ext uri="{BB962C8B-B14F-4D97-AF65-F5344CB8AC3E}">
        <p14:creationId xmlns:p14="http://schemas.microsoft.com/office/powerpoint/2010/main" val="108702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14FC-089D-834E-990F-AF6EEE2B267D}"/>
              </a:ext>
            </a:extLst>
          </p:cNvPr>
          <p:cNvSpPr>
            <a:spLocks noGrp="1"/>
          </p:cNvSpPr>
          <p:nvPr>
            <p:ph type="title"/>
          </p:nvPr>
        </p:nvSpPr>
        <p:spPr>
          <a:xfrm>
            <a:off x="1066800" y="642594"/>
            <a:ext cx="10058400" cy="536849"/>
          </a:xfrm>
        </p:spPr>
        <p:txBody>
          <a:bodyPr>
            <a:normAutofit fontScale="90000"/>
          </a:bodyPr>
          <a:lstStyle/>
          <a:p>
            <a:pPr algn="ctr"/>
            <a:r>
              <a:rPr lang="en-BH" dirty="0"/>
              <a:t>Outcome C.1a &amp; C1.1b</a:t>
            </a:r>
          </a:p>
        </p:txBody>
      </p:sp>
      <p:graphicFrame>
        <p:nvGraphicFramePr>
          <p:cNvPr id="4" name="Content Placeholder 3">
            <a:extLst>
              <a:ext uri="{FF2B5EF4-FFF2-40B4-BE49-F238E27FC236}">
                <a16:creationId xmlns:a16="http://schemas.microsoft.com/office/drawing/2014/main" id="{560A3A74-A69E-A84A-9A16-71B48951BE1F}"/>
              </a:ext>
            </a:extLst>
          </p:cNvPr>
          <p:cNvGraphicFramePr>
            <a:graphicFrameLocks noGrp="1"/>
          </p:cNvGraphicFramePr>
          <p:nvPr>
            <p:ph idx="1"/>
            <p:extLst>
              <p:ext uri="{D42A27DB-BD31-4B8C-83A1-F6EECF244321}">
                <p14:modId xmlns:p14="http://schemas.microsoft.com/office/powerpoint/2010/main" val="2771415070"/>
              </p:ext>
            </p:extLst>
          </p:nvPr>
        </p:nvGraphicFramePr>
        <p:xfrm>
          <a:off x="530086" y="1391478"/>
          <a:ext cx="11078817" cy="5064409"/>
        </p:xfrm>
        <a:graphic>
          <a:graphicData uri="http://schemas.openxmlformats.org/drawingml/2006/table">
            <a:tbl>
              <a:tblPr firstRow="1" firstCol="1" bandRow="1">
                <a:tableStyleId>{5C22544A-7EE6-4342-B048-85BDC9FD1C3A}</a:tableStyleId>
              </a:tblPr>
              <a:tblGrid>
                <a:gridCol w="3339195">
                  <a:extLst>
                    <a:ext uri="{9D8B030D-6E8A-4147-A177-3AD203B41FA5}">
                      <a16:colId xmlns:a16="http://schemas.microsoft.com/office/drawing/2014/main" val="1906073316"/>
                    </a:ext>
                  </a:extLst>
                </a:gridCol>
                <a:gridCol w="4306307">
                  <a:extLst>
                    <a:ext uri="{9D8B030D-6E8A-4147-A177-3AD203B41FA5}">
                      <a16:colId xmlns:a16="http://schemas.microsoft.com/office/drawing/2014/main" val="1887257442"/>
                    </a:ext>
                  </a:extLst>
                </a:gridCol>
                <a:gridCol w="3433315">
                  <a:extLst>
                    <a:ext uri="{9D8B030D-6E8A-4147-A177-3AD203B41FA5}">
                      <a16:colId xmlns:a16="http://schemas.microsoft.com/office/drawing/2014/main" val="3354519794"/>
                    </a:ext>
                  </a:extLst>
                </a:gridCol>
              </a:tblGrid>
              <a:tr h="1068697">
                <a:tc gridSpan="3">
                  <a:txBody>
                    <a:bodyPr/>
                    <a:lstStyle/>
                    <a:p>
                      <a:pPr algn="l">
                        <a:spcAft>
                          <a:spcPts val="0"/>
                        </a:spcAft>
                      </a:pPr>
                      <a:r>
                        <a:rPr lang="en-CA" sz="1800" dirty="0">
                          <a:effectLst/>
                        </a:rPr>
                        <a:t>Regional Activity C1.1: Organize annual SOM, prepare regional work-plans and budgets, and facilitate quarterly TWG meetings and support adaptive management for effective implementation of the RPOA taking into account opportunities for gender and youth specific capacity development.</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557917430"/>
                  </a:ext>
                </a:extLst>
              </a:tr>
              <a:tr h="3967129">
                <a:tc>
                  <a:txBody>
                    <a:bodyPr/>
                    <a:lstStyle/>
                    <a:p>
                      <a:pPr algn="just">
                        <a:lnSpc>
                          <a:spcPts val="1200"/>
                        </a:lnSpc>
                        <a:spcBef>
                          <a:spcPts val="600"/>
                        </a:spcBef>
                        <a:spcAft>
                          <a:spcPts val="300"/>
                        </a:spcAft>
                      </a:pPr>
                      <a:endParaRPr lang="en-US" sz="1800" dirty="0">
                        <a:effectLst/>
                      </a:endParaRPr>
                    </a:p>
                    <a:p>
                      <a:pPr algn="just">
                        <a:lnSpc>
                          <a:spcPts val="1200"/>
                        </a:lnSpc>
                        <a:spcBef>
                          <a:spcPts val="600"/>
                        </a:spcBef>
                        <a:spcAft>
                          <a:spcPts val="300"/>
                        </a:spcAft>
                      </a:pPr>
                      <a:r>
                        <a:rPr lang="en-US" sz="1800" dirty="0">
                          <a:effectLst/>
                        </a:rPr>
                        <a:t>Outcome C1.1a: The </a:t>
                      </a:r>
                    </a:p>
                    <a:p>
                      <a:pPr algn="just">
                        <a:lnSpc>
                          <a:spcPts val="1200"/>
                        </a:lnSpc>
                        <a:spcBef>
                          <a:spcPts val="600"/>
                        </a:spcBef>
                        <a:spcAft>
                          <a:spcPts val="300"/>
                        </a:spcAft>
                      </a:pPr>
                      <a:r>
                        <a:rPr lang="en-US" sz="1800" dirty="0">
                          <a:effectLst/>
                        </a:rPr>
                        <a:t>governance mechanism is </a:t>
                      </a:r>
                    </a:p>
                    <a:p>
                      <a:pPr algn="just">
                        <a:lnSpc>
                          <a:spcPts val="1200"/>
                        </a:lnSpc>
                        <a:spcBef>
                          <a:spcPts val="600"/>
                        </a:spcBef>
                        <a:spcAft>
                          <a:spcPts val="300"/>
                        </a:spcAft>
                      </a:pPr>
                      <a:r>
                        <a:rPr lang="en-US" sz="1800" dirty="0">
                          <a:effectLst/>
                        </a:rPr>
                        <a:t>implemented and countries </a:t>
                      </a:r>
                    </a:p>
                    <a:p>
                      <a:pPr algn="just">
                        <a:lnSpc>
                          <a:spcPts val="1200"/>
                        </a:lnSpc>
                        <a:spcBef>
                          <a:spcPts val="600"/>
                        </a:spcBef>
                        <a:spcAft>
                          <a:spcPts val="300"/>
                        </a:spcAft>
                      </a:pPr>
                      <a:r>
                        <a:rPr lang="en-US" sz="1800" dirty="0">
                          <a:effectLst/>
                        </a:rPr>
                        <a:t>remain up-to-date with </a:t>
                      </a:r>
                    </a:p>
                    <a:p>
                      <a:pPr algn="just">
                        <a:lnSpc>
                          <a:spcPts val="1200"/>
                        </a:lnSpc>
                        <a:spcBef>
                          <a:spcPts val="600"/>
                        </a:spcBef>
                        <a:spcAft>
                          <a:spcPts val="300"/>
                        </a:spcAft>
                      </a:pPr>
                      <a:r>
                        <a:rPr lang="en-US" sz="1800" dirty="0">
                          <a:effectLst/>
                        </a:rPr>
                        <a:t>progress, which effectively </a:t>
                      </a:r>
                    </a:p>
                    <a:p>
                      <a:pPr algn="just">
                        <a:lnSpc>
                          <a:spcPts val="1200"/>
                        </a:lnSpc>
                        <a:spcBef>
                          <a:spcPts val="600"/>
                        </a:spcBef>
                        <a:spcAft>
                          <a:spcPts val="300"/>
                        </a:spcAft>
                      </a:pPr>
                      <a:r>
                        <a:rPr lang="en-US" sz="1800" dirty="0">
                          <a:effectLst/>
                        </a:rPr>
                        <a:t>results in measurable </a:t>
                      </a:r>
                    </a:p>
                    <a:p>
                      <a:pPr algn="just">
                        <a:lnSpc>
                          <a:spcPts val="1200"/>
                        </a:lnSpc>
                        <a:spcBef>
                          <a:spcPts val="600"/>
                        </a:spcBef>
                        <a:spcAft>
                          <a:spcPts val="300"/>
                        </a:spcAft>
                      </a:pPr>
                      <a:r>
                        <a:rPr lang="en-US" sz="1800" dirty="0">
                          <a:effectLst/>
                        </a:rPr>
                        <a:t>progress on the RPOA 2.0</a:t>
                      </a:r>
                      <a:endParaRPr lang="en-BH" sz="1800" dirty="0">
                        <a:effectLst/>
                      </a:endParaRPr>
                    </a:p>
                    <a:p>
                      <a:pPr algn="just">
                        <a:lnSpc>
                          <a:spcPts val="1200"/>
                        </a:lnSpc>
                        <a:spcBef>
                          <a:spcPts val="600"/>
                        </a:spcBef>
                        <a:spcAft>
                          <a:spcPts val="300"/>
                        </a:spcAft>
                      </a:pPr>
                      <a:endParaRPr lang="en-US" sz="1800" dirty="0">
                        <a:effectLst/>
                      </a:endParaRPr>
                    </a:p>
                    <a:p>
                      <a:pPr algn="just">
                        <a:lnSpc>
                          <a:spcPts val="1200"/>
                        </a:lnSpc>
                        <a:spcBef>
                          <a:spcPts val="600"/>
                        </a:spcBef>
                        <a:spcAft>
                          <a:spcPts val="300"/>
                        </a:spcAft>
                      </a:pPr>
                      <a:r>
                        <a:rPr lang="en-US" sz="1800" dirty="0">
                          <a:effectLst/>
                        </a:rPr>
                        <a:t>Outcome C1.1b: progress on </a:t>
                      </a:r>
                    </a:p>
                    <a:p>
                      <a:pPr algn="just">
                        <a:lnSpc>
                          <a:spcPts val="1200"/>
                        </a:lnSpc>
                        <a:spcBef>
                          <a:spcPts val="600"/>
                        </a:spcBef>
                        <a:spcAft>
                          <a:spcPts val="300"/>
                        </a:spcAft>
                      </a:pPr>
                      <a:r>
                        <a:rPr lang="en-US" sz="1800" dirty="0">
                          <a:effectLst/>
                        </a:rPr>
                        <a:t>the RPOA is communicated </a:t>
                      </a:r>
                    </a:p>
                    <a:p>
                      <a:pPr algn="just">
                        <a:lnSpc>
                          <a:spcPts val="1200"/>
                        </a:lnSpc>
                        <a:spcBef>
                          <a:spcPts val="600"/>
                        </a:spcBef>
                        <a:spcAft>
                          <a:spcPts val="300"/>
                        </a:spcAft>
                      </a:pPr>
                      <a:r>
                        <a:rPr lang="en-US" sz="1800" dirty="0">
                          <a:effectLst/>
                        </a:rPr>
                        <a:t>in support of its effective </a:t>
                      </a:r>
                    </a:p>
                    <a:p>
                      <a:pPr algn="just">
                        <a:lnSpc>
                          <a:spcPts val="1200"/>
                        </a:lnSpc>
                        <a:spcBef>
                          <a:spcPts val="600"/>
                        </a:spcBef>
                        <a:spcAft>
                          <a:spcPts val="300"/>
                        </a:spcAft>
                      </a:pPr>
                      <a:r>
                        <a:rPr lang="en-US" sz="1800" dirty="0">
                          <a:effectLst/>
                        </a:rPr>
                        <a:t>implementation</a:t>
                      </a:r>
                      <a:endParaRPr lang="en-BH" sz="1800" dirty="0">
                        <a:effectLst/>
                      </a:endParaRPr>
                    </a:p>
                    <a:p>
                      <a:pPr algn="l">
                        <a:spcAft>
                          <a:spcPts val="0"/>
                        </a:spcAft>
                      </a:pPr>
                      <a:r>
                        <a:rPr lang="en-US" sz="1800" dirty="0">
                          <a:effectLst/>
                        </a:rPr>
                        <a:t>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Outputs C1.1: MEWG report, SOM meeting reports, Quarterly TWG meeting reports, an impact monitoring system/tool, a communication strategy and related tools are used to aid the CT6 and partners in measuring the overall progress and impact of RPOA</a:t>
                      </a:r>
                      <a:endParaRPr lang="en-BH" sz="1800" dirty="0">
                        <a:effectLst/>
                      </a:endParaRPr>
                    </a:p>
                    <a:p>
                      <a:pPr algn="l">
                        <a:spcAft>
                          <a:spcPts val="0"/>
                        </a:spcAft>
                      </a:pPr>
                      <a:r>
                        <a:rPr lang="en-US" sz="1800" dirty="0">
                          <a:effectLst/>
                        </a:rPr>
                        <a:t> </a:t>
                      </a:r>
                      <a:endParaRPr lang="en-BH" sz="1800" dirty="0">
                        <a:effectLst/>
                      </a:endParaRPr>
                    </a:p>
                    <a:p>
                      <a:pPr algn="ctr">
                        <a:spcAft>
                          <a:spcPts val="0"/>
                        </a:spcAft>
                      </a:pPr>
                      <a:r>
                        <a:rPr lang="en-US" sz="1800" dirty="0">
                          <a:effectLst/>
                        </a:rPr>
                        <a:t>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Indicator C1.1a; % of progress achieved by each CTI6 country against RPOA 2.0 as governance structure is improved by 2025.</a:t>
                      </a:r>
                      <a:endParaRPr lang="en-BH" sz="1800" dirty="0">
                        <a:effectLst/>
                      </a:endParaRPr>
                    </a:p>
                    <a:p>
                      <a:pPr algn="l">
                        <a:spcAft>
                          <a:spcPts val="0"/>
                        </a:spcAft>
                      </a:pPr>
                      <a:r>
                        <a:rPr lang="en-US" sz="1800" dirty="0">
                          <a:effectLst/>
                        </a:rPr>
                        <a:t> </a:t>
                      </a:r>
                      <a:endParaRPr lang="en-BH" sz="1800" dirty="0">
                        <a:effectLst/>
                      </a:endParaRPr>
                    </a:p>
                    <a:p>
                      <a:pPr algn="l">
                        <a:spcAft>
                          <a:spcPts val="0"/>
                        </a:spcAft>
                      </a:pPr>
                      <a:r>
                        <a:rPr lang="en-US" sz="1800" dirty="0">
                          <a:effectLst/>
                        </a:rPr>
                        <a:t>Indicator C1.1b; # reports and communication activities conducted to share progress against RPOA 2.0 among CTI6 countries by 2025.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47887339"/>
                  </a:ext>
                </a:extLst>
              </a:tr>
            </a:tbl>
          </a:graphicData>
        </a:graphic>
      </p:graphicFrame>
    </p:spTree>
    <p:extLst>
      <p:ext uri="{BB962C8B-B14F-4D97-AF65-F5344CB8AC3E}">
        <p14:creationId xmlns:p14="http://schemas.microsoft.com/office/powerpoint/2010/main" val="427220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5D99-1F94-9B4A-AF32-0967221F7B8E}"/>
              </a:ext>
            </a:extLst>
          </p:cNvPr>
          <p:cNvSpPr>
            <a:spLocks noGrp="1"/>
          </p:cNvSpPr>
          <p:nvPr>
            <p:ph type="title"/>
          </p:nvPr>
        </p:nvSpPr>
        <p:spPr>
          <a:xfrm>
            <a:off x="1066800" y="642594"/>
            <a:ext cx="10058400" cy="444084"/>
          </a:xfrm>
        </p:spPr>
        <p:txBody>
          <a:bodyPr>
            <a:normAutofit fontScale="90000"/>
          </a:bodyPr>
          <a:lstStyle/>
          <a:p>
            <a:pPr algn="ctr"/>
            <a:r>
              <a:rPr lang="en-BH" dirty="0"/>
              <a:t>Outcome C1.2</a:t>
            </a:r>
          </a:p>
        </p:txBody>
      </p:sp>
      <p:graphicFrame>
        <p:nvGraphicFramePr>
          <p:cNvPr id="4" name="Content Placeholder 3">
            <a:extLst>
              <a:ext uri="{FF2B5EF4-FFF2-40B4-BE49-F238E27FC236}">
                <a16:creationId xmlns:a16="http://schemas.microsoft.com/office/drawing/2014/main" id="{26727B20-59CA-8F40-9FA2-70804163F2E1}"/>
              </a:ext>
            </a:extLst>
          </p:cNvPr>
          <p:cNvGraphicFramePr>
            <a:graphicFrameLocks noGrp="1"/>
          </p:cNvGraphicFramePr>
          <p:nvPr>
            <p:ph idx="1"/>
            <p:extLst>
              <p:ext uri="{D42A27DB-BD31-4B8C-83A1-F6EECF244321}">
                <p14:modId xmlns:p14="http://schemas.microsoft.com/office/powerpoint/2010/main" val="4252530584"/>
              </p:ext>
            </p:extLst>
          </p:nvPr>
        </p:nvGraphicFramePr>
        <p:xfrm>
          <a:off x="477078" y="1351722"/>
          <a:ext cx="11224592" cy="5009321"/>
        </p:xfrm>
        <a:graphic>
          <a:graphicData uri="http://schemas.openxmlformats.org/drawingml/2006/table">
            <a:tbl>
              <a:tblPr firstRow="1" firstCol="1" bandRow="1">
                <a:tableStyleId>{5C22544A-7EE6-4342-B048-85BDC9FD1C3A}</a:tableStyleId>
              </a:tblPr>
              <a:tblGrid>
                <a:gridCol w="3383132">
                  <a:extLst>
                    <a:ext uri="{9D8B030D-6E8A-4147-A177-3AD203B41FA5}">
                      <a16:colId xmlns:a16="http://schemas.microsoft.com/office/drawing/2014/main" val="3666024221"/>
                    </a:ext>
                  </a:extLst>
                </a:gridCol>
                <a:gridCol w="4362970">
                  <a:extLst>
                    <a:ext uri="{9D8B030D-6E8A-4147-A177-3AD203B41FA5}">
                      <a16:colId xmlns:a16="http://schemas.microsoft.com/office/drawing/2014/main" val="128220914"/>
                    </a:ext>
                  </a:extLst>
                </a:gridCol>
                <a:gridCol w="3478490">
                  <a:extLst>
                    <a:ext uri="{9D8B030D-6E8A-4147-A177-3AD203B41FA5}">
                      <a16:colId xmlns:a16="http://schemas.microsoft.com/office/drawing/2014/main" val="901744709"/>
                    </a:ext>
                  </a:extLst>
                </a:gridCol>
              </a:tblGrid>
              <a:tr h="1252331">
                <a:tc gridSpan="3">
                  <a:txBody>
                    <a:bodyPr/>
                    <a:lstStyle/>
                    <a:p>
                      <a:pPr algn="l">
                        <a:lnSpc>
                          <a:spcPts val="1200"/>
                        </a:lnSpc>
                        <a:spcBef>
                          <a:spcPts val="300"/>
                        </a:spcBef>
                        <a:spcAft>
                          <a:spcPts val="300"/>
                        </a:spcAft>
                      </a:pPr>
                      <a:endParaRPr lang="en-CA" sz="1800" dirty="0">
                        <a:effectLst/>
                      </a:endParaRPr>
                    </a:p>
                    <a:p>
                      <a:pPr algn="l">
                        <a:lnSpc>
                          <a:spcPts val="1200"/>
                        </a:lnSpc>
                        <a:spcBef>
                          <a:spcPts val="300"/>
                        </a:spcBef>
                        <a:spcAft>
                          <a:spcPts val="300"/>
                        </a:spcAft>
                      </a:pPr>
                      <a:r>
                        <a:rPr lang="en-CA" sz="1800" dirty="0">
                          <a:effectLst/>
                        </a:rPr>
                        <a:t>Regional Activity C1.2: Develop a priority regional score card to evaluate the potential contribution </a:t>
                      </a:r>
                    </a:p>
                    <a:p>
                      <a:pPr algn="l">
                        <a:lnSpc>
                          <a:spcPts val="1200"/>
                        </a:lnSpc>
                        <a:spcBef>
                          <a:spcPts val="300"/>
                        </a:spcBef>
                        <a:spcAft>
                          <a:spcPts val="300"/>
                        </a:spcAft>
                      </a:pPr>
                      <a:r>
                        <a:rPr lang="en-CA" sz="1800" dirty="0">
                          <a:effectLst/>
                        </a:rPr>
                        <a:t>of newly proposed priority actions and new partnerships towards CTI-CFF objectives and follow up </a:t>
                      </a:r>
                    </a:p>
                    <a:p>
                      <a:pPr algn="l">
                        <a:lnSpc>
                          <a:spcPts val="1200"/>
                        </a:lnSpc>
                        <a:spcBef>
                          <a:spcPts val="300"/>
                        </a:spcBef>
                        <a:spcAft>
                          <a:spcPts val="300"/>
                        </a:spcAft>
                      </a:pPr>
                      <a:r>
                        <a:rPr lang="en-CA" sz="1800" dirty="0">
                          <a:effectLst/>
                        </a:rPr>
                        <a:t>accordingly.</a:t>
                      </a:r>
                      <a:endParaRPr lang="en-BH" sz="1800" dirty="0">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2868719424"/>
                  </a:ext>
                </a:extLst>
              </a:tr>
              <a:tr h="3756990">
                <a:tc>
                  <a:txBody>
                    <a:bodyPr/>
                    <a:lstStyle/>
                    <a:p>
                      <a:pPr algn="l">
                        <a:spcAft>
                          <a:spcPts val="0"/>
                        </a:spcAft>
                      </a:pPr>
                      <a:r>
                        <a:rPr lang="en-US" sz="1800">
                          <a:effectLst/>
                        </a:rPr>
                        <a:t>Outcome C1.2: Options and recommendation scorecard</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Output C1.2: The RS supports the working groups to progress towards achievement of targets in the RPOA through recommendations of management, advocacy and partnership options.</a:t>
                      </a:r>
                      <a:endParaRPr lang="en-BH" sz="1800" dirty="0">
                        <a:effectLst/>
                      </a:endParaRPr>
                    </a:p>
                    <a:p>
                      <a:pPr indent="457200" algn="l">
                        <a:spcAft>
                          <a:spcPts val="0"/>
                        </a:spcAft>
                      </a:pPr>
                      <a:r>
                        <a:rPr lang="en-US" sz="1800" dirty="0">
                          <a:effectLst/>
                        </a:rPr>
                        <a:t>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Indicator C1.2: # of recommendations given and followed up by RS to CTI6 countries regarding progress towards RPOA 2.0 by 2025. </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0937564"/>
                  </a:ext>
                </a:extLst>
              </a:tr>
            </a:tbl>
          </a:graphicData>
        </a:graphic>
      </p:graphicFrame>
    </p:spTree>
    <p:extLst>
      <p:ext uri="{BB962C8B-B14F-4D97-AF65-F5344CB8AC3E}">
        <p14:creationId xmlns:p14="http://schemas.microsoft.com/office/powerpoint/2010/main" val="308165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D86B-E4BC-944C-884E-D3AB4596EF2D}"/>
              </a:ext>
            </a:extLst>
          </p:cNvPr>
          <p:cNvSpPr>
            <a:spLocks noGrp="1"/>
          </p:cNvSpPr>
          <p:nvPr>
            <p:ph type="title"/>
          </p:nvPr>
        </p:nvSpPr>
        <p:spPr>
          <a:xfrm>
            <a:off x="1066800" y="523324"/>
            <a:ext cx="10058400" cy="470589"/>
          </a:xfrm>
        </p:spPr>
        <p:txBody>
          <a:bodyPr>
            <a:normAutofit fontScale="90000"/>
          </a:bodyPr>
          <a:lstStyle/>
          <a:p>
            <a:pPr algn="ctr"/>
            <a:r>
              <a:rPr lang="en-BH" dirty="0"/>
              <a:t>Outcome C1.3</a:t>
            </a:r>
          </a:p>
        </p:txBody>
      </p:sp>
      <p:graphicFrame>
        <p:nvGraphicFramePr>
          <p:cNvPr id="4" name="Content Placeholder 3">
            <a:extLst>
              <a:ext uri="{FF2B5EF4-FFF2-40B4-BE49-F238E27FC236}">
                <a16:creationId xmlns:a16="http://schemas.microsoft.com/office/drawing/2014/main" id="{149897F1-554A-204C-8BD9-865CC68DCF33}"/>
              </a:ext>
            </a:extLst>
          </p:cNvPr>
          <p:cNvGraphicFramePr>
            <a:graphicFrameLocks noGrp="1"/>
          </p:cNvGraphicFramePr>
          <p:nvPr>
            <p:ph idx="1"/>
            <p:extLst>
              <p:ext uri="{D42A27DB-BD31-4B8C-83A1-F6EECF244321}">
                <p14:modId xmlns:p14="http://schemas.microsoft.com/office/powerpoint/2010/main" val="2357270525"/>
              </p:ext>
            </p:extLst>
          </p:nvPr>
        </p:nvGraphicFramePr>
        <p:xfrm>
          <a:off x="569843" y="1364974"/>
          <a:ext cx="11065566" cy="4969702"/>
        </p:xfrm>
        <a:graphic>
          <a:graphicData uri="http://schemas.openxmlformats.org/drawingml/2006/table">
            <a:tbl>
              <a:tblPr firstRow="1" firstCol="1" bandRow="1">
                <a:tableStyleId>{5C22544A-7EE6-4342-B048-85BDC9FD1C3A}</a:tableStyleId>
              </a:tblPr>
              <a:tblGrid>
                <a:gridCol w="3335202">
                  <a:extLst>
                    <a:ext uri="{9D8B030D-6E8A-4147-A177-3AD203B41FA5}">
                      <a16:colId xmlns:a16="http://schemas.microsoft.com/office/drawing/2014/main" val="1272288758"/>
                    </a:ext>
                  </a:extLst>
                </a:gridCol>
                <a:gridCol w="4301156">
                  <a:extLst>
                    <a:ext uri="{9D8B030D-6E8A-4147-A177-3AD203B41FA5}">
                      <a16:colId xmlns:a16="http://schemas.microsoft.com/office/drawing/2014/main" val="1218316878"/>
                    </a:ext>
                  </a:extLst>
                </a:gridCol>
                <a:gridCol w="3429208">
                  <a:extLst>
                    <a:ext uri="{9D8B030D-6E8A-4147-A177-3AD203B41FA5}">
                      <a16:colId xmlns:a16="http://schemas.microsoft.com/office/drawing/2014/main" val="2544762466"/>
                    </a:ext>
                  </a:extLst>
                </a:gridCol>
              </a:tblGrid>
              <a:tr h="1325254">
                <a:tc gridSpan="3">
                  <a:txBody>
                    <a:bodyPr/>
                    <a:lstStyle/>
                    <a:p>
                      <a:pPr algn="l">
                        <a:spcAft>
                          <a:spcPts val="0"/>
                        </a:spcAft>
                      </a:pPr>
                      <a:r>
                        <a:rPr lang="en-CA" sz="2000">
                          <a:effectLst/>
                        </a:rPr>
                        <a:t>Regional Activity C1.3: Implement the communication strategy to facilitate exchange of information, and share progress and lessons learned, and to support all four strategies.</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38068816"/>
                  </a:ext>
                </a:extLst>
              </a:tr>
              <a:tr h="3644448">
                <a:tc>
                  <a:txBody>
                    <a:bodyPr/>
                    <a:lstStyle/>
                    <a:p>
                      <a:pPr algn="just">
                        <a:lnSpc>
                          <a:spcPts val="1200"/>
                        </a:lnSpc>
                        <a:spcBef>
                          <a:spcPts val="600"/>
                        </a:spcBef>
                        <a:spcAft>
                          <a:spcPts val="300"/>
                        </a:spcAft>
                      </a:pPr>
                      <a:endParaRPr lang="en-US" sz="2000" dirty="0">
                        <a:effectLst/>
                      </a:endParaRPr>
                    </a:p>
                    <a:p>
                      <a:pPr algn="just">
                        <a:lnSpc>
                          <a:spcPts val="1200"/>
                        </a:lnSpc>
                        <a:spcBef>
                          <a:spcPts val="600"/>
                        </a:spcBef>
                        <a:spcAft>
                          <a:spcPts val="300"/>
                        </a:spcAft>
                      </a:pPr>
                      <a:r>
                        <a:rPr lang="en-US" sz="2000" dirty="0">
                          <a:effectLst/>
                        </a:rPr>
                        <a:t>Outcome C1.3: Increased </a:t>
                      </a:r>
                    </a:p>
                    <a:p>
                      <a:pPr algn="just">
                        <a:lnSpc>
                          <a:spcPts val="1200"/>
                        </a:lnSpc>
                        <a:spcBef>
                          <a:spcPts val="600"/>
                        </a:spcBef>
                        <a:spcAft>
                          <a:spcPts val="300"/>
                        </a:spcAft>
                      </a:pPr>
                      <a:r>
                        <a:rPr lang="en-US" sz="2000" dirty="0">
                          <a:effectLst/>
                        </a:rPr>
                        <a:t>number of audience are </a:t>
                      </a:r>
                    </a:p>
                    <a:p>
                      <a:pPr algn="just">
                        <a:lnSpc>
                          <a:spcPts val="1200"/>
                        </a:lnSpc>
                        <a:spcBef>
                          <a:spcPts val="600"/>
                        </a:spcBef>
                        <a:spcAft>
                          <a:spcPts val="300"/>
                        </a:spcAft>
                      </a:pPr>
                      <a:r>
                        <a:rPr lang="en-US" sz="2000" dirty="0">
                          <a:effectLst/>
                        </a:rPr>
                        <a:t>able to hear about, </a:t>
                      </a:r>
                    </a:p>
                    <a:p>
                      <a:pPr algn="just">
                        <a:lnSpc>
                          <a:spcPts val="1200"/>
                        </a:lnSpc>
                        <a:spcBef>
                          <a:spcPts val="600"/>
                        </a:spcBef>
                        <a:spcAft>
                          <a:spcPts val="300"/>
                        </a:spcAft>
                      </a:pPr>
                      <a:r>
                        <a:rPr lang="en-US" sz="2000" dirty="0">
                          <a:effectLst/>
                        </a:rPr>
                        <a:t>understand, and </a:t>
                      </a:r>
                    </a:p>
                    <a:p>
                      <a:pPr algn="just">
                        <a:lnSpc>
                          <a:spcPts val="1200"/>
                        </a:lnSpc>
                        <a:spcBef>
                          <a:spcPts val="600"/>
                        </a:spcBef>
                        <a:spcAft>
                          <a:spcPts val="300"/>
                        </a:spcAft>
                      </a:pPr>
                      <a:r>
                        <a:rPr lang="en-US" sz="2000" dirty="0">
                          <a:effectLst/>
                        </a:rPr>
                        <a:t>appreciates CTI-CFF </a:t>
                      </a:r>
                    </a:p>
                    <a:p>
                      <a:pPr algn="just">
                        <a:lnSpc>
                          <a:spcPts val="1200"/>
                        </a:lnSpc>
                        <a:spcBef>
                          <a:spcPts val="600"/>
                        </a:spcBef>
                        <a:spcAft>
                          <a:spcPts val="300"/>
                        </a:spcAft>
                      </a:pPr>
                      <a:r>
                        <a:rPr lang="en-US" sz="2000" dirty="0">
                          <a:effectLst/>
                        </a:rPr>
                        <a:t>initiatives </a:t>
                      </a:r>
                      <a:endParaRPr lang="en-BH" sz="2000" dirty="0">
                        <a:effectLst/>
                      </a:endParaRPr>
                    </a:p>
                    <a:p>
                      <a:pPr algn="l">
                        <a:spcAft>
                          <a:spcPts val="0"/>
                        </a:spcAft>
                      </a:pPr>
                      <a:r>
                        <a:rPr lang="en-US" sz="2000" dirty="0">
                          <a:effectLst/>
                        </a:rPr>
                        <a:t> </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ts val="1200"/>
                        </a:lnSpc>
                        <a:spcBef>
                          <a:spcPts val="600"/>
                        </a:spcBef>
                        <a:spcAft>
                          <a:spcPts val="300"/>
                        </a:spcAft>
                      </a:pPr>
                      <a:endParaRPr lang="en-US" sz="2000" dirty="0">
                        <a:effectLst/>
                      </a:endParaRPr>
                    </a:p>
                    <a:p>
                      <a:pPr algn="just">
                        <a:lnSpc>
                          <a:spcPts val="1200"/>
                        </a:lnSpc>
                        <a:spcBef>
                          <a:spcPts val="600"/>
                        </a:spcBef>
                        <a:spcAft>
                          <a:spcPts val="300"/>
                        </a:spcAft>
                      </a:pPr>
                      <a:r>
                        <a:rPr lang="en-US" sz="2000" dirty="0">
                          <a:effectLst/>
                        </a:rPr>
                        <a:t>Output C1.3: Communications </a:t>
                      </a:r>
                    </a:p>
                    <a:p>
                      <a:pPr algn="just">
                        <a:lnSpc>
                          <a:spcPts val="1200"/>
                        </a:lnSpc>
                        <a:spcBef>
                          <a:spcPts val="600"/>
                        </a:spcBef>
                        <a:spcAft>
                          <a:spcPts val="300"/>
                        </a:spcAft>
                      </a:pPr>
                      <a:r>
                        <a:rPr lang="en-US" sz="2000" dirty="0">
                          <a:effectLst/>
                        </a:rPr>
                        <a:t>activities and tools </a:t>
                      </a:r>
                      <a:endParaRPr lang="en-BH" sz="2000" dirty="0">
                        <a:effectLst/>
                      </a:endParaRPr>
                    </a:p>
                    <a:p>
                      <a:pPr algn="l">
                        <a:spcAft>
                          <a:spcPts val="0"/>
                        </a:spcAft>
                        <a:tabLst>
                          <a:tab pos="702945" algn="l"/>
                        </a:tabLst>
                      </a:pPr>
                      <a:r>
                        <a:rPr lang="en-US" sz="2000" dirty="0">
                          <a:effectLst/>
                        </a:rPr>
                        <a:t>	</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000" dirty="0">
                          <a:effectLst/>
                        </a:rPr>
                        <a:t>Indicator C1.3: To be determined in communication strategy</a:t>
                      </a:r>
                      <a:endParaRPr lang="en-BH" sz="2000" dirty="0">
                        <a:effectLst/>
                      </a:endParaRPr>
                    </a:p>
                    <a:p>
                      <a:pPr algn="ctr">
                        <a:spcAft>
                          <a:spcPts val="0"/>
                        </a:spcAft>
                      </a:pPr>
                      <a:r>
                        <a:rPr lang="en-US" sz="2000" dirty="0">
                          <a:effectLst/>
                        </a:rPr>
                        <a:t> </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4333923"/>
                  </a:ext>
                </a:extLst>
              </a:tr>
            </a:tbl>
          </a:graphicData>
        </a:graphic>
      </p:graphicFrame>
    </p:spTree>
    <p:extLst>
      <p:ext uri="{BB962C8B-B14F-4D97-AF65-F5344CB8AC3E}">
        <p14:creationId xmlns:p14="http://schemas.microsoft.com/office/powerpoint/2010/main" val="362684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997B-9906-DD44-B4AB-615205E0E621}"/>
              </a:ext>
            </a:extLst>
          </p:cNvPr>
          <p:cNvSpPr>
            <a:spLocks noGrp="1"/>
          </p:cNvSpPr>
          <p:nvPr>
            <p:ph type="title"/>
          </p:nvPr>
        </p:nvSpPr>
        <p:spPr>
          <a:xfrm>
            <a:off x="1066800" y="642594"/>
            <a:ext cx="10058400" cy="656119"/>
          </a:xfrm>
        </p:spPr>
        <p:txBody>
          <a:bodyPr>
            <a:normAutofit fontScale="90000"/>
          </a:bodyPr>
          <a:lstStyle/>
          <a:p>
            <a:pPr algn="ctr"/>
            <a:r>
              <a:rPr lang="en-BH" dirty="0"/>
              <a:t>Outcome C1.4</a:t>
            </a:r>
          </a:p>
        </p:txBody>
      </p:sp>
      <p:graphicFrame>
        <p:nvGraphicFramePr>
          <p:cNvPr id="4" name="Content Placeholder 3">
            <a:extLst>
              <a:ext uri="{FF2B5EF4-FFF2-40B4-BE49-F238E27FC236}">
                <a16:creationId xmlns:a16="http://schemas.microsoft.com/office/drawing/2014/main" id="{14AE7CEB-D3AE-7246-A113-B006AA6C0502}"/>
              </a:ext>
            </a:extLst>
          </p:cNvPr>
          <p:cNvGraphicFramePr>
            <a:graphicFrameLocks noGrp="1"/>
          </p:cNvGraphicFramePr>
          <p:nvPr>
            <p:ph idx="1"/>
            <p:extLst>
              <p:ext uri="{D42A27DB-BD31-4B8C-83A1-F6EECF244321}">
                <p14:modId xmlns:p14="http://schemas.microsoft.com/office/powerpoint/2010/main" val="55629016"/>
              </p:ext>
            </p:extLst>
          </p:nvPr>
        </p:nvGraphicFramePr>
        <p:xfrm>
          <a:off x="609599" y="1484243"/>
          <a:ext cx="10919791" cy="4558748"/>
        </p:xfrm>
        <a:graphic>
          <a:graphicData uri="http://schemas.openxmlformats.org/drawingml/2006/table">
            <a:tbl>
              <a:tblPr firstRow="1" firstCol="1" bandRow="1">
                <a:tableStyleId>{5C22544A-7EE6-4342-B048-85BDC9FD1C3A}</a:tableStyleId>
              </a:tblPr>
              <a:tblGrid>
                <a:gridCol w="3291264">
                  <a:extLst>
                    <a:ext uri="{9D8B030D-6E8A-4147-A177-3AD203B41FA5}">
                      <a16:colId xmlns:a16="http://schemas.microsoft.com/office/drawing/2014/main" val="2965681192"/>
                    </a:ext>
                  </a:extLst>
                </a:gridCol>
                <a:gridCol w="4244494">
                  <a:extLst>
                    <a:ext uri="{9D8B030D-6E8A-4147-A177-3AD203B41FA5}">
                      <a16:colId xmlns:a16="http://schemas.microsoft.com/office/drawing/2014/main" val="564164118"/>
                    </a:ext>
                  </a:extLst>
                </a:gridCol>
                <a:gridCol w="3384033">
                  <a:extLst>
                    <a:ext uri="{9D8B030D-6E8A-4147-A177-3AD203B41FA5}">
                      <a16:colId xmlns:a16="http://schemas.microsoft.com/office/drawing/2014/main" val="3323142927"/>
                    </a:ext>
                  </a:extLst>
                </a:gridCol>
              </a:tblGrid>
              <a:tr h="1608970">
                <a:tc gridSpan="3">
                  <a:txBody>
                    <a:bodyPr/>
                    <a:lstStyle/>
                    <a:p>
                      <a:pPr algn="l">
                        <a:spcAft>
                          <a:spcPts val="0"/>
                        </a:spcAft>
                      </a:pPr>
                      <a:r>
                        <a:rPr lang="en-CA" sz="1800" dirty="0">
                          <a:effectLst/>
                        </a:rPr>
                        <a:t>Regional Activity C1.4: </a:t>
                      </a:r>
                      <a:r>
                        <a:rPr lang="en-US" sz="1800" dirty="0">
                          <a:effectLst/>
                        </a:rPr>
                        <a:t>Prepare geo-political and socio-economic evaluations and coordinate with each member to support scoping research for the development of policy position papers and value propositions for private sector to be used in-country to grow support for the RPOA.  [MALAYSIA COMMENTS: To include C1.4 Development of management plans and educational tools taking into account land-based activities having impacts on the marine environment].</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164727519"/>
                  </a:ext>
                </a:extLst>
              </a:tr>
              <a:tr h="2949778">
                <a:tc>
                  <a:txBody>
                    <a:bodyPr/>
                    <a:lstStyle/>
                    <a:p>
                      <a:pPr algn="just">
                        <a:lnSpc>
                          <a:spcPts val="1200"/>
                        </a:lnSpc>
                        <a:spcBef>
                          <a:spcPts val="300"/>
                        </a:spcBef>
                        <a:spcAft>
                          <a:spcPts val="300"/>
                        </a:spcAft>
                      </a:pPr>
                      <a:endParaRPr lang="en-US" sz="1800" dirty="0">
                        <a:effectLst/>
                      </a:endParaRPr>
                    </a:p>
                    <a:p>
                      <a:pPr algn="just">
                        <a:lnSpc>
                          <a:spcPts val="1200"/>
                        </a:lnSpc>
                        <a:spcBef>
                          <a:spcPts val="300"/>
                        </a:spcBef>
                        <a:spcAft>
                          <a:spcPts val="300"/>
                        </a:spcAft>
                      </a:pPr>
                      <a:r>
                        <a:rPr lang="en-US" sz="1800" dirty="0">
                          <a:effectLst/>
                        </a:rPr>
                        <a:t>Outcome C1.4: Key </a:t>
                      </a:r>
                    </a:p>
                    <a:p>
                      <a:pPr algn="just">
                        <a:lnSpc>
                          <a:spcPts val="1200"/>
                        </a:lnSpc>
                        <a:spcBef>
                          <a:spcPts val="300"/>
                        </a:spcBef>
                        <a:spcAft>
                          <a:spcPts val="300"/>
                        </a:spcAft>
                      </a:pPr>
                      <a:r>
                        <a:rPr lang="en-US" sz="1800" dirty="0">
                          <a:effectLst/>
                        </a:rPr>
                        <a:t>decision makers actively </a:t>
                      </a:r>
                    </a:p>
                    <a:p>
                      <a:pPr algn="just">
                        <a:lnSpc>
                          <a:spcPts val="1200"/>
                        </a:lnSpc>
                        <a:spcBef>
                          <a:spcPts val="300"/>
                        </a:spcBef>
                        <a:spcAft>
                          <a:spcPts val="300"/>
                        </a:spcAft>
                      </a:pPr>
                      <a:r>
                        <a:rPr lang="en-US" sz="1800" dirty="0">
                          <a:effectLst/>
                        </a:rPr>
                        <a:t>support progress towards </a:t>
                      </a:r>
                    </a:p>
                    <a:p>
                      <a:pPr algn="just">
                        <a:lnSpc>
                          <a:spcPts val="1200"/>
                        </a:lnSpc>
                        <a:spcBef>
                          <a:spcPts val="300"/>
                        </a:spcBef>
                        <a:spcAft>
                          <a:spcPts val="300"/>
                        </a:spcAft>
                      </a:pPr>
                      <a:r>
                        <a:rPr lang="en-US" sz="1800" dirty="0">
                          <a:effectLst/>
                        </a:rPr>
                        <a:t>the CTI-CFF objectives.</a:t>
                      </a:r>
                      <a:endParaRPr lang="en-BH"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spcAft>
                          <a:spcPts val="0"/>
                        </a:spcAft>
                      </a:pPr>
                      <a:r>
                        <a:rPr lang="en-US" sz="1800">
                          <a:effectLst/>
                        </a:rPr>
                        <a:t>Outputs C1.4: Delivery of policy position papers and value propositions to key decision makers and private sector actors that are reflective of the CTI-CFF priorities and opportunities.</a:t>
                      </a:r>
                      <a:endParaRPr lang="en-BH" sz="1800">
                        <a:effectLst/>
                      </a:endParaRPr>
                    </a:p>
                    <a:p>
                      <a:pPr algn="ctr">
                        <a:spcAft>
                          <a:spcPts val="0"/>
                        </a:spcAft>
                      </a:pPr>
                      <a:r>
                        <a:rPr lang="en-US" sz="1800">
                          <a:effectLst/>
                        </a:rPr>
                        <a:t> </a:t>
                      </a:r>
                      <a:endParaRPr lang="en-BH"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800" dirty="0">
                          <a:effectLst/>
                        </a:rPr>
                        <a:t>Indicators C1.4: # of key decision makers involved to support progress towards CTI-CFF objectives per year.</a:t>
                      </a:r>
                      <a:endParaRPr lang="en-BH" sz="1800" dirty="0">
                        <a:effectLst/>
                      </a:endParaRPr>
                    </a:p>
                    <a:p>
                      <a:pPr algn="l">
                        <a:spcAft>
                          <a:spcPts val="0"/>
                        </a:spcAft>
                      </a:pPr>
                      <a:r>
                        <a:rPr lang="en-US" sz="1800" dirty="0">
                          <a:effectLst/>
                        </a:rPr>
                        <a:t># of policy propositions papers and value propositions to key decision makers and private sector per year.</a:t>
                      </a:r>
                      <a:endParaRPr lang="en-BH"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1230667"/>
                  </a:ext>
                </a:extLst>
              </a:tr>
            </a:tbl>
          </a:graphicData>
        </a:graphic>
      </p:graphicFrame>
    </p:spTree>
    <p:extLst>
      <p:ext uri="{BB962C8B-B14F-4D97-AF65-F5344CB8AC3E}">
        <p14:creationId xmlns:p14="http://schemas.microsoft.com/office/powerpoint/2010/main" val="70915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F914BC3C-A2B2-8D47-ABB8-82C413D44AF8}"/>
              </a:ext>
            </a:extLst>
          </p:cNvPr>
          <p:cNvSpPr>
            <a:spLocks noGrp="1"/>
          </p:cNvSpPr>
          <p:nvPr>
            <p:ph idx="1"/>
          </p:nvPr>
        </p:nvSpPr>
        <p:spPr>
          <a:xfrm>
            <a:off x="6579450" y="2098134"/>
            <a:ext cx="4957554" cy="2661731"/>
          </a:xfrm>
        </p:spPr>
        <p:txBody>
          <a:bodyPr>
            <a:normAutofit/>
          </a:bodyPr>
          <a:lstStyle/>
          <a:p>
            <a:pPr marL="0" indent="0">
              <a:buNone/>
            </a:pPr>
            <a:endParaRPr lang="en-BH" dirty="0"/>
          </a:p>
          <a:p>
            <a:pPr marL="0" indent="0">
              <a:buNone/>
            </a:pPr>
            <a:r>
              <a:rPr lang="en-US" sz="4400" b="1" dirty="0"/>
              <a:t>Exercise t</a:t>
            </a:r>
            <a:r>
              <a:rPr lang="en-BH" sz="4400" b="1" dirty="0"/>
              <a:t>o make these indicators SMART</a:t>
            </a:r>
          </a:p>
        </p:txBody>
      </p:sp>
      <p:pic>
        <p:nvPicPr>
          <p:cNvPr id="4" name="Graphic 3" descr="Checklist RTL">
            <a:extLst>
              <a:ext uri="{FF2B5EF4-FFF2-40B4-BE49-F238E27FC236}">
                <a16:creationId xmlns:a16="http://schemas.microsoft.com/office/drawing/2014/main" id="{D179FF91-9D71-B04E-A303-E0418F3F69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00" y="1192567"/>
            <a:ext cx="4402667" cy="4615565"/>
          </a:xfrm>
          <a:prstGeom prst="rect">
            <a:avLst/>
          </a:prstGeom>
        </p:spPr>
      </p:pic>
    </p:spTree>
    <p:extLst>
      <p:ext uri="{BB962C8B-B14F-4D97-AF65-F5344CB8AC3E}">
        <p14:creationId xmlns:p14="http://schemas.microsoft.com/office/powerpoint/2010/main" val="280067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452A6981-D6E5-FA47-B8A9-2104D41D71ED}"/>
              </a:ext>
            </a:extLst>
          </p:cNvPr>
          <p:cNvSpPr>
            <a:spLocks noGrp="1"/>
          </p:cNvSpPr>
          <p:nvPr>
            <p:ph type="title"/>
          </p:nvPr>
        </p:nvSpPr>
        <p:spPr>
          <a:xfrm>
            <a:off x="342900" y="559477"/>
            <a:ext cx="4210050" cy="5709931"/>
          </a:xfrm>
        </p:spPr>
        <p:txBody>
          <a:bodyPr>
            <a:normAutofit/>
          </a:bodyPr>
          <a:lstStyle/>
          <a:p>
            <a:pPr algn="ctr"/>
            <a:r>
              <a:rPr lang="en-BH" sz="6600" b="1" dirty="0"/>
              <a:t>Group exercise</a:t>
            </a:r>
            <a:br>
              <a:rPr lang="en-US" sz="6600" b="1" dirty="0"/>
            </a:br>
            <a:br>
              <a:rPr lang="en-US" sz="6600" b="1" dirty="0"/>
            </a:br>
            <a:r>
              <a:rPr lang="en-US" b="1" dirty="0" err="1"/>
              <a:t>Mentimeters</a:t>
            </a:r>
            <a:r>
              <a:rPr lang="en-US" b="1" dirty="0"/>
              <a:t> </a:t>
            </a:r>
            <a:endParaRPr lang="en-BH" sz="6600" b="1" dirty="0"/>
          </a:p>
        </p:txBody>
      </p:sp>
      <p:graphicFrame>
        <p:nvGraphicFramePr>
          <p:cNvPr id="5" name="Content Placeholder 2">
            <a:extLst>
              <a:ext uri="{FF2B5EF4-FFF2-40B4-BE49-F238E27FC236}">
                <a16:creationId xmlns:a16="http://schemas.microsoft.com/office/drawing/2014/main" id="{BD67232C-605B-4DD3-9E24-E81E13C7DFE1}"/>
              </a:ext>
            </a:extLst>
          </p:cNvPr>
          <p:cNvGraphicFramePr>
            <a:graphicFrameLocks noGrp="1"/>
          </p:cNvGraphicFramePr>
          <p:nvPr>
            <p:ph idx="1"/>
            <p:extLst>
              <p:ext uri="{D42A27DB-BD31-4B8C-83A1-F6EECF244321}">
                <p14:modId xmlns:p14="http://schemas.microsoft.com/office/powerpoint/2010/main" val="2995219830"/>
              </p:ext>
            </p:extLst>
          </p:nvPr>
        </p:nvGraphicFramePr>
        <p:xfrm>
          <a:off x="4993008" y="223186"/>
          <a:ext cx="6856092"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379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Target Indicator A1</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lstStyle/>
          <a:p>
            <a:r>
              <a:rPr lang="en-BH" sz="2400" dirty="0"/>
              <a:t>Target Indicator A1: </a:t>
            </a:r>
          </a:p>
          <a:p>
            <a:pPr marL="0" indent="0">
              <a:buNone/>
            </a:pPr>
            <a:r>
              <a:rPr lang="en-BH" sz="2400" dirty="0"/>
              <a:t>   </a:t>
            </a:r>
            <a:r>
              <a:rPr lang="en-US" sz="2400" dirty="0"/>
              <a:t>Health coral status in target areas in good condition.</a:t>
            </a:r>
            <a:r>
              <a:rPr lang="en-BH" sz="2400" dirty="0"/>
              <a:t> </a:t>
            </a:r>
          </a:p>
          <a:p>
            <a:endParaRPr lang="en-BH" dirty="0"/>
          </a:p>
        </p:txBody>
      </p:sp>
    </p:spTree>
    <p:extLst>
      <p:ext uri="{BB962C8B-B14F-4D97-AF65-F5344CB8AC3E}">
        <p14:creationId xmlns:p14="http://schemas.microsoft.com/office/powerpoint/2010/main" val="55529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Target Indicator A3 </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Target Indicator A3: </a:t>
            </a:r>
          </a:p>
          <a:p>
            <a:pPr marL="0" indent="0">
              <a:buNone/>
            </a:pPr>
            <a:r>
              <a:rPr lang="en-US" sz="2400" dirty="0"/>
              <a:t>Change in deaths of marine wild life through marine debris, over fishing, unselected fishing, habitat degradation and oil spill in the CT MPAs or changes in the level of threat caused by marine debris, over fishing, unselected fishing, habitat degradation and oil spill to priority species in the CT MPAs.</a:t>
            </a:r>
            <a:r>
              <a:rPr lang="en-BH" sz="2400" dirty="0"/>
              <a:t> </a:t>
            </a:r>
          </a:p>
        </p:txBody>
      </p:sp>
    </p:spTree>
    <p:extLst>
      <p:ext uri="{BB962C8B-B14F-4D97-AF65-F5344CB8AC3E}">
        <p14:creationId xmlns:p14="http://schemas.microsoft.com/office/powerpoint/2010/main" val="361539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2">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384313" y="1494183"/>
            <a:ext cx="3485322" cy="3869634"/>
          </a:xfrm>
        </p:spPr>
        <p:txBody>
          <a:bodyPr>
            <a:normAutofit/>
          </a:bodyPr>
          <a:lstStyle/>
          <a:p>
            <a:pPr marL="0" indent="0">
              <a:buNone/>
            </a:pPr>
            <a:endParaRPr lang="en-BH" sz="4800" b="1" dirty="0">
              <a:solidFill>
                <a:srgbClr val="FFFFFF"/>
              </a:solidFill>
            </a:endParaRPr>
          </a:p>
          <a:p>
            <a:pPr marL="0" indent="0">
              <a:buNone/>
            </a:pPr>
            <a:r>
              <a:rPr lang="en-US" sz="4800" b="1" dirty="0">
                <a:solidFill>
                  <a:srgbClr val="FFFFFF"/>
                </a:solidFill>
              </a:rPr>
              <a:t>Draft </a:t>
            </a:r>
          </a:p>
          <a:p>
            <a:pPr marL="0" indent="0">
              <a:buNone/>
            </a:pPr>
            <a:r>
              <a:rPr lang="en-BH" sz="4800" b="1" dirty="0">
                <a:solidFill>
                  <a:srgbClr val="FFFFFF"/>
                </a:solidFill>
              </a:rPr>
              <a:t>RPOA</a:t>
            </a:r>
            <a:r>
              <a:rPr lang="en-US" sz="4800" b="1" dirty="0">
                <a:solidFill>
                  <a:srgbClr val="FFFFFF"/>
                </a:solidFill>
              </a:rPr>
              <a:t> </a:t>
            </a:r>
            <a:r>
              <a:rPr lang="en-BH" sz="4800" b="1" dirty="0">
                <a:solidFill>
                  <a:srgbClr val="FFFFFF"/>
                </a:solidFill>
              </a:rPr>
              <a:t>2.0</a:t>
            </a:r>
            <a:endParaRPr lang="en-US" sz="4800" b="1" dirty="0">
              <a:solidFill>
                <a:srgbClr val="FFFFFF"/>
              </a:solidFill>
            </a:endParaRPr>
          </a:p>
        </p:txBody>
      </p:sp>
      <p:pic>
        <p:nvPicPr>
          <p:cNvPr id="3" name="Graphic 2" descr="Daily calendar">
            <a:extLst>
              <a:ext uri="{FF2B5EF4-FFF2-40B4-BE49-F238E27FC236}">
                <a16:creationId xmlns:a16="http://schemas.microsoft.com/office/drawing/2014/main" id="{06D7923B-861B-6943-AE22-8A69E2714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6133" y="491067"/>
            <a:ext cx="6519333" cy="5858933"/>
          </a:xfrm>
          <a:prstGeom prst="rect">
            <a:avLst/>
          </a:prstGeom>
        </p:spPr>
      </p:pic>
    </p:spTree>
    <p:extLst>
      <p:ext uri="{BB962C8B-B14F-4D97-AF65-F5344CB8AC3E}">
        <p14:creationId xmlns:p14="http://schemas.microsoft.com/office/powerpoint/2010/main" val="135223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Target Indicator B1</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Target Indicator B1: </a:t>
            </a:r>
          </a:p>
          <a:p>
            <a:pPr marL="0" indent="0">
              <a:buNone/>
            </a:pPr>
            <a:r>
              <a:rPr lang="en-US" sz="2400" dirty="0"/>
              <a:t>Accessibility, availability and utilization of food from marine and coastal resources for coastal communities in the [priority] seascapes and MPA networks.</a:t>
            </a:r>
            <a:r>
              <a:rPr lang="en-BH" sz="2400" dirty="0"/>
              <a:t> </a:t>
            </a:r>
          </a:p>
        </p:txBody>
      </p:sp>
    </p:spTree>
    <p:extLst>
      <p:ext uri="{BB962C8B-B14F-4D97-AF65-F5344CB8AC3E}">
        <p14:creationId xmlns:p14="http://schemas.microsoft.com/office/powerpoint/2010/main" val="9141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Indicator 1.1 (Formerly B2.1)</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Indicator 1.1 (Formerly B2.1) dedicated gender expertise in the CTI-CFF institutional framework and gender-specific impact indicators in the regional impact framework and M&amp;E system for the RPOA 2.0.</a:t>
            </a:r>
            <a:r>
              <a:rPr lang="en-BH" sz="2400" dirty="0"/>
              <a:t> </a:t>
            </a:r>
          </a:p>
        </p:txBody>
      </p:sp>
    </p:spTree>
    <p:extLst>
      <p:ext uri="{BB962C8B-B14F-4D97-AF65-F5344CB8AC3E}">
        <p14:creationId xmlns:p14="http://schemas.microsoft.com/office/powerpoint/2010/main" val="1463713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Target Indicator C1</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Target Indicator C1: </a:t>
            </a:r>
          </a:p>
          <a:p>
            <a:pPr marL="0" indent="0">
              <a:buNone/>
            </a:pPr>
            <a:r>
              <a:rPr lang="en-US" sz="2400" dirty="0"/>
              <a:t>multi-country activities.</a:t>
            </a:r>
            <a:r>
              <a:rPr lang="en-BH" sz="2400" dirty="0"/>
              <a:t> </a:t>
            </a:r>
          </a:p>
        </p:txBody>
      </p:sp>
    </p:spTree>
    <p:extLst>
      <p:ext uri="{BB962C8B-B14F-4D97-AF65-F5344CB8AC3E}">
        <p14:creationId xmlns:p14="http://schemas.microsoft.com/office/powerpoint/2010/main" val="3075640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Target Indicator </a:t>
            </a:r>
            <a:r>
              <a:rPr lang="en-US" b="1" dirty="0"/>
              <a:t>B2</a:t>
            </a:r>
            <a:endParaRPr lang="en-BH" b="1" dirty="0"/>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Target Indicator B2: </a:t>
            </a:r>
          </a:p>
          <a:p>
            <a:pPr marL="274320" lvl="1" indent="0">
              <a:buNone/>
            </a:pPr>
            <a:r>
              <a:rPr lang="en-US" sz="2200" dirty="0"/>
              <a:t>Number of activities to support productivity, skills, income, gender social inclusions,</a:t>
            </a:r>
            <a:endParaRPr lang="en-BH"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353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573409" y="559477"/>
            <a:ext cx="3765200" cy="5709931"/>
          </a:xfrm>
        </p:spPr>
        <p:txBody>
          <a:bodyPr>
            <a:normAutofit/>
          </a:bodyPr>
          <a:lstStyle/>
          <a:p>
            <a:pPr algn="ctr"/>
            <a:r>
              <a:rPr lang="en-BH" dirty="0"/>
              <a:t>  </a:t>
            </a:r>
            <a:r>
              <a:rPr lang="en-BH" b="1" dirty="0"/>
              <a:t>Mentimeter</a:t>
            </a:r>
          </a:p>
        </p:txBody>
      </p:sp>
      <p:graphicFrame>
        <p:nvGraphicFramePr>
          <p:cNvPr id="8" name="Content Placeholder 5">
            <a:extLst>
              <a:ext uri="{FF2B5EF4-FFF2-40B4-BE49-F238E27FC236}">
                <a16:creationId xmlns:a16="http://schemas.microsoft.com/office/drawing/2014/main" id="{A8C95B78-1216-440F-8533-CA03D6B6B501}"/>
              </a:ext>
            </a:extLst>
          </p:cNvPr>
          <p:cNvGraphicFramePr>
            <a:graphicFrameLocks noGrp="1"/>
          </p:cNvGraphicFramePr>
          <p:nvPr>
            <p:ph idx="1"/>
            <p:extLst>
              <p:ext uri="{D42A27DB-BD31-4B8C-83A1-F6EECF244321}">
                <p14:modId xmlns:p14="http://schemas.microsoft.com/office/powerpoint/2010/main" val="3790060939"/>
              </p:ext>
            </p:extLst>
          </p:nvPr>
        </p:nvGraphicFramePr>
        <p:xfrm>
          <a:off x="4888992" y="440266"/>
          <a:ext cx="7068312" cy="617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054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Graphic 6" descr="Questions">
            <a:extLst>
              <a:ext uri="{FF2B5EF4-FFF2-40B4-BE49-F238E27FC236}">
                <a16:creationId xmlns:a16="http://schemas.microsoft.com/office/drawing/2014/main" id="{C4BE1467-89D3-40F3-B5D8-8BACEE3AB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017" y="1228185"/>
            <a:ext cx="4414438" cy="4414438"/>
          </a:xfrm>
          <a:prstGeom prst="rect">
            <a:avLst/>
          </a:prstGeom>
        </p:spPr>
      </p:pic>
      <p:sp>
        <p:nvSpPr>
          <p:cNvPr id="3" name="Content Placeholder 2">
            <a:extLst>
              <a:ext uri="{FF2B5EF4-FFF2-40B4-BE49-F238E27FC236}">
                <a16:creationId xmlns:a16="http://schemas.microsoft.com/office/drawing/2014/main" id="{9AC7D326-FBAE-BC46-A64A-D2978AF8D441}"/>
              </a:ext>
            </a:extLst>
          </p:cNvPr>
          <p:cNvSpPr>
            <a:spLocks noGrp="1"/>
          </p:cNvSpPr>
          <p:nvPr>
            <p:ph idx="1"/>
          </p:nvPr>
        </p:nvSpPr>
        <p:spPr>
          <a:xfrm>
            <a:off x="6579450" y="2538919"/>
            <a:ext cx="4957554" cy="3496120"/>
          </a:xfrm>
        </p:spPr>
        <p:txBody>
          <a:bodyPr>
            <a:normAutofit/>
          </a:bodyPr>
          <a:lstStyle/>
          <a:p>
            <a:pPr marL="0" indent="0">
              <a:buNone/>
            </a:pPr>
            <a:r>
              <a:rPr lang="en-BH" sz="4400" b="1" dirty="0"/>
              <a:t>Please ask your questions the floor is open.</a:t>
            </a:r>
          </a:p>
        </p:txBody>
      </p:sp>
    </p:spTree>
    <p:extLst>
      <p:ext uri="{BB962C8B-B14F-4D97-AF65-F5344CB8AC3E}">
        <p14:creationId xmlns:p14="http://schemas.microsoft.com/office/powerpoint/2010/main" val="3139123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E9EC-9962-4EB2-A0F1-64D6811F0B7C}"/>
              </a:ext>
            </a:extLst>
          </p:cNvPr>
          <p:cNvSpPr>
            <a:spLocks noGrp="1"/>
          </p:cNvSpPr>
          <p:nvPr>
            <p:ph type="title"/>
          </p:nvPr>
        </p:nvSpPr>
        <p:spPr/>
        <p:txBody>
          <a:bodyPr/>
          <a:lstStyle/>
          <a:p>
            <a:pPr algn="ctr"/>
            <a:r>
              <a:rPr lang="en-US" b="1" dirty="0"/>
              <a:t>Post-Webinar Survey</a:t>
            </a:r>
            <a:endParaRPr lang="en-ID" b="1" dirty="0"/>
          </a:p>
        </p:txBody>
      </p:sp>
      <p:sp>
        <p:nvSpPr>
          <p:cNvPr id="3" name="Content Placeholder 2">
            <a:extLst>
              <a:ext uri="{FF2B5EF4-FFF2-40B4-BE49-F238E27FC236}">
                <a16:creationId xmlns:a16="http://schemas.microsoft.com/office/drawing/2014/main" id="{D1DD4F50-18CD-4EF7-BD67-96C53C77579E}"/>
              </a:ext>
            </a:extLst>
          </p:cNvPr>
          <p:cNvSpPr>
            <a:spLocks noGrp="1"/>
          </p:cNvSpPr>
          <p:nvPr>
            <p:ph idx="1"/>
          </p:nvPr>
        </p:nvSpPr>
        <p:spPr/>
        <p:txBody>
          <a:bodyPr>
            <a:normAutofit/>
          </a:bodyPr>
          <a:lstStyle/>
          <a:p>
            <a:r>
              <a:rPr lang="en-US" sz="2800" dirty="0"/>
              <a:t>Please submit your responses to the post webinar evaluation through Google Form.</a:t>
            </a:r>
            <a:endParaRPr lang="en-ID" sz="2800" dirty="0"/>
          </a:p>
        </p:txBody>
      </p:sp>
    </p:spTree>
    <p:extLst>
      <p:ext uri="{BB962C8B-B14F-4D97-AF65-F5344CB8AC3E}">
        <p14:creationId xmlns:p14="http://schemas.microsoft.com/office/powerpoint/2010/main" val="143119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187" t="15580" r="12728" b="41830"/>
          <a:stretch/>
        </p:blipFill>
        <p:spPr>
          <a:xfrm>
            <a:off x="-22304" y="0"/>
            <a:ext cx="9032489" cy="6923314"/>
          </a:xfrm>
          <a:prstGeom prst="rect">
            <a:avLst/>
          </a:prstGeom>
        </p:spPr>
      </p:pic>
      <p:sp>
        <p:nvSpPr>
          <p:cNvPr id="21" name="Oval 20"/>
          <p:cNvSpPr/>
          <p:nvPr/>
        </p:nvSpPr>
        <p:spPr>
          <a:xfrm rot="10800000">
            <a:off x="7376894" y="-3256151"/>
            <a:ext cx="12154371" cy="13336858"/>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800000">
            <a:off x="7639664" y="-3345362"/>
            <a:ext cx="12006293" cy="13336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825204" y="1716522"/>
            <a:ext cx="6236239" cy="44773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5000" b="1" dirty="0">
              <a:solidFill>
                <a:srgbClr val="127693"/>
              </a:solidFill>
              <a:latin typeface="Optima" charset="0"/>
              <a:ea typeface="Optima" charset="0"/>
              <a:cs typeface="Optima" charset="0"/>
            </a:endParaRPr>
          </a:p>
        </p:txBody>
      </p:sp>
      <p:sp>
        <p:nvSpPr>
          <p:cNvPr id="24" name="TextBox 23"/>
          <p:cNvSpPr txBox="1"/>
          <p:nvPr/>
        </p:nvSpPr>
        <p:spPr>
          <a:xfrm>
            <a:off x="8319515" y="964209"/>
            <a:ext cx="3710204" cy="3139321"/>
          </a:xfrm>
          <a:prstGeom prst="rect">
            <a:avLst/>
          </a:prstGeom>
          <a:noFill/>
        </p:spPr>
        <p:txBody>
          <a:bodyPr wrap="square" rtlCol="0">
            <a:spAutoFit/>
          </a:bodyPr>
          <a:lstStyle/>
          <a:p>
            <a:r>
              <a:rPr lang="en-US" sz="3300" dirty="0">
                <a:solidFill>
                  <a:srgbClr val="0B4F63"/>
                </a:solidFill>
                <a:latin typeface="Georgia" charset="0"/>
                <a:ea typeface="Georgia" charset="0"/>
                <a:cs typeface="Georgia" charset="0"/>
              </a:rPr>
              <a:t>Thank you</a:t>
            </a:r>
          </a:p>
          <a:p>
            <a:r>
              <a:rPr lang="en-US" sz="3300" dirty="0" err="1">
                <a:solidFill>
                  <a:srgbClr val="0B4F63"/>
                </a:solidFill>
                <a:latin typeface="Georgia" charset="0"/>
                <a:ea typeface="Georgia" charset="0"/>
                <a:cs typeface="Georgia" charset="0"/>
              </a:rPr>
              <a:t>Terima</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kasih</a:t>
            </a:r>
            <a:br>
              <a:rPr lang="en-US" sz="3300" dirty="0">
                <a:solidFill>
                  <a:srgbClr val="0B4F63"/>
                </a:solidFill>
                <a:latin typeface="Georgia" charset="0"/>
                <a:ea typeface="Georgia" charset="0"/>
                <a:cs typeface="Georgia" charset="0"/>
              </a:rPr>
            </a:br>
            <a:r>
              <a:rPr lang="en-US" sz="3300" dirty="0" err="1">
                <a:solidFill>
                  <a:srgbClr val="0B4F63"/>
                </a:solidFill>
                <a:latin typeface="Georgia" charset="0"/>
                <a:ea typeface="Georgia" charset="0"/>
                <a:cs typeface="Georgia" charset="0"/>
              </a:rPr>
              <a:t>Maraming</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salamat</a:t>
            </a:r>
            <a:r>
              <a:rPr lang="en-US" sz="3300" dirty="0">
                <a:solidFill>
                  <a:srgbClr val="0B4F63"/>
                </a:solidFill>
                <a:latin typeface="Georgia" charset="0"/>
                <a:ea typeface="Georgia" charset="0"/>
                <a:cs typeface="Georgia" charset="0"/>
              </a:rPr>
              <a:t> </a:t>
            </a:r>
          </a:p>
          <a:p>
            <a:r>
              <a:rPr lang="en-US" sz="3300" dirty="0">
                <a:solidFill>
                  <a:srgbClr val="0B4F63"/>
                </a:solidFill>
                <a:latin typeface="Georgia" charset="0"/>
                <a:ea typeface="Georgia" charset="0"/>
                <a:cs typeface="Georgia" charset="0"/>
              </a:rPr>
              <a:t>Tank </a:t>
            </a:r>
            <a:r>
              <a:rPr lang="en-US" sz="3300" dirty="0" err="1">
                <a:solidFill>
                  <a:srgbClr val="0B4F63"/>
                </a:solidFill>
                <a:latin typeface="Georgia" charset="0"/>
                <a:ea typeface="Georgia" charset="0"/>
                <a:cs typeface="Georgia" charset="0"/>
              </a:rPr>
              <a:t>iu</a:t>
            </a:r>
            <a:endParaRPr lang="en-US" sz="3300" dirty="0">
              <a:solidFill>
                <a:srgbClr val="0B4F63"/>
              </a:solidFill>
              <a:latin typeface="Georgia" charset="0"/>
              <a:ea typeface="Georgia" charset="0"/>
              <a:cs typeface="Georgia" charset="0"/>
            </a:endParaRPr>
          </a:p>
          <a:p>
            <a:r>
              <a:rPr lang="en-US" sz="3300" dirty="0" err="1">
                <a:solidFill>
                  <a:srgbClr val="0B4F63"/>
                </a:solidFill>
                <a:latin typeface="Georgia" charset="0"/>
                <a:ea typeface="Georgia" charset="0"/>
                <a:cs typeface="Georgia" charset="0"/>
              </a:rPr>
              <a:t>Tagio</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tumas</a:t>
            </a:r>
            <a:endParaRPr lang="en-US" sz="3300" dirty="0">
              <a:solidFill>
                <a:srgbClr val="0B4F63"/>
              </a:solidFill>
              <a:latin typeface="Georgia" charset="0"/>
              <a:ea typeface="Georgia" charset="0"/>
              <a:cs typeface="Georgia" charset="0"/>
            </a:endParaRPr>
          </a:p>
          <a:p>
            <a:r>
              <a:rPr lang="en-US" sz="3300" dirty="0">
                <a:solidFill>
                  <a:srgbClr val="0B4F63"/>
                </a:solidFill>
                <a:latin typeface="Georgia" charset="0"/>
                <a:ea typeface="Georgia" charset="0"/>
                <a:cs typeface="Georgia" charset="0"/>
              </a:rPr>
              <a:t>Obrigado</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511" y="4844447"/>
            <a:ext cx="3704208" cy="1102112"/>
          </a:xfrm>
          <a:prstGeom prst="rect">
            <a:avLst/>
          </a:prstGeom>
        </p:spPr>
      </p:pic>
      <p:sp>
        <p:nvSpPr>
          <p:cNvPr id="26" name="TextBox 25"/>
          <p:cNvSpPr txBox="1"/>
          <p:nvPr/>
        </p:nvSpPr>
        <p:spPr>
          <a:xfrm>
            <a:off x="0" y="6614557"/>
            <a:ext cx="6529387" cy="276999"/>
          </a:xfrm>
          <a:prstGeom prst="rect">
            <a:avLst/>
          </a:prstGeom>
          <a:noFill/>
        </p:spPr>
        <p:txBody>
          <a:bodyPr wrap="square" rtlCol="0">
            <a:spAutoFit/>
          </a:bodyPr>
          <a:lstStyle/>
          <a:p>
            <a:r>
              <a:rPr lang="en-US" sz="1200" dirty="0">
                <a:solidFill>
                  <a:schemeClr val="bg1"/>
                </a:solidFill>
                <a:latin typeface="Optima" charset="0"/>
                <a:ea typeface="Optima" charset="0"/>
                <a:cs typeface="Optima" charset="0"/>
              </a:rPr>
              <a:t>Photos by </a:t>
            </a:r>
            <a:r>
              <a:rPr lang="en-US" sz="1200" dirty="0" err="1">
                <a:solidFill>
                  <a:schemeClr val="bg1"/>
                </a:solidFill>
                <a:latin typeface="Optima" charset="0"/>
                <a:ea typeface="Optima" charset="0"/>
                <a:cs typeface="Optima" charset="0"/>
              </a:rPr>
              <a:t>Rumanti</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Wasturini</a:t>
            </a:r>
            <a:r>
              <a:rPr lang="en-US" sz="1200" dirty="0">
                <a:solidFill>
                  <a:schemeClr val="bg1"/>
                </a:solidFill>
                <a:latin typeface="Optima" charset="0"/>
                <a:ea typeface="Optima" charset="0"/>
                <a:cs typeface="Optima" charset="0"/>
              </a:rPr>
              <a:t> &amp; </a:t>
            </a:r>
            <a:r>
              <a:rPr lang="en-US" sz="1200" dirty="0" err="1">
                <a:solidFill>
                  <a:schemeClr val="bg1"/>
                </a:solidFill>
                <a:latin typeface="Optima" charset="0"/>
                <a:ea typeface="Optima" charset="0"/>
                <a:cs typeface="Optima" charset="0"/>
              </a:rPr>
              <a:t>Ayodya</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Satryo</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Anggorodjati</a:t>
            </a:r>
            <a:endParaRPr lang="en-US" sz="1200" dirty="0">
              <a:solidFill>
                <a:schemeClr val="bg1"/>
              </a:solidFill>
              <a:latin typeface="Optima" charset="0"/>
              <a:ea typeface="Optima" charset="0"/>
              <a:cs typeface="Optima" charset="0"/>
            </a:endParaRPr>
          </a:p>
        </p:txBody>
      </p:sp>
    </p:spTree>
    <p:extLst>
      <p:ext uri="{BB962C8B-B14F-4D97-AF65-F5344CB8AC3E}">
        <p14:creationId xmlns:p14="http://schemas.microsoft.com/office/powerpoint/2010/main" val="67406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788641"/>
          </a:xfrm>
        </p:spPr>
        <p:txBody>
          <a:bodyPr>
            <a:normAutofit/>
          </a:bodyPr>
          <a:lstStyle/>
          <a:p>
            <a:pPr algn="ctr"/>
            <a:r>
              <a:rPr lang="en-BH" dirty="0"/>
              <a:t>   Target Outcome A1</a:t>
            </a:r>
          </a:p>
        </p:txBody>
      </p:sp>
      <p:graphicFrame>
        <p:nvGraphicFramePr>
          <p:cNvPr id="3" name="Content Placeholder 2">
            <a:extLst>
              <a:ext uri="{FF2B5EF4-FFF2-40B4-BE49-F238E27FC236}">
                <a16:creationId xmlns:a16="http://schemas.microsoft.com/office/drawing/2014/main" id="{6C52053E-8E1A-6D41-B957-A62622368FA2}"/>
              </a:ext>
            </a:extLst>
          </p:cNvPr>
          <p:cNvGraphicFramePr>
            <a:graphicFrameLocks noGrp="1"/>
          </p:cNvGraphicFramePr>
          <p:nvPr>
            <p:ph idx="1"/>
            <p:extLst>
              <p:ext uri="{D42A27DB-BD31-4B8C-83A1-F6EECF244321}">
                <p14:modId xmlns:p14="http://schemas.microsoft.com/office/powerpoint/2010/main" val="2875281598"/>
              </p:ext>
            </p:extLst>
          </p:nvPr>
        </p:nvGraphicFramePr>
        <p:xfrm>
          <a:off x="649358" y="1669775"/>
          <a:ext cx="11078816" cy="4753669"/>
        </p:xfrm>
        <a:graphic>
          <a:graphicData uri="http://schemas.openxmlformats.org/drawingml/2006/table">
            <a:tbl>
              <a:tblPr firstRow="1" firstCol="1" bandRow="1">
                <a:tableStyleId>{5C22544A-7EE6-4342-B048-85BDC9FD1C3A}</a:tableStyleId>
              </a:tblPr>
              <a:tblGrid>
                <a:gridCol w="3339195">
                  <a:extLst>
                    <a:ext uri="{9D8B030D-6E8A-4147-A177-3AD203B41FA5}">
                      <a16:colId xmlns:a16="http://schemas.microsoft.com/office/drawing/2014/main" val="1950251397"/>
                    </a:ext>
                  </a:extLst>
                </a:gridCol>
                <a:gridCol w="4983169">
                  <a:extLst>
                    <a:ext uri="{9D8B030D-6E8A-4147-A177-3AD203B41FA5}">
                      <a16:colId xmlns:a16="http://schemas.microsoft.com/office/drawing/2014/main" val="3636714934"/>
                    </a:ext>
                  </a:extLst>
                </a:gridCol>
                <a:gridCol w="2756452">
                  <a:extLst>
                    <a:ext uri="{9D8B030D-6E8A-4147-A177-3AD203B41FA5}">
                      <a16:colId xmlns:a16="http://schemas.microsoft.com/office/drawing/2014/main" val="3981190295"/>
                    </a:ext>
                  </a:extLst>
                </a:gridCol>
              </a:tblGrid>
              <a:tr h="300104">
                <a:tc>
                  <a:txBody>
                    <a:bodyPr/>
                    <a:lstStyle/>
                    <a:p>
                      <a:pPr algn="ctr">
                        <a:spcAft>
                          <a:spcPts val="0"/>
                        </a:spcAft>
                      </a:pPr>
                      <a:r>
                        <a:rPr lang="en-US" sz="2000">
                          <a:effectLst/>
                        </a:rPr>
                        <a:t>OUTCOME</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2000">
                          <a:effectLst/>
                        </a:rPr>
                        <a:t>OUTPUT</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2000" dirty="0">
                          <a:effectLst/>
                        </a:rPr>
                        <a:t>INDICATORS</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3479227"/>
                  </a:ext>
                </a:extLst>
              </a:tr>
              <a:tr h="994576">
                <a:tc gridSpan="3">
                  <a:txBody>
                    <a:bodyPr/>
                    <a:lstStyle/>
                    <a:p>
                      <a:pPr algn="l">
                        <a:spcAft>
                          <a:spcPts val="0"/>
                        </a:spcAft>
                      </a:pPr>
                      <a:r>
                        <a:rPr lang="en-US" sz="2000" dirty="0">
                          <a:effectLst/>
                        </a:rPr>
                        <a:t>2025 [2030] Biophysical Objective A:  Health of coastal and marine ecosystems (coral reefs, mangroves and seagrass beds, threatened species and fish stocks) enclosed in the CT MPAs” improves.</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pPr algn="l">
                        <a:spcAft>
                          <a:spcPts val="0"/>
                        </a:spcAft>
                      </a:pP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1678154"/>
                  </a:ext>
                </a:extLst>
              </a:tr>
              <a:tr h="300104">
                <a:tc gridSpan="3">
                  <a:txBody>
                    <a:bodyPr/>
                    <a:lstStyle/>
                    <a:p>
                      <a:pPr algn="l">
                        <a:spcAft>
                          <a:spcPts val="0"/>
                        </a:spcAft>
                      </a:pPr>
                      <a:r>
                        <a:rPr lang="en-US" sz="2000">
                          <a:effectLst/>
                        </a:rPr>
                        <a:t>TARGET A1 CORAL REEFS </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pPr algn="l">
                        <a:spcAft>
                          <a:spcPts val="0"/>
                        </a:spcAft>
                      </a:pP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7217358"/>
                  </a:ext>
                </a:extLst>
              </a:tr>
              <a:tr h="3149493">
                <a:tc>
                  <a:txBody>
                    <a:bodyPr/>
                    <a:lstStyle/>
                    <a:p>
                      <a:pPr algn="l">
                        <a:spcAft>
                          <a:spcPts val="0"/>
                        </a:spcAft>
                      </a:pPr>
                      <a:r>
                        <a:rPr lang="en-US" sz="2000">
                          <a:effectLst/>
                        </a:rPr>
                        <a:t>Target Outcome A1: </a:t>
                      </a:r>
                      <a:endParaRPr lang="en-BH" sz="2000">
                        <a:effectLst/>
                      </a:endParaRPr>
                    </a:p>
                    <a:p>
                      <a:pPr algn="l">
                        <a:spcAft>
                          <a:spcPts val="0"/>
                        </a:spcAft>
                      </a:pPr>
                      <a:r>
                        <a:rPr lang="en-US" sz="2000">
                          <a:effectLst/>
                        </a:rPr>
                        <a:t>By 2025 [2030], all coral reef areas in the CT Region is in healthy/good condition and the impacts of climate change on reefs (to be qualified) are less severe than in 2020.</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000">
                          <a:effectLst/>
                        </a:rPr>
                        <a:t>Target Output A1:  </a:t>
                      </a:r>
                      <a:endParaRPr lang="en-BH" sz="2000">
                        <a:effectLst/>
                      </a:endParaRPr>
                    </a:p>
                    <a:p>
                      <a:pPr algn="l">
                        <a:spcAft>
                          <a:spcPts val="0"/>
                        </a:spcAft>
                      </a:pPr>
                      <a:r>
                        <a:rPr lang="en-US" sz="2000">
                          <a:effectLst/>
                        </a:rPr>
                        <a:t>A clear resource mobilization plan for the CT Region provides substantial funding for different activities that are considered by scientists and practitioners to achieve effective management in Level 4 CT MPAs. [IN: The most resilient coral reef in each country is well managed and protected Indicator].</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000" dirty="0">
                          <a:effectLst/>
                        </a:rPr>
                        <a:t>Target Indicator A1: </a:t>
                      </a:r>
                      <a:endParaRPr lang="en-BH" sz="2000" dirty="0">
                        <a:effectLst/>
                      </a:endParaRPr>
                    </a:p>
                    <a:p>
                      <a:pPr algn="l">
                        <a:spcAft>
                          <a:spcPts val="0"/>
                        </a:spcAft>
                      </a:pPr>
                      <a:r>
                        <a:rPr lang="en-US" sz="2000" dirty="0">
                          <a:effectLst/>
                        </a:rPr>
                        <a:t>Health coral status in target areas in good condition.</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3525873"/>
                  </a:ext>
                </a:extLst>
              </a:tr>
            </a:tbl>
          </a:graphicData>
        </a:graphic>
      </p:graphicFrame>
    </p:spTree>
    <p:extLst>
      <p:ext uri="{BB962C8B-B14F-4D97-AF65-F5344CB8AC3E}">
        <p14:creationId xmlns:p14="http://schemas.microsoft.com/office/powerpoint/2010/main" val="15425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841649"/>
          </a:xfrm>
        </p:spPr>
        <p:txBody>
          <a:bodyPr>
            <a:normAutofit/>
          </a:bodyPr>
          <a:lstStyle/>
          <a:p>
            <a:pPr algn="ctr"/>
            <a:r>
              <a:rPr lang="en-BH" dirty="0"/>
              <a:t>  Outcome A1.1</a:t>
            </a:r>
          </a:p>
        </p:txBody>
      </p:sp>
      <p:graphicFrame>
        <p:nvGraphicFramePr>
          <p:cNvPr id="3" name="Content Placeholder 2">
            <a:extLst>
              <a:ext uri="{FF2B5EF4-FFF2-40B4-BE49-F238E27FC236}">
                <a16:creationId xmlns:a16="http://schemas.microsoft.com/office/drawing/2014/main" id="{4B40F360-E57E-524A-A1D4-05FA003CA3FF}"/>
              </a:ext>
            </a:extLst>
          </p:cNvPr>
          <p:cNvGraphicFramePr>
            <a:graphicFrameLocks noGrp="1"/>
          </p:cNvGraphicFramePr>
          <p:nvPr>
            <p:ph idx="1"/>
            <p:extLst>
              <p:ext uri="{D42A27DB-BD31-4B8C-83A1-F6EECF244321}">
                <p14:modId xmlns:p14="http://schemas.microsoft.com/office/powerpoint/2010/main" val="1388952181"/>
              </p:ext>
            </p:extLst>
          </p:nvPr>
        </p:nvGraphicFramePr>
        <p:xfrm>
          <a:off x="689113" y="1868557"/>
          <a:ext cx="10972799" cy="4413966"/>
        </p:xfrm>
        <a:graphic>
          <a:graphicData uri="http://schemas.openxmlformats.org/drawingml/2006/table">
            <a:tbl>
              <a:tblPr firstRow="1" firstCol="1" bandRow="1">
                <a:tableStyleId>{5C22544A-7EE6-4342-B048-85BDC9FD1C3A}</a:tableStyleId>
              </a:tblPr>
              <a:tblGrid>
                <a:gridCol w="3962400">
                  <a:extLst>
                    <a:ext uri="{9D8B030D-6E8A-4147-A177-3AD203B41FA5}">
                      <a16:colId xmlns:a16="http://schemas.microsoft.com/office/drawing/2014/main" val="2256251619"/>
                    </a:ext>
                  </a:extLst>
                </a:gridCol>
                <a:gridCol w="3609938">
                  <a:extLst>
                    <a:ext uri="{9D8B030D-6E8A-4147-A177-3AD203B41FA5}">
                      <a16:colId xmlns:a16="http://schemas.microsoft.com/office/drawing/2014/main" val="2320910820"/>
                    </a:ext>
                  </a:extLst>
                </a:gridCol>
                <a:gridCol w="3400461">
                  <a:extLst>
                    <a:ext uri="{9D8B030D-6E8A-4147-A177-3AD203B41FA5}">
                      <a16:colId xmlns:a16="http://schemas.microsoft.com/office/drawing/2014/main" val="2766112696"/>
                    </a:ext>
                  </a:extLst>
                </a:gridCol>
              </a:tblGrid>
              <a:tr h="1152083">
                <a:tc gridSpan="3">
                  <a:txBody>
                    <a:bodyPr/>
                    <a:lstStyle/>
                    <a:p>
                      <a:pPr algn="just">
                        <a:spcAft>
                          <a:spcPts val="0"/>
                        </a:spcAft>
                      </a:pPr>
                      <a:r>
                        <a:rPr lang="en-US" sz="2000" dirty="0">
                          <a:effectLst/>
                        </a:rPr>
                        <a:t>Regional Activity A1.1: Assess options for regional strategic partnerships to improve regional and local action for coral reef conservation in the CT MPAs Level 3 and Flagship sites (in 2020-2023) and support the implementation in the CT MPAs Level 1 and 2. [MY: in the CT priority seascapes and implement effectively.]</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7873" marR="67873"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132861484"/>
                  </a:ext>
                </a:extLst>
              </a:tr>
              <a:tr h="3194766">
                <a:tc>
                  <a:txBody>
                    <a:bodyPr/>
                    <a:lstStyle/>
                    <a:p>
                      <a:pPr algn="just">
                        <a:spcAft>
                          <a:spcPts val="0"/>
                        </a:spcAft>
                      </a:pPr>
                      <a:r>
                        <a:rPr lang="en-US" sz="2000">
                          <a:effectLst/>
                        </a:rPr>
                        <a:t>Outcome A1.1: By 2025, at least 3 new [significant] (to be qualified) strategic regional partnerships and at least 2 new partnerships are implemented in each of the CT countries with clear and measurable goals for improving the status of coral reefs in the CT MPAs.</a:t>
                      </a:r>
                      <a:endParaRPr lang="en-BH" sz="2000">
                        <a:effectLst/>
                      </a:endParaRPr>
                    </a:p>
                    <a:p>
                      <a:pPr algn="l">
                        <a:spcAft>
                          <a:spcPts val="0"/>
                        </a:spcAft>
                      </a:pPr>
                      <a:r>
                        <a:rPr lang="en-US" sz="2000">
                          <a:effectLst/>
                        </a:rPr>
                        <a:t> </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7873" marR="67873" marT="0" marB="0"/>
                </a:tc>
                <a:tc>
                  <a:txBody>
                    <a:bodyPr/>
                    <a:lstStyle/>
                    <a:p>
                      <a:pPr algn="just">
                        <a:spcAft>
                          <a:spcPts val="0"/>
                        </a:spcAft>
                      </a:pPr>
                      <a:r>
                        <a:rPr lang="en-US" sz="2000">
                          <a:effectLst/>
                        </a:rPr>
                        <a:t>Output A1.1: Written partner engagement plan by 2020 that describes the principles, objectives, and strategies of CTI-CFF partner engagement.</a:t>
                      </a:r>
                      <a:endParaRPr lang="en-BH" sz="2000">
                        <a:effectLst/>
                      </a:endParaRPr>
                    </a:p>
                    <a:p>
                      <a:pPr algn="just">
                        <a:spcAft>
                          <a:spcPts val="0"/>
                        </a:spcAft>
                      </a:pPr>
                      <a:r>
                        <a:rPr lang="en-US" sz="2000">
                          <a:effectLst/>
                        </a:rPr>
                        <a:t> </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7873" marR="67873" marT="0" marB="0"/>
                </a:tc>
                <a:tc>
                  <a:txBody>
                    <a:bodyPr/>
                    <a:lstStyle/>
                    <a:p>
                      <a:pPr algn="l">
                        <a:spcAft>
                          <a:spcPts val="0"/>
                        </a:spcAft>
                      </a:pPr>
                      <a:r>
                        <a:rPr lang="en-US" sz="2000" dirty="0">
                          <a:effectLst/>
                        </a:rPr>
                        <a:t>Indicator A1.1: Collaboration agreements, memoranda of understanding and other legal documents</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7873" marR="67873" marT="0" marB="0"/>
                </a:tc>
                <a:extLst>
                  <a:ext uri="{0D108BD9-81ED-4DB2-BD59-A6C34878D82A}">
                    <a16:rowId xmlns:a16="http://schemas.microsoft.com/office/drawing/2014/main" val="2735391398"/>
                  </a:ext>
                </a:extLst>
              </a:tr>
            </a:tbl>
          </a:graphicData>
        </a:graphic>
      </p:graphicFrame>
    </p:spTree>
    <p:extLst>
      <p:ext uri="{BB962C8B-B14F-4D97-AF65-F5344CB8AC3E}">
        <p14:creationId xmlns:p14="http://schemas.microsoft.com/office/powerpoint/2010/main" val="168940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735632"/>
          </a:xfrm>
        </p:spPr>
        <p:txBody>
          <a:bodyPr>
            <a:normAutofit fontScale="90000"/>
          </a:bodyPr>
          <a:lstStyle/>
          <a:p>
            <a:pPr algn="ctr"/>
            <a:r>
              <a:rPr lang="en-BH" dirty="0"/>
              <a:t>  Outcome A1.2</a:t>
            </a:r>
          </a:p>
        </p:txBody>
      </p:sp>
      <p:graphicFrame>
        <p:nvGraphicFramePr>
          <p:cNvPr id="3" name="Content Placeholder 2">
            <a:extLst>
              <a:ext uri="{FF2B5EF4-FFF2-40B4-BE49-F238E27FC236}">
                <a16:creationId xmlns:a16="http://schemas.microsoft.com/office/drawing/2014/main" id="{0C19F9F2-8BE6-8A45-B14C-0A4147542332}"/>
              </a:ext>
            </a:extLst>
          </p:cNvPr>
          <p:cNvGraphicFramePr>
            <a:graphicFrameLocks noGrp="1"/>
          </p:cNvGraphicFramePr>
          <p:nvPr>
            <p:ph idx="1"/>
            <p:extLst>
              <p:ext uri="{D42A27DB-BD31-4B8C-83A1-F6EECF244321}">
                <p14:modId xmlns:p14="http://schemas.microsoft.com/office/powerpoint/2010/main" val="3761523018"/>
              </p:ext>
            </p:extLst>
          </p:nvPr>
        </p:nvGraphicFramePr>
        <p:xfrm>
          <a:off x="702365" y="1378225"/>
          <a:ext cx="10919792" cy="4826444"/>
        </p:xfrm>
        <a:graphic>
          <a:graphicData uri="http://schemas.openxmlformats.org/drawingml/2006/table">
            <a:tbl>
              <a:tblPr firstRow="1" firstCol="1" bandRow="1">
                <a:tableStyleId>{5C22544A-7EE6-4342-B048-85BDC9FD1C3A}</a:tableStyleId>
              </a:tblPr>
              <a:tblGrid>
                <a:gridCol w="3291265">
                  <a:extLst>
                    <a:ext uri="{9D8B030D-6E8A-4147-A177-3AD203B41FA5}">
                      <a16:colId xmlns:a16="http://schemas.microsoft.com/office/drawing/2014/main" val="2208673007"/>
                    </a:ext>
                  </a:extLst>
                </a:gridCol>
                <a:gridCol w="4244494">
                  <a:extLst>
                    <a:ext uri="{9D8B030D-6E8A-4147-A177-3AD203B41FA5}">
                      <a16:colId xmlns:a16="http://schemas.microsoft.com/office/drawing/2014/main" val="3677479497"/>
                    </a:ext>
                  </a:extLst>
                </a:gridCol>
                <a:gridCol w="3384033">
                  <a:extLst>
                    <a:ext uri="{9D8B030D-6E8A-4147-A177-3AD203B41FA5}">
                      <a16:colId xmlns:a16="http://schemas.microsoft.com/office/drawing/2014/main" val="2915018178"/>
                    </a:ext>
                  </a:extLst>
                </a:gridCol>
              </a:tblGrid>
              <a:tr h="1351724">
                <a:tc gridSpan="3">
                  <a:txBody>
                    <a:bodyPr/>
                    <a:lstStyle/>
                    <a:p>
                      <a:pPr algn="l">
                        <a:spcAft>
                          <a:spcPts val="0"/>
                        </a:spcAft>
                      </a:pPr>
                      <a:r>
                        <a:rPr lang="en-US" sz="2400" b="0" dirty="0">
                          <a:effectLst/>
                        </a:rPr>
                        <a:t>Regional Activity A1.2: Assess and recommend opportunities to reduce dependence of the CT MPAs on public finance and increase innovative finance in support of conservation and management.</a:t>
                      </a:r>
                      <a:endParaRPr lang="en-BH"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2125527313"/>
                  </a:ext>
                </a:extLst>
              </a:tr>
              <a:tr h="3379303">
                <a:tc>
                  <a:txBody>
                    <a:bodyPr/>
                    <a:lstStyle/>
                    <a:p>
                      <a:pPr algn="l">
                        <a:spcAft>
                          <a:spcPts val="0"/>
                        </a:spcAft>
                      </a:pPr>
                      <a:r>
                        <a:rPr lang="en-US" sz="1200" b="0" dirty="0">
                          <a:effectLst/>
                        </a:rPr>
                        <a:t> </a:t>
                      </a:r>
                      <a:r>
                        <a:rPr lang="en-US" sz="2400" b="0" dirty="0">
                          <a:effectLst/>
                        </a:rPr>
                        <a:t>Outcome A1.2: by 2025 at least 10% of the management costs of the CT MPAs of level 3 and 4 are covered by non-public finance.</a:t>
                      </a:r>
                      <a:endParaRPr lang="en-BH"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200" b="0" dirty="0">
                          <a:effectLst/>
                        </a:rPr>
                        <a:t> </a:t>
                      </a:r>
                    </a:p>
                    <a:p>
                      <a:pPr algn="l">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US" sz="2400" b="0" dirty="0">
                          <a:effectLst/>
                          <a:latin typeface="+mn-lt"/>
                          <a:ea typeface="Calibri" panose="020F0502020204030204" pitchFamily="34" charset="0"/>
                          <a:cs typeface="Arial" panose="020B0604020202020204" pitchFamily="34" charset="0"/>
                        </a:rPr>
                        <a:t>Output  A1.2: An assessment of finance options aids CT6 members and partners in considering opportunities to reduce dependencies of MPAs on public finance sources. </a:t>
                      </a:r>
                      <a:endParaRPr lang="en-BH"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1200" b="0" dirty="0">
                          <a:effectLst/>
                        </a:rPr>
                        <a:t> </a:t>
                      </a:r>
                      <a:endParaRPr lang="en-BH" sz="1200" b="0" dirty="0">
                        <a:effectLst/>
                      </a:endParaRPr>
                    </a:p>
                    <a:p>
                      <a:pPr algn="l">
                        <a:spcAft>
                          <a:spcPts val="0"/>
                        </a:spcAft>
                      </a:pPr>
                      <a:r>
                        <a:rPr lang="en-US" sz="2400" b="0" dirty="0">
                          <a:effectLst/>
                        </a:rPr>
                        <a:t>Indicator 1 (A1.2): budget sheets of select CT MPAs.</a:t>
                      </a:r>
                    </a:p>
                    <a:p>
                      <a:pPr algn="l">
                        <a:spcAft>
                          <a:spcPts val="0"/>
                        </a:spcAft>
                      </a:pPr>
                      <a:r>
                        <a:rPr lang="en-US" sz="2400" b="0" dirty="0">
                          <a:effectLst/>
                        </a:rPr>
                        <a:t>Indicator 2 (A1.2): documentation of best practices of sustainable innovative finance on MPA.</a:t>
                      </a:r>
                      <a:endParaRPr lang="en-BH"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1102978"/>
                  </a:ext>
                </a:extLst>
              </a:tr>
            </a:tbl>
          </a:graphicData>
        </a:graphic>
      </p:graphicFrame>
    </p:spTree>
    <p:extLst>
      <p:ext uri="{BB962C8B-B14F-4D97-AF65-F5344CB8AC3E}">
        <p14:creationId xmlns:p14="http://schemas.microsoft.com/office/powerpoint/2010/main" val="278803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828397"/>
          </a:xfrm>
        </p:spPr>
        <p:txBody>
          <a:bodyPr>
            <a:normAutofit/>
          </a:bodyPr>
          <a:lstStyle/>
          <a:p>
            <a:pPr algn="ctr"/>
            <a:r>
              <a:rPr lang="en-BH" dirty="0"/>
              <a:t>  Target Outcome A2</a:t>
            </a:r>
          </a:p>
        </p:txBody>
      </p:sp>
      <p:graphicFrame>
        <p:nvGraphicFramePr>
          <p:cNvPr id="3" name="Content Placeholder 2">
            <a:extLst>
              <a:ext uri="{FF2B5EF4-FFF2-40B4-BE49-F238E27FC236}">
                <a16:creationId xmlns:a16="http://schemas.microsoft.com/office/drawing/2014/main" id="{84130020-E5C2-6245-9298-85E126AC0F6A}"/>
              </a:ext>
            </a:extLst>
          </p:cNvPr>
          <p:cNvGraphicFramePr>
            <a:graphicFrameLocks noGrp="1"/>
          </p:cNvGraphicFramePr>
          <p:nvPr>
            <p:ph idx="1"/>
            <p:extLst>
              <p:ext uri="{D42A27DB-BD31-4B8C-83A1-F6EECF244321}">
                <p14:modId xmlns:p14="http://schemas.microsoft.com/office/powerpoint/2010/main" val="3146467371"/>
              </p:ext>
            </p:extLst>
          </p:nvPr>
        </p:nvGraphicFramePr>
        <p:xfrm>
          <a:off x="715616" y="1696277"/>
          <a:ext cx="10575235" cy="4791987"/>
        </p:xfrm>
        <a:graphic>
          <a:graphicData uri="http://schemas.openxmlformats.org/drawingml/2006/table">
            <a:tbl>
              <a:tblPr firstRow="1" firstCol="1" bandRow="1">
                <a:tableStyleId>{5C22544A-7EE6-4342-B048-85BDC9FD1C3A}</a:tableStyleId>
              </a:tblPr>
              <a:tblGrid>
                <a:gridCol w="4638262">
                  <a:extLst>
                    <a:ext uri="{9D8B030D-6E8A-4147-A177-3AD203B41FA5}">
                      <a16:colId xmlns:a16="http://schemas.microsoft.com/office/drawing/2014/main" val="582819172"/>
                    </a:ext>
                  </a:extLst>
                </a:gridCol>
                <a:gridCol w="3485322">
                  <a:extLst>
                    <a:ext uri="{9D8B030D-6E8A-4147-A177-3AD203B41FA5}">
                      <a16:colId xmlns:a16="http://schemas.microsoft.com/office/drawing/2014/main" val="3438973187"/>
                    </a:ext>
                  </a:extLst>
                </a:gridCol>
                <a:gridCol w="2451651">
                  <a:extLst>
                    <a:ext uri="{9D8B030D-6E8A-4147-A177-3AD203B41FA5}">
                      <a16:colId xmlns:a16="http://schemas.microsoft.com/office/drawing/2014/main" val="2890038398"/>
                    </a:ext>
                  </a:extLst>
                </a:gridCol>
              </a:tblGrid>
              <a:tr h="768627">
                <a:tc gridSpan="3">
                  <a:txBody>
                    <a:bodyPr/>
                    <a:lstStyle/>
                    <a:p>
                      <a:pPr algn="l">
                        <a:spcAft>
                          <a:spcPts val="0"/>
                        </a:spcAft>
                      </a:pPr>
                      <a:r>
                        <a:rPr lang="en-US" sz="2400" dirty="0">
                          <a:effectLst/>
                        </a:rPr>
                        <a:t> </a:t>
                      </a:r>
                      <a:endParaRPr lang="en-BH" sz="2400" dirty="0">
                        <a:effectLst/>
                      </a:endParaRPr>
                    </a:p>
                    <a:p>
                      <a:pPr algn="l">
                        <a:spcAft>
                          <a:spcPts val="0"/>
                        </a:spcAft>
                      </a:pPr>
                      <a:r>
                        <a:rPr lang="en-US" sz="2400" dirty="0">
                          <a:effectLst/>
                        </a:rPr>
                        <a:t>TARGET A2 MANGROVE FOREST AND SEAGRASS BEDS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134435118"/>
                  </a:ext>
                </a:extLst>
              </a:tr>
              <a:tr h="3597229">
                <a:tc>
                  <a:txBody>
                    <a:bodyPr/>
                    <a:lstStyle/>
                    <a:p>
                      <a:pPr algn="l">
                        <a:spcAft>
                          <a:spcPts val="0"/>
                        </a:spcAft>
                      </a:pPr>
                      <a:r>
                        <a:rPr lang="en-US" sz="2400" dirty="0">
                          <a:effectLst/>
                        </a:rPr>
                        <a:t>Target Outcome A2: </a:t>
                      </a:r>
                      <a:endParaRPr lang="en-BH" sz="2400" dirty="0">
                        <a:effectLst/>
                      </a:endParaRPr>
                    </a:p>
                    <a:p>
                      <a:pPr algn="l">
                        <a:spcAft>
                          <a:spcPts val="0"/>
                        </a:spcAft>
                      </a:pPr>
                      <a:r>
                        <a:rPr lang="en-US" sz="2400" dirty="0">
                          <a:effectLst/>
                        </a:rPr>
                        <a:t>By 2030, all areas of mangrove and seagrass beds in the priority seascapes, as measured in 2020, are in healthy/good condition and there is a year-on-year increase in mangrove and seagrass bed aerial coverage in the CT MPAs in the priority seascapes.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 Target Output A2: </a:t>
                      </a:r>
                    </a:p>
                    <a:p>
                      <a:pPr algn="l">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(30%) (20%) (10%) seagrass beds and mangrove in the CT region is well managed (level 3 or 4) through/in MPA/LMMAs that are part of the CT MPAs.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Target Indicator A2: Health of seagrass and mangroves in target areas in good condition</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9680541"/>
                  </a:ext>
                </a:extLst>
              </a:tr>
            </a:tbl>
          </a:graphicData>
        </a:graphic>
      </p:graphicFrame>
    </p:spTree>
    <p:extLst>
      <p:ext uri="{BB962C8B-B14F-4D97-AF65-F5344CB8AC3E}">
        <p14:creationId xmlns:p14="http://schemas.microsoft.com/office/powerpoint/2010/main" val="144377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854902"/>
          </a:xfrm>
        </p:spPr>
        <p:txBody>
          <a:bodyPr>
            <a:normAutofit/>
          </a:bodyPr>
          <a:lstStyle/>
          <a:p>
            <a:pPr algn="ctr"/>
            <a:r>
              <a:rPr lang="en-BH" dirty="0"/>
              <a:t>  Outcome A2.1</a:t>
            </a:r>
          </a:p>
        </p:txBody>
      </p:sp>
      <p:graphicFrame>
        <p:nvGraphicFramePr>
          <p:cNvPr id="3" name="Content Placeholder 2">
            <a:extLst>
              <a:ext uri="{FF2B5EF4-FFF2-40B4-BE49-F238E27FC236}">
                <a16:creationId xmlns:a16="http://schemas.microsoft.com/office/drawing/2014/main" id="{180FA9CF-A9A7-CA42-8463-A08CBF520C38}"/>
              </a:ext>
            </a:extLst>
          </p:cNvPr>
          <p:cNvGraphicFramePr>
            <a:graphicFrameLocks noGrp="1"/>
          </p:cNvGraphicFramePr>
          <p:nvPr>
            <p:ph idx="1"/>
            <p:extLst>
              <p:ext uri="{D42A27DB-BD31-4B8C-83A1-F6EECF244321}">
                <p14:modId xmlns:p14="http://schemas.microsoft.com/office/powerpoint/2010/main" val="1798500024"/>
              </p:ext>
            </p:extLst>
          </p:nvPr>
        </p:nvGraphicFramePr>
        <p:xfrm>
          <a:off x="410817" y="1656520"/>
          <a:ext cx="10866783" cy="4754880"/>
        </p:xfrm>
        <a:graphic>
          <a:graphicData uri="http://schemas.openxmlformats.org/drawingml/2006/table">
            <a:tbl>
              <a:tblPr firstRow="1" firstCol="1" bandRow="1">
                <a:tableStyleId>{5C22544A-7EE6-4342-B048-85BDC9FD1C3A}</a:tableStyleId>
              </a:tblPr>
              <a:tblGrid>
                <a:gridCol w="5352497">
                  <a:extLst>
                    <a:ext uri="{9D8B030D-6E8A-4147-A177-3AD203B41FA5}">
                      <a16:colId xmlns:a16="http://schemas.microsoft.com/office/drawing/2014/main" val="4165518795"/>
                    </a:ext>
                  </a:extLst>
                </a:gridCol>
                <a:gridCol w="2146681">
                  <a:extLst>
                    <a:ext uri="{9D8B030D-6E8A-4147-A177-3AD203B41FA5}">
                      <a16:colId xmlns:a16="http://schemas.microsoft.com/office/drawing/2014/main" val="4267766511"/>
                    </a:ext>
                  </a:extLst>
                </a:gridCol>
                <a:gridCol w="3367605">
                  <a:extLst>
                    <a:ext uri="{9D8B030D-6E8A-4147-A177-3AD203B41FA5}">
                      <a16:colId xmlns:a16="http://schemas.microsoft.com/office/drawing/2014/main" val="190345831"/>
                    </a:ext>
                  </a:extLst>
                </a:gridCol>
              </a:tblGrid>
              <a:tr h="465299">
                <a:tc gridSpan="3">
                  <a:txBody>
                    <a:bodyPr/>
                    <a:lstStyle/>
                    <a:p>
                      <a:pPr algn="l">
                        <a:spcAft>
                          <a:spcPts val="0"/>
                        </a:spcAft>
                      </a:pPr>
                      <a:r>
                        <a:rPr lang="en-US" sz="2400" dirty="0">
                          <a:effectLst/>
                        </a:rPr>
                        <a:t>Regional Activity A2.1</a:t>
                      </a:r>
                      <a:r>
                        <a:rPr lang="en-CA" sz="2400" dirty="0">
                          <a:effectLst/>
                        </a:rPr>
                        <a:t>: Facilitate and develop blue carbon approaches for government and private sector actors under the CTI-CFF framework</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731856178"/>
                  </a:ext>
                </a:extLst>
              </a:tr>
              <a:tr h="3722388">
                <a:tc>
                  <a:txBody>
                    <a:bodyPr/>
                    <a:lstStyle/>
                    <a:p>
                      <a:pPr algn="l">
                        <a:spcAft>
                          <a:spcPts val="0"/>
                        </a:spcAft>
                      </a:pPr>
                      <a:r>
                        <a:rPr lang="en-US" sz="2400" dirty="0">
                          <a:effectLst/>
                        </a:rPr>
                        <a:t>Outcome A2.1 [formerly A2.2]: Specific Guidelines and private sector action (to be qualified) to apply regional blue carbon solutions to protect mangrove forests and seagrass beds in the CT MPAs.  Regional blue carbon initiatives are actively pursuing improved protection of mangrove forests and seagrass beds in the CT MPAs.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a:effectLst/>
                        </a:rPr>
                        <a:t>Output A2.1 [formerly A2.2]: Blue carbon initiatives for the CTI-CFF.</a:t>
                      </a:r>
                      <a:endParaRPr lang="en-BH"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400" dirty="0">
                          <a:effectLst/>
                        </a:rPr>
                        <a:t>Indicator A2.1 [formerly A2.2]: Number of blue carbon activities initiated through the CT-CFFI in CT MPAs</a:t>
                      </a:r>
                      <a:endParaRPr lang="en-BH"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9337761"/>
                  </a:ext>
                </a:extLst>
              </a:tr>
            </a:tbl>
          </a:graphicData>
        </a:graphic>
      </p:graphicFrame>
    </p:spTree>
    <p:extLst>
      <p:ext uri="{BB962C8B-B14F-4D97-AF65-F5344CB8AC3E}">
        <p14:creationId xmlns:p14="http://schemas.microsoft.com/office/powerpoint/2010/main" val="359239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854902"/>
          </a:xfrm>
        </p:spPr>
        <p:txBody>
          <a:bodyPr>
            <a:normAutofit/>
          </a:bodyPr>
          <a:lstStyle/>
          <a:p>
            <a:pPr algn="ctr"/>
            <a:r>
              <a:rPr lang="en-BH" dirty="0"/>
              <a:t>  Target Outcome A3</a:t>
            </a:r>
          </a:p>
        </p:txBody>
      </p:sp>
      <p:graphicFrame>
        <p:nvGraphicFramePr>
          <p:cNvPr id="3" name="Content Placeholder 2">
            <a:extLst>
              <a:ext uri="{FF2B5EF4-FFF2-40B4-BE49-F238E27FC236}">
                <a16:creationId xmlns:a16="http://schemas.microsoft.com/office/drawing/2014/main" id="{408DC5B0-FD42-3247-BE8F-C5E8022854CF}"/>
              </a:ext>
            </a:extLst>
          </p:cNvPr>
          <p:cNvGraphicFramePr>
            <a:graphicFrameLocks noGrp="1"/>
          </p:cNvGraphicFramePr>
          <p:nvPr>
            <p:ph idx="1"/>
            <p:extLst>
              <p:ext uri="{D42A27DB-BD31-4B8C-83A1-F6EECF244321}">
                <p14:modId xmlns:p14="http://schemas.microsoft.com/office/powerpoint/2010/main" val="1029150852"/>
              </p:ext>
            </p:extLst>
          </p:nvPr>
        </p:nvGraphicFramePr>
        <p:xfrm>
          <a:off x="437322" y="1497496"/>
          <a:ext cx="11317355" cy="4802938"/>
        </p:xfrm>
        <a:graphic>
          <a:graphicData uri="http://schemas.openxmlformats.org/drawingml/2006/table">
            <a:tbl>
              <a:tblPr firstRow="1" firstCol="1" bandRow="1">
                <a:tableStyleId>{5C22544A-7EE6-4342-B048-85BDC9FD1C3A}</a:tableStyleId>
              </a:tblPr>
              <a:tblGrid>
                <a:gridCol w="4850295">
                  <a:extLst>
                    <a:ext uri="{9D8B030D-6E8A-4147-A177-3AD203B41FA5}">
                      <a16:colId xmlns:a16="http://schemas.microsoft.com/office/drawing/2014/main" val="4154721096"/>
                    </a:ext>
                  </a:extLst>
                </a:gridCol>
                <a:gridCol w="2959823">
                  <a:extLst>
                    <a:ext uri="{9D8B030D-6E8A-4147-A177-3AD203B41FA5}">
                      <a16:colId xmlns:a16="http://schemas.microsoft.com/office/drawing/2014/main" val="891330036"/>
                    </a:ext>
                  </a:extLst>
                </a:gridCol>
                <a:gridCol w="3507237">
                  <a:extLst>
                    <a:ext uri="{9D8B030D-6E8A-4147-A177-3AD203B41FA5}">
                      <a16:colId xmlns:a16="http://schemas.microsoft.com/office/drawing/2014/main" val="2856935351"/>
                    </a:ext>
                  </a:extLst>
                </a:gridCol>
              </a:tblGrid>
              <a:tr h="524572">
                <a:tc gridSpan="3">
                  <a:txBody>
                    <a:bodyPr/>
                    <a:lstStyle/>
                    <a:p>
                      <a:pPr algn="l">
                        <a:spcAft>
                          <a:spcPts val="0"/>
                        </a:spcAft>
                      </a:pPr>
                      <a:r>
                        <a:rPr lang="en-US" sz="2000">
                          <a:effectLst/>
                        </a:rPr>
                        <a:t> </a:t>
                      </a:r>
                      <a:endParaRPr lang="en-BH" sz="2000">
                        <a:effectLst/>
                      </a:endParaRPr>
                    </a:p>
                    <a:p>
                      <a:pPr algn="l">
                        <a:spcAft>
                          <a:spcPts val="0"/>
                        </a:spcAft>
                      </a:pPr>
                      <a:r>
                        <a:rPr lang="en-US" sz="2000">
                          <a:effectLst/>
                        </a:rPr>
                        <a:t>TARGET A3: THREATENED SPECIES</a:t>
                      </a:r>
                      <a:endParaRPr lang="en-BH"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BH"/>
                    </a:p>
                  </a:txBody>
                  <a:tcPr/>
                </a:tc>
                <a:tc hMerge="1">
                  <a:txBody>
                    <a:bodyPr/>
                    <a:lstStyle/>
                    <a:p>
                      <a:endParaRPr lang="en-BH"/>
                    </a:p>
                  </a:txBody>
                  <a:tcPr/>
                </a:tc>
                <a:extLst>
                  <a:ext uri="{0D108BD9-81ED-4DB2-BD59-A6C34878D82A}">
                    <a16:rowId xmlns:a16="http://schemas.microsoft.com/office/drawing/2014/main" val="3582758842"/>
                  </a:ext>
                </a:extLst>
              </a:tr>
              <a:tr h="4193338">
                <a:tc>
                  <a:txBody>
                    <a:bodyPr/>
                    <a:lstStyle/>
                    <a:p>
                      <a:pPr algn="l">
                        <a:spcAft>
                          <a:spcPts val="0"/>
                        </a:spcAft>
                      </a:pPr>
                      <a:r>
                        <a:rPr lang="en-US" sz="2000" dirty="0">
                          <a:effectLst/>
                        </a:rPr>
                        <a:t>Target Outcome A3: </a:t>
                      </a:r>
                      <a:endParaRPr lang="en-BH" sz="2000" dirty="0">
                        <a:effectLst/>
                      </a:endParaRPr>
                    </a:p>
                    <a:p>
                      <a:pPr algn="l">
                        <a:spcAft>
                          <a:spcPts val="0"/>
                        </a:spcAft>
                      </a:pPr>
                      <a:r>
                        <a:rPr lang="en-US" sz="2000" dirty="0">
                          <a:effectLst/>
                        </a:rPr>
                        <a:t>By 2030 [2025], threats (particularly marine debris) for the survival for all priority species as identified by the CTI-CFF in the CT, as measured in 2020, are being addressed with a shared agenda across the CT6, resulting in a measurable reduction in cases of wildlife deaths by debris to 2020.</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000" dirty="0">
                          <a:effectLst/>
                        </a:rPr>
                        <a:t>Target Output A3: </a:t>
                      </a:r>
                      <a:endParaRPr lang="en-BH" sz="2000" dirty="0">
                        <a:effectLst/>
                      </a:endParaRPr>
                    </a:p>
                    <a:p>
                      <a:pPr algn="l">
                        <a:spcAft>
                          <a:spcPts val="0"/>
                        </a:spcAft>
                      </a:pPr>
                      <a:r>
                        <a:rPr lang="en-US" sz="2000" dirty="0">
                          <a:effectLst/>
                        </a:rPr>
                        <a:t>Policy regulations in CT6 are in place to address threats to threatened species including marine debris, overfishing, unselected fishing, habitat degradation and oil spill in the CT MPAs.</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US" sz="2000" dirty="0">
                          <a:effectLst/>
                        </a:rPr>
                        <a:t>Target Indicator A3: </a:t>
                      </a:r>
                      <a:endParaRPr lang="en-BH" sz="2000" dirty="0">
                        <a:effectLst/>
                      </a:endParaRPr>
                    </a:p>
                    <a:p>
                      <a:pPr algn="l">
                        <a:spcAft>
                          <a:spcPts val="0"/>
                        </a:spcAft>
                      </a:pPr>
                      <a:r>
                        <a:rPr lang="en-US" sz="2000" dirty="0">
                          <a:effectLst/>
                        </a:rPr>
                        <a:t>Change in deaths of marine wild life through marine debris, over fishing, unselected fishing, habitat degradation and oil spill in the CT MPAs or changes in the level of threat caused by marine debris, over fishing, unselected fishing, habitat degradation and oil spill to priority species in the CT MPAs.</a:t>
                      </a:r>
                      <a:endParaRPr lang="en-BH"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7743714"/>
                  </a:ext>
                </a:extLst>
              </a:tr>
            </a:tbl>
          </a:graphicData>
        </a:graphic>
      </p:graphicFrame>
    </p:spTree>
    <p:extLst>
      <p:ext uri="{BB962C8B-B14F-4D97-AF65-F5344CB8AC3E}">
        <p14:creationId xmlns:p14="http://schemas.microsoft.com/office/powerpoint/2010/main" val="4278975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3297</Words>
  <Application>Microsoft Office PowerPoint</Application>
  <PresentationFormat>Widescreen</PresentationFormat>
  <Paragraphs>281</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Garamond</vt:lpstr>
      <vt:lpstr>Georgia</vt:lpstr>
      <vt:lpstr>Optima</vt:lpstr>
      <vt:lpstr>Savon</vt:lpstr>
      <vt:lpstr>PowerPoint Presentation</vt:lpstr>
      <vt:lpstr>Background</vt:lpstr>
      <vt:lpstr>PowerPoint Presentation</vt:lpstr>
      <vt:lpstr>   Target Outcome A1</vt:lpstr>
      <vt:lpstr>  Outcome A1.1</vt:lpstr>
      <vt:lpstr>  Outcome A1.2</vt:lpstr>
      <vt:lpstr>  Target Outcome A2</vt:lpstr>
      <vt:lpstr>  Outcome A2.1</vt:lpstr>
      <vt:lpstr>  Target Outcome A3</vt:lpstr>
      <vt:lpstr>  Outcome A3.1</vt:lpstr>
      <vt:lpstr>  Output A3.2 &amp; A3.2</vt:lpstr>
      <vt:lpstr>Target Outcome A4</vt:lpstr>
      <vt:lpstr>Outcome (Activity 1)</vt:lpstr>
      <vt:lpstr>Outcome (Activity 2)</vt:lpstr>
      <vt:lpstr>Outcome (Activity 3)</vt:lpstr>
      <vt:lpstr>Outcome (Activity 4)</vt:lpstr>
      <vt:lpstr>Outcome A4.2</vt:lpstr>
      <vt:lpstr>Target Outcome B1</vt:lpstr>
      <vt:lpstr>Outcome 1.1(formerly B2.1)</vt:lpstr>
      <vt:lpstr>Target Outcome B2</vt:lpstr>
      <vt:lpstr>Outcome C1</vt:lpstr>
      <vt:lpstr>Outcome C.1a &amp; C1.1b</vt:lpstr>
      <vt:lpstr>Outcome C1.2</vt:lpstr>
      <vt:lpstr>Outcome C1.3</vt:lpstr>
      <vt:lpstr>Outcome C1.4</vt:lpstr>
      <vt:lpstr>PowerPoint Presentation</vt:lpstr>
      <vt:lpstr>Group exercise  Mentimeters </vt:lpstr>
      <vt:lpstr>  Target Indicator A1</vt:lpstr>
      <vt:lpstr>  Target Indicator A3 </vt:lpstr>
      <vt:lpstr>  Target Indicator B1</vt:lpstr>
      <vt:lpstr> Indicator 1.1 (Formerly B2.1)</vt:lpstr>
      <vt:lpstr>  Target Indicator C1</vt:lpstr>
      <vt:lpstr>  Target Indicator B2</vt:lpstr>
      <vt:lpstr>  Mentimeter</vt:lpstr>
      <vt:lpstr>PowerPoint Presentation</vt:lpstr>
      <vt:lpstr>Post-Webinar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RPOA 2.0</dc:title>
  <dc:creator>sada shah</dc:creator>
  <cp:lastModifiedBy>Regional Secretariat CTI-CFF</cp:lastModifiedBy>
  <cp:revision>6</cp:revision>
  <dcterms:created xsi:type="dcterms:W3CDTF">2020-07-07T06:27:54Z</dcterms:created>
  <dcterms:modified xsi:type="dcterms:W3CDTF">2020-07-08T07:12:11Z</dcterms:modified>
</cp:coreProperties>
</file>