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" saveSubsetFonts="1">
  <p:sldMasterIdLst>
    <p:sldMasterId id="2147483881" r:id="rId1"/>
    <p:sldMasterId id="2147483919" r:id="rId2"/>
    <p:sldMasterId id="2147483900" r:id="rId3"/>
    <p:sldMasterId id="2147483913" r:id="rId4"/>
    <p:sldMasterId id="2147483918" r:id="rId5"/>
    <p:sldMasterId id="2147483921" r:id="rId6"/>
    <p:sldMasterId id="2147483923" r:id="rId7"/>
    <p:sldMasterId id="2147483925" r:id="rId8"/>
    <p:sldMasterId id="2147483927" r:id="rId9"/>
    <p:sldMasterId id="2147483929" r:id="rId10"/>
    <p:sldMasterId id="2147483931" r:id="rId11"/>
    <p:sldMasterId id="2147483948" r:id="rId12"/>
    <p:sldMasterId id="2147483951" r:id="rId13"/>
  </p:sldMasterIdLst>
  <p:notesMasterIdLst>
    <p:notesMasterId r:id="rId42"/>
  </p:notesMasterIdLst>
  <p:sldIdLst>
    <p:sldId id="257" r:id="rId14"/>
    <p:sldId id="268" r:id="rId15"/>
    <p:sldId id="269" r:id="rId16"/>
    <p:sldId id="271" r:id="rId17"/>
    <p:sldId id="264" r:id="rId18"/>
    <p:sldId id="272" r:id="rId19"/>
    <p:sldId id="299" r:id="rId20"/>
    <p:sldId id="300" r:id="rId21"/>
    <p:sldId id="301" r:id="rId22"/>
    <p:sldId id="276" r:id="rId23"/>
    <p:sldId id="302" r:id="rId24"/>
    <p:sldId id="278" r:id="rId25"/>
    <p:sldId id="298" r:id="rId26"/>
    <p:sldId id="281" r:id="rId27"/>
    <p:sldId id="280" r:id="rId28"/>
    <p:sldId id="303" r:id="rId29"/>
    <p:sldId id="282" r:id="rId30"/>
    <p:sldId id="283" r:id="rId31"/>
    <p:sldId id="286" r:id="rId32"/>
    <p:sldId id="287" r:id="rId33"/>
    <p:sldId id="289" r:id="rId34"/>
    <p:sldId id="291" r:id="rId35"/>
    <p:sldId id="297" r:id="rId36"/>
    <p:sldId id="293" r:id="rId37"/>
    <p:sldId id="294" r:id="rId38"/>
    <p:sldId id="295" r:id="rId39"/>
    <p:sldId id="296" r:id="rId40"/>
    <p:sldId id="26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DDFD7C-113C-449B-A212-B6A52EFCB10C}">
          <p14:sldIdLst>
            <p14:sldId id="257"/>
            <p14:sldId id="268"/>
            <p14:sldId id="269"/>
            <p14:sldId id="271"/>
            <p14:sldId id="264"/>
            <p14:sldId id="272"/>
            <p14:sldId id="299"/>
            <p14:sldId id="300"/>
            <p14:sldId id="301"/>
            <p14:sldId id="276"/>
            <p14:sldId id="302"/>
            <p14:sldId id="278"/>
            <p14:sldId id="298"/>
            <p14:sldId id="281"/>
            <p14:sldId id="280"/>
            <p14:sldId id="303"/>
            <p14:sldId id="282"/>
            <p14:sldId id="283"/>
            <p14:sldId id="286"/>
            <p14:sldId id="287"/>
            <p14:sldId id="289"/>
            <p14:sldId id="291"/>
            <p14:sldId id="297"/>
            <p14:sldId id="293"/>
            <p14:sldId id="294"/>
            <p14:sldId id="295"/>
            <p14:sldId id="296"/>
            <p14:sldId id="266"/>
          </p14:sldIdLst>
        </p14:section>
        <p14:section name="Untitled Section" id="{E04F33EB-C633-4E00-A0D0-B5370E455FC1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F95"/>
    <a:srgbClr val="90C42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57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200C-156F-4BC2-8200-805B07AF2475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66DC-3406-4B9B-B606-808135E493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946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F84A6-C20C-1741-1845-C99FAFFB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93E05B-A2F7-EC5A-F183-6C86A0A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14313C-A067-C41A-2423-D9E9A9E5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F096A-8F50-4A85-A4BE-F82BE863FE3D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0C0CD5-E264-496E-4977-FC41DE9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ED55A-BE6B-BB50-44FC-9816E37F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31876-06E2-4CE0-9DD3-8DD3B2670D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801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F84A6-C20C-1741-1845-C99FAFFB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93E05B-A2F7-EC5A-F183-6C86A0A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14313C-A067-C41A-2423-D9E9A9E5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F096A-8F50-4A85-A4BE-F82BE863FE3D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0C0CD5-E264-496E-4977-FC41DE9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ED55A-BE6B-BB50-44FC-9816E37F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31876-06E2-4CE0-9DD3-8DD3B2670D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12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F84A6-C20C-1741-1845-C99FAFFB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93E05B-A2F7-EC5A-F183-6C86A0A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14313C-A067-C41A-2423-D9E9A9E5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F096A-8F50-4A85-A4BE-F82BE863FE3D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0C0CD5-E264-496E-4977-FC41DE9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ED55A-BE6B-BB50-44FC-9816E37F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31876-06E2-4CE0-9DD3-8DD3B2670D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643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33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7D3AC-947F-55E3-0B7F-BF1013558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9EBE1B-0ECF-8139-3468-63BA9473B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B8B2F-88AA-2DC4-8138-CCA36C1E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1DB88-22D6-4E71-894B-7B8AFA98B664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F81E84-81BB-A2A3-8BBC-0B81F67B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7446E-278A-AE8D-114D-45F0E088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86BC8-4425-4440-916A-1EEE8B97AE34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8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3468EB-81ED-C202-2C02-691BF18D9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837166-D2CF-3FAC-B2EA-D497AAE71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268659-6762-6AC0-7A1C-48977715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9F4E1E-0969-E6FE-7ADF-0F1157E3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0EB5F-B9DF-F767-AA23-77939F64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148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0E0412-CE9C-C8A0-23D3-2AA2FEE5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088CA3-443E-F1A7-F296-C7E94F4DA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14E5C8-7626-3500-D2BA-9030C23C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3D5BE4-92E8-868A-1288-3B8238FA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C97FE7-D35B-DEDE-109A-D593CE1D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86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4587F-3D3E-6EA2-DF81-DE0566BF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277BFD-E415-AFB9-B35E-2ED994D57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B4E0C4-E977-C37B-840D-EF267363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0DB177-3317-CBEF-EB74-26B1694A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C0CAF9-97FC-9C26-BA96-A7565615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152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0E5D5-755B-E592-6F41-D537BDEE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362212-6974-03D4-80D9-41DA8BA1A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249527-1F8F-60FF-C498-49CF0AB3B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1E6D81-0C0F-E949-2226-22E8520F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E11251-DB9C-9D4D-4D4F-374CBA05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4B7549-B5DC-859E-4C87-B9F2C59A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513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7BED2-C99A-4C94-5AA0-0DA56D00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096087-C0A4-434B-3A54-4DC581CCC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9604F8-9B60-B4CC-7F04-9071F118F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A7C4CCC-EAB7-D64F-DF60-3D254E84B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C2F8AB-5E3C-319B-FD18-87E63782A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03B26-FDDF-84CE-DA5D-0BB12925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6AA1876-92FB-D0F6-EDFB-5F0068F5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9C2E1-9830-ECCC-2A5A-CF10C350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88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84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36E226-0776-DA6E-1B5C-F99A0125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70CAC5-6018-6130-0FF3-03A1C35C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3C87EA-830F-97DA-5289-C8A48684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E81225-3851-3325-6DEF-EACE55EA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3259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0D0FD17-E0BF-939D-268C-A12E44F3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C54674-E869-101A-5291-1BDEB610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2FEB14-4975-5EC2-5831-F9991B19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8766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5ED03-9B80-8B3E-C54F-E9AA9D94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12659A-15EF-D134-865E-2A54DEDB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B7D184-6F17-59FF-9AC5-05421B0D0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B7D846-7A9C-1F25-484F-775A1740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29BD25-2CF1-C41F-2ED2-6352AA67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7F03D5-4E9F-DBEA-220A-1A6BC419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12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C63671-A21C-02B0-C91F-5A8719F5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D5CFA2B-75F0-879A-28F9-18C86DDBE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56D50E-9701-BC94-06E4-6ED9112F7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F9F89F-894A-FEEB-F9E4-8BAA8DF0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BAE8FC-996B-FAE0-9421-7B6DD7A2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A416E6-C78F-A297-5F70-2DB5739D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9943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5F4ECF-315B-7CD6-01B9-6AD17461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EFC7F5-2A48-494A-F063-70D48800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B4E880-888F-2822-9B72-7D4886EA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A38904-2A1B-3CBD-E4C1-382FC4D5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138367-5244-28F5-B221-043C90B0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679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74CD289-80E1-FBB2-262D-0DE7E6296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C2CB19-9D03-0035-B692-FD60822A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3F3540-90EA-7E1F-B2C3-18E27DFF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E6067-4992-8CE0-E9F6-3E633F8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2AD1B8-9A6D-1C01-1132-21B47A63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968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30D72-14B8-86ED-82AD-D41BCEFC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0" y="422998"/>
            <a:ext cx="10515600" cy="78076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40F475-1178-9035-2A28-7F435D9B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0" y="1412111"/>
            <a:ext cx="10885990" cy="4764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EE0FE3-BF1F-A033-7923-AB16267D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DD9D-B91F-4C4A-80E3-E77F803B1D9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E1CAB3-C768-F443-4851-82B1B9AA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436E4E-6934-09BF-D1F6-430C666D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68B50-4E59-4BE7-93B6-E562635CF82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49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30D72-14B8-86ED-82AD-D41BCEFC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" y="411424"/>
            <a:ext cx="10515600" cy="7691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40F475-1178-9035-2A28-7F435D9B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61" y="1420511"/>
            <a:ext cx="10515600" cy="47256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EE0FE3-BF1F-A033-7923-AB16267D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EDD9D-B91F-4C4A-80E3-E77F803B1D9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E1CAB3-C768-F443-4851-82B1B9AA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436E4E-6934-09BF-D1F6-430C666D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68B50-4E59-4BE7-93B6-E562635CF82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504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41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4A2685-DFC5-0E78-246D-E3C9885A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22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F84A6-C20C-1741-1845-C99FAFFB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93E05B-A2F7-EC5A-F183-6C86A0A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14313C-A067-C41A-2423-D9E9A9E5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F096A-8F50-4A85-A4BE-F82BE863FE3D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0C0CD5-E264-496E-4977-FC41DE9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ED55A-BE6B-BB50-44FC-9816E37F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31876-06E2-4CE0-9DD3-8DD3B2670D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552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F84A6-C20C-1741-1845-C99FAFFB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93E05B-A2F7-EC5A-F183-6C86A0A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14313C-A067-C41A-2423-D9E9A9E5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F096A-8F50-4A85-A4BE-F82BE863FE3D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0C0CD5-E264-496E-4977-FC41DE9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ED55A-BE6B-BB50-44FC-9816E37F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31876-06E2-4CE0-9DD3-8DD3B2670D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56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F84A6-C20C-1741-1845-C99FAFFB4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93E05B-A2F7-EC5A-F183-6C86A0A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14313C-A067-C41A-2423-D9E9A9E5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F096A-8F50-4A85-A4BE-F82BE863FE3D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0C0CD5-E264-496E-4977-FC41DE9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ED55A-BE6B-BB50-44FC-9816E37F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31876-06E2-4CE0-9DD3-8DD3B2670D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593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Picture 10" descr="A picture containing text">
            <a:extLst>
              <a:ext uri="{FF2B5EF4-FFF2-40B4-BE49-F238E27FC236}">
                <a16:creationId xmlns="" xmlns:a16="http://schemas.microsoft.com/office/drawing/2014/main" id="{2E2C1036-93EC-8591-01FD-49A86FEE3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7" y="382688"/>
            <a:ext cx="8739477" cy="13871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D9C76311-FAB0-336B-699D-73CDCB51D6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5" y="1503261"/>
            <a:ext cx="2399072" cy="7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9F0D16-133B-6478-0A34-65ABBE7BF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 b="16304"/>
          <a:stretch/>
        </p:blipFill>
        <p:spPr>
          <a:xfrm>
            <a:off x="0" y="972275"/>
            <a:ext cx="12192000" cy="54849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F00C1E5-2FD3-6727-199D-F08C30F50596}"/>
              </a:ext>
            </a:extLst>
          </p:cNvPr>
          <p:cNvSpPr txBox="1">
            <a:spLocks/>
          </p:cNvSpPr>
          <p:nvPr userDrawn="1"/>
        </p:nvSpPr>
        <p:spPr>
          <a:xfrm>
            <a:off x="644324" y="242687"/>
            <a:ext cx="10602410" cy="6832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04040"/>
                </a:solidFill>
                <a:latin typeface="Optima" pitchFamily="2" charset="0"/>
              </a:rPr>
              <a:t>Publications</a:t>
            </a:r>
            <a:endParaRPr lang="en-ID" sz="3600" b="1" dirty="0">
              <a:solidFill>
                <a:srgbClr val="404040"/>
              </a:solidFill>
              <a:latin typeface="Optima" pitchFamily="2" charset="0"/>
            </a:endParaRPr>
          </a:p>
        </p:txBody>
      </p:sp>
      <p:pic>
        <p:nvPicPr>
          <p:cNvPr id="5" name="Picture 4" descr="Logo">
            <a:extLst>
              <a:ext uri="{FF2B5EF4-FFF2-40B4-BE49-F238E27FC236}">
                <a16:creationId xmlns="" xmlns:a16="http://schemas.microsoft.com/office/drawing/2014/main" id="{DE9D23D0-DA6D-15C8-2299-32D3D6D723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3" y="5741206"/>
            <a:ext cx="3275246" cy="146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99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9F0D16-133B-6478-0A34-65ABBE7BF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27745"/>
          <a:stretch/>
        </p:blipFill>
        <p:spPr>
          <a:xfrm>
            <a:off x="0" y="972275"/>
            <a:ext cx="12192000" cy="5484997"/>
          </a:xfrm>
          <a:prstGeom prst="rect">
            <a:avLst/>
          </a:prstGeom>
        </p:spPr>
      </p:pic>
      <p:pic>
        <p:nvPicPr>
          <p:cNvPr id="5" name="Picture 4" descr="Logo">
            <a:extLst>
              <a:ext uri="{FF2B5EF4-FFF2-40B4-BE49-F238E27FC236}">
                <a16:creationId xmlns="" xmlns:a16="http://schemas.microsoft.com/office/drawing/2014/main" id="{52A50558-608C-E2D4-5A7E-F1F315330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3" y="5741206"/>
            <a:ext cx="3275246" cy="146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Placeholder 1">
            <a:extLst>
              <a:ext uri="{FF2B5EF4-FFF2-40B4-BE49-F238E27FC236}">
                <a16:creationId xmlns="" xmlns:a16="http://schemas.microsoft.com/office/drawing/2014/main" id="{7DC14B1D-4862-ED43-3E17-5D372889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64"/>
            <a:ext cx="10515600" cy="401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808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F1E6A81-EE49-3B23-9F13-DEF37329540E}"/>
              </a:ext>
            </a:extLst>
          </p:cNvPr>
          <p:cNvSpPr/>
          <p:nvPr userDrawn="1"/>
        </p:nvSpPr>
        <p:spPr>
          <a:xfrm>
            <a:off x="0" y="-4156"/>
            <a:ext cx="10068128" cy="168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425267" y="3643581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5">
            <a:extLst>
              <a:ext uri="{FF2B5EF4-FFF2-40B4-BE49-F238E27FC236}">
                <a16:creationId xmlns="" xmlns:a16="http://schemas.microsoft.com/office/drawing/2014/main" id="{5CDC350B-CBA9-0448-85F3-EEBB04E652B1}"/>
              </a:ext>
            </a:extLst>
          </p:cNvPr>
          <p:cNvSpPr/>
          <p:nvPr/>
        </p:nvSpPr>
        <p:spPr>
          <a:xfrm rot="5400000">
            <a:off x="4843919" y="-518495"/>
            <a:ext cx="2454989" cy="12234815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="" xmlns:a16="http://schemas.microsoft.com/office/drawing/2014/main" id="{3758A971-97DB-B1B8-E1A0-D8C8772576A0}"/>
              </a:ext>
            </a:extLst>
          </p:cNvPr>
          <p:cNvSpPr/>
          <p:nvPr/>
        </p:nvSpPr>
        <p:spPr>
          <a:xfrm rot="5400000">
            <a:off x="5395135" y="71600"/>
            <a:ext cx="1355738" cy="12231636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E215A64-7D6B-9670-C139-C8CFA299E81A}"/>
              </a:ext>
            </a:extLst>
          </p:cNvPr>
          <p:cNvGrpSpPr/>
          <p:nvPr userDrawn="1"/>
        </p:nvGrpSpPr>
        <p:grpSpPr>
          <a:xfrm>
            <a:off x="8599990" y="-49161"/>
            <a:ext cx="3592012" cy="6542382"/>
            <a:chOff x="8932333" y="-46299"/>
            <a:chExt cx="3259667" cy="686646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932333" y="3010168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E74232C-4523-87D1-677D-90AD86C8CA29}"/>
                </a:ext>
              </a:extLst>
            </p:cNvPr>
            <p:cNvGrpSpPr/>
            <p:nvPr userDrawn="1"/>
          </p:nvGrpSpPr>
          <p:grpSpPr>
            <a:xfrm>
              <a:off x="9181476" y="-46299"/>
              <a:ext cx="3010524" cy="6820168"/>
              <a:chOff x="9181476" y="0"/>
              <a:chExt cx="3010524" cy="686646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371012" y="8467"/>
                <a:ext cx="1219200" cy="68580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3"/>
              <p:cNvSpPr/>
              <p:nvPr/>
            </p:nvSpPr>
            <p:spPr>
              <a:xfrm>
                <a:off x="9181476" y="0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3" name="Rectangle 25"/>
              <p:cNvSpPr/>
              <p:nvPr/>
            </p:nvSpPr>
            <p:spPr>
              <a:xfrm>
                <a:off x="9603442" y="0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 27"/>
              <p:cNvSpPr/>
              <p:nvPr/>
            </p:nvSpPr>
            <p:spPr>
              <a:xfrm>
                <a:off x="9334500" y="0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6" name="Rectangle 28"/>
              <p:cNvSpPr/>
              <p:nvPr/>
            </p:nvSpPr>
            <p:spPr>
              <a:xfrm>
                <a:off x="10898730" y="0"/>
                <a:ext cx="1290094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90094" h="6858000">
                    <a:moveTo>
                      <a:pt x="1019735" y="0"/>
                    </a:moveTo>
                    <a:lnTo>
                      <a:pt x="1290094" y="0"/>
                    </a:lnTo>
                    <a:lnTo>
                      <a:pt x="1290094" y="6858000"/>
                    </a:lnTo>
                    <a:lnTo>
                      <a:pt x="0" y="6858000"/>
                    </a:lnTo>
                    <a:lnTo>
                      <a:pt x="101973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7" name="Rectangle 29"/>
              <p:cNvSpPr/>
              <p:nvPr/>
            </p:nvSpPr>
            <p:spPr>
              <a:xfrm>
                <a:off x="10938999" y="0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Isosceles Triangle 27"/>
              <p:cNvSpPr/>
              <p:nvPr/>
            </p:nvSpPr>
            <p:spPr>
              <a:xfrm>
                <a:off x="10371666" y="3598334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5E85A88-3ED0-298B-14D6-51A7162346B2}"/>
              </a:ext>
            </a:extLst>
          </p:cNvPr>
          <p:cNvSpPr/>
          <p:nvPr userDrawn="1"/>
        </p:nvSpPr>
        <p:spPr>
          <a:xfrm>
            <a:off x="3174" y="31592"/>
            <a:ext cx="7525873" cy="158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10" descr="A picture containing text">
            <a:extLst>
              <a:ext uri="{FF2B5EF4-FFF2-40B4-BE49-F238E27FC236}">
                <a16:creationId xmlns="" xmlns:a16="http://schemas.microsoft.com/office/drawing/2014/main" id="{2E2C1036-93EC-8591-01FD-49A86FEE3A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9" y="151977"/>
            <a:ext cx="8739477" cy="1387119"/>
          </a:xfrm>
          <a:prstGeom prst="rect">
            <a:avLst/>
          </a:prstGeom>
        </p:spPr>
      </p:pic>
      <p:sp>
        <p:nvSpPr>
          <p:cNvPr id="29" name="Isosceles Triangle 28"/>
          <p:cNvSpPr/>
          <p:nvPr userDrawn="1"/>
        </p:nvSpPr>
        <p:spPr>
          <a:xfrm>
            <a:off x="-8089" y="4016439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246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DB29D2-0660-8BC3-3662-DF640780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E591E3-5E43-5E32-B3BA-1D4084A76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31E0C-77D6-B3B5-585F-24E01A1A9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1C59-53F7-4B15-8E4F-2389C6B1FEBE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BB6004-4477-14DA-307E-790297E55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23C2C2-D7FD-3613-47A1-9E90ADCEA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40215-3197-44DE-B7F7-7F5A887BA6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360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Picture 9" descr="A picture containing text, vector graphics, accessory&#10;&#10;Description automatically generated">
            <a:extLst>
              <a:ext uri="{FF2B5EF4-FFF2-40B4-BE49-F238E27FC236}">
                <a16:creationId xmlns="" xmlns:a16="http://schemas.microsoft.com/office/drawing/2014/main" id="{C4B8D6DB-7F68-A8AD-377D-ECD5E4E78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36" y="3647768"/>
            <a:ext cx="1674226" cy="1781314"/>
          </a:xfrm>
          <a:prstGeom prst="rect">
            <a:avLst/>
          </a:prstGeom>
        </p:spPr>
      </p:pic>
      <p:pic>
        <p:nvPicPr>
          <p:cNvPr id="11" name="Picture 10" descr="A picture containing text">
            <a:extLst>
              <a:ext uri="{FF2B5EF4-FFF2-40B4-BE49-F238E27FC236}">
                <a16:creationId xmlns="" xmlns:a16="http://schemas.microsoft.com/office/drawing/2014/main" id="{2E2C1036-93EC-8591-01FD-49A86FEE3A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7" y="343360"/>
            <a:ext cx="5809093" cy="92201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6E3AA5B7-5C20-B42A-B921-4EBA67DBBE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7" y="947331"/>
            <a:ext cx="1962088" cy="8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78E6E2-8203-B146-93E5-32B753B1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3" y="438550"/>
            <a:ext cx="10515600" cy="770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5EB6E-EEDB-F1AB-E0B1-D4A6EE626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293" y="1423685"/>
            <a:ext cx="10879357" cy="4730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0" name="Rectangle 23">
            <a:extLst>
              <a:ext uri="{FF2B5EF4-FFF2-40B4-BE49-F238E27FC236}">
                <a16:creationId xmlns="" xmlns:a16="http://schemas.microsoft.com/office/drawing/2014/main" id="{A87B2CF8-5B85-30C7-D3C8-F7998799379E}"/>
              </a:ext>
            </a:extLst>
          </p:cNvPr>
          <p:cNvSpPr/>
          <p:nvPr userDrawn="1"/>
        </p:nvSpPr>
        <p:spPr>
          <a:xfrm>
            <a:off x="10158859" y="0"/>
            <a:ext cx="203314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480254E-9C7C-B70A-66C3-3686B12E55BC}"/>
              </a:ext>
            </a:extLst>
          </p:cNvPr>
          <p:cNvGrpSpPr/>
          <p:nvPr userDrawn="1"/>
        </p:nvGrpSpPr>
        <p:grpSpPr>
          <a:xfrm>
            <a:off x="0" y="0"/>
            <a:ext cx="12192001" cy="6866467"/>
            <a:chOff x="0" y="0"/>
            <a:chExt cx="12192001" cy="686646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CCA3B8F-750A-5EE4-B9E3-1E9CABDAB7A6}"/>
                </a:ext>
              </a:extLst>
            </p:cNvPr>
            <p:cNvGrpSpPr/>
            <p:nvPr userDrawn="1"/>
          </p:nvGrpSpPr>
          <p:grpSpPr>
            <a:xfrm>
              <a:off x="9883194" y="0"/>
              <a:ext cx="2308807" cy="6866467"/>
              <a:chOff x="9883194" y="0"/>
              <a:chExt cx="2308807" cy="686646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8A2297D2-ADBB-0CA3-58B2-49C41D7F6CB1}"/>
                  </a:ext>
                </a:extLst>
              </p:cNvPr>
              <p:cNvCxnSpPr/>
              <p:nvPr/>
            </p:nvCxnSpPr>
            <p:spPr>
              <a:xfrm>
                <a:off x="10368571" y="8467"/>
                <a:ext cx="1348986" cy="68580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25">
                <a:extLst>
                  <a:ext uri="{FF2B5EF4-FFF2-40B4-BE49-F238E27FC236}">
                    <a16:creationId xmlns="" xmlns:a16="http://schemas.microsoft.com/office/drawing/2014/main" id="{E72F6AB2-DB91-0BF6-23E9-452865BCAC30}"/>
                  </a:ext>
                </a:extLst>
              </p:cNvPr>
              <p:cNvSpPr/>
              <p:nvPr userDrawn="1"/>
            </p:nvSpPr>
            <p:spPr>
              <a:xfrm>
                <a:off x="10625744" y="0"/>
                <a:ext cx="156625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Isosceles Triangle 11">
                <a:extLst>
                  <a:ext uri="{FF2B5EF4-FFF2-40B4-BE49-F238E27FC236}">
                    <a16:creationId xmlns="" xmlns:a16="http://schemas.microsoft.com/office/drawing/2014/main" id="{A071BA9C-D4AB-7CFF-52C4-967136F80ABB}"/>
                  </a:ext>
                </a:extLst>
              </p:cNvPr>
              <p:cNvSpPr/>
              <p:nvPr/>
            </p:nvSpPr>
            <p:spPr>
              <a:xfrm>
                <a:off x="9883194" y="3056467"/>
                <a:ext cx="2297459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Isosceles Triangle 15">
                <a:extLst>
                  <a:ext uri="{FF2B5EF4-FFF2-40B4-BE49-F238E27FC236}">
                    <a16:creationId xmlns="" xmlns:a16="http://schemas.microsoft.com/office/drawing/2014/main" id="{7042AFBF-7CCC-CCC0-8410-40A2E4981F5E}"/>
                  </a:ext>
                </a:extLst>
              </p:cNvPr>
              <p:cNvSpPr/>
              <p:nvPr/>
            </p:nvSpPr>
            <p:spPr>
              <a:xfrm>
                <a:off x="11568345" y="3598334"/>
                <a:ext cx="623656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A6F2C94E-5EF4-7A06-9B0F-EF17D63277BC}"/>
                </a:ext>
              </a:extLst>
            </p:cNvPr>
            <p:cNvSpPr/>
            <p:nvPr/>
          </p:nvSpPr>
          <p:spPr>
            <a:xfrm>
              <a:off x="0" y="4021667"/>
              <a:ext cx="496501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339006-6229-7D69-7B43-B1D306C71A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9411" y="6257777"/>
            <a:ext cx="1759724" cy="54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77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90C42F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Optim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Optim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Optim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Optim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Optim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78E6E2-8203-B146-93E5-32B753B1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54" y="439208"/>
            <a:ext cx="10515600" cy="770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5EB6E-EEDB-F1AB-E0B1-D4A6EE626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4" y="1435261"/>
            <a:ext cx="10909246" cy="474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0" name="Rectangle 23">
            <a:extLst>
              <a:ext uri="{FF2B5EF4-FFF2-40B4-BE49-F238E27FC236}">
                <a16:creationId xmlns="" xmlns:a16="http://schemas.microsoft.com/office/drawing/2014/main" id="{A87B2CF8-5B85-30C7-D3C8-F7998799379E}"/>
              </a:ext>
            </a:extLst>
          </p:cNvPr>
          <p:cNvSpPr>
            <a:spLocks/>
          </p:cNvSpPr>
          <p:nvPr/>
        </p:nvSpPr>
        <p:spPr>
          <a:xfrm>
            <a:off x="10228572" y="0"/>
            <a:ext cx="2008360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0AA12A8-23D9-A079-4219-148A51706E07}"/>
              </a:ext>
            </a:extLst>
          </p:cNvPr>
          <p:cNvGrpSpPr/>
          <p:nvPr userDrawn="1"/>
        </p:nvGrpSpPr>
        <p:grpSpPr>
          <a:xfrm>
            <a:off x="-1" y="0"/>
            <a:ext cx="12236933" cy="6866467"/>
            <a:chOff x="-1" y="0"/>
            <a:chExt cx="12236933" cy="686646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51A5DF1-3524-55E6-5F66-9469D839CAA6}"/>
                </a:ext>
              </a:extLst>
            </p:cNvPr>
            <p:cNvGrpSpPr/>
            <p:nvPr userDrawn="1"/>
          </p:nvGrpSpPr>
          <p:grpSpPr>
            <a:xfrm>
              <a:off x="9953215" y="0"/>
              <a:ext cx="2283717" cy="6866467"/>
              <a:chOff x="9953215" y="0"/>
              <a:chExt cx="2283717" cy="686646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8A2297D2-ADBB-0CA3-58B2-49C41D7F6C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7028" y="8467"/>
                <a:ext cx="1347484" cy="68580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25">
                <a:extLst>
                  <a:ext uri="{FF2B5EF4-FFF2-40B4-BE49-F238E27FC236}">
                    <a16:creationId xmlns="" xmlns:a16="http://schemas.microsoft.com/office/drawing/2014/main" id="{E72F6AB2-DB91-0BF6-23E9-452865BCAC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13914" y="0"/>
                <a:ext cx="157808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Isosceles Triangle 11">
                <a:extLst>
                  <a:ext uri="{FF2B5EF4-FFF2-40B4-BE49-F238E27FC236}">
                    <a16:creationId xmlns="" xmlns:a16="http://schemas.microsoft.com/office/drawing/2014/main" id="{A071BA9C-D4AB-7CFF-52C4-967136F80A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953215" y="3056467"/>
                <a:ext cx="2238786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Isosceles Triangle 15">
                <a:extLst>
                  <a:ext uri="{FF2B5EF4-FFF2-40B4-BE49-F238E27FC236}">
                    <a16:creationId xmlns="" xmlns:a16="http://schemas.microsoft.com/office/drawing/2014/main" id="{7042AFBF-7CCC-CCC0-8410-40A2E4981F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543994" y="3598334"/>
                <a:ext cx="692938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A6F2C94E-5EF4-7A06-9B0F-EF17D63277BC}"/>
                </a:ext>
              </a:extLst>
            </p:cNvPr>
            <p:cNvSpPr>
              <a:spLocks/>
            </p:cNvSpPr>
            <p:nvPr/>
          </p:nvSpPr>
          <p:spPr>
            <a:xfrm>
              <a:off x="-1" y="4021667"/>
              <a:ext cx="495949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CCBC04-47F2-C705-0D99-429E477EDF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961" y="6154420"/>
            <a:ext cx="1950262" cy="87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8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87F95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Optim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Optim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Optim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Optim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Optim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5AE1E2E-AA21-5E0E-64D7-EA75686C50B8}"/>
              </a:ext>
            </a:extLst>
          </p:cNvPr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A2297D2-ADBB-0CA3-58B2-49C41D7F6CB1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CEC0AF0-ADFF-789C-F537-ACF3188B1C11}"/>
                </a:ext>
              </a:extLst>
            </p:cNvPr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="" xmlns:a16="http://schemas.microsoft.com/office/drawing/2014/main" id="{A87B2CF8-5B85-30C7-D3C8-F7998799379E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="" xmlns:a16="http://schemas.microsoft.com/office/drawing/2014/main" id="{E72F6AB2-DB91-0BF6-23E9-452865BCAC30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A071BA9C-D4AB-7CFF-52C4-967136F80ABB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="" xmlns:a16="http://schemas.microsoft.com/office/drawing/2014/main" id="{9EF0830F-9800-0B67-20BE-7CBB3906E2F4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="" xmlns:a16="http://schemas.microsoft.com/office/drawing/2014/main" id="{4B011A55-926C-5CCF-1210-E9CDFF3D57D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="" xmlns:a16="http://schemas.microsoft.com/office/drawing/2014/main" id="{56501CAF-A6EB-6CC9-ACE0-F28C4A026704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7042AFBF-7CCC-CCC0-8410-40A2E4981F5E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A6F2C94E-5EF4-7A06-9B0F-EF17D63277BC}"/>
                </a:ext>
              </a:extLst>
            </p:cNvPr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A picture containing text">
            <a:extLst>
              <a:ext uri="{FF2B5EF4-FFF2-40B4-BE49-F238E27FC236}">
                <a16:creationId xmlns="" xmlns:a16="http://schemas.microsoft.com/office/drawing/2014/main" id="{0F0DD17D-C397-C7FC-A815-FA01BB7535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5" y="4982497"/>
            <a:ext cx="7478946" cy="1177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D2B3DE-B7FE-E52D-AA0B-035A628C6FE7}"/>
              </a:ext>
            </a:extLst>
          </p:cNvPr>
          <p:cNvSpPr txBox="1"/>
          <p:nvPr userDrawn="1"/>
        </p:nvSpPr>
        <p:spPr>
          <a:xfrm>
            <a:off x="3832159" y="2415440"/>
            <a:ext cx="61175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87F95"/>
                </a:solidFill>
                <a:latin typeface="Optima" pitchFamily="2" charset="0"/>
              </a:rPr>
              <a:t>Thank you</a:t>
            </a:r>
            <a:endParaRPr lang="en-ID" sz="6000" b="1" dirty="0">
              <a:solidFill>
                <a:srgbClr val="087F95"/>
              </a:solidFill>
              <a:latin typeface="Optima" pitchFamily="2" charset="0"/>
            </a:endParaRPr>
          </a:p>
        </p:txBody>
      </p:sp>
      <p:pic>
        <p:nvPicPr>
          <p:cNvPr id="6" name="Picture 5" descr="A picture containing text, vector graphics, accessory&#10;&#10;Description automatically generated">
            <a:extLst>
              <a:ext uri="{FF2B5EF4-FFF2-40B4-BE49-F238E27FC236}">
                <a16:creationId xmlns="" xmlns:a16="http://schemas.microsoft.com/office/drawing/2014/main" id="{EA064168-54F3-FA73-1906-085D04DBAD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3" y="1515363"/>
            <a:ext cx="2995714" cy="3187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1F44EB47-7A45-6B5E-8DEA-BE31AD2263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34" y="5867217"/>
            <a:ext cx="1957366" cy="6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87F95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Optim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Optim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Optim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Optim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Optim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with boats and trees in the background">
            <a:extLst>
              <a:ext uri="{FF2B5EF4-FFF2-40B4-BE49-F238E27FC236}">
                <a16:creationId xmlns="" xmlns:a16="http://schemas.microsoft.com/office/drawing/2014/main" id="{169F0D16-133B-6478-0A34-65ABBE7BF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6" r="1830" b="17263"/>
          <a:stretch/>
        </p:blipFill>
        <p:spPr>
          <a:xfrm>
            <a:off x="-1" y="1041721"/>
            <a:ext cx="12192001" cy="540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F00C1E5-2FD3-6727-199D-F08C30F50596}"/>
              </a:ext>
            </a:extLst>
          </p:cNvPr>
          <p:cNvSpPr txBox="1">
            <a:spLocks/>
          </p:cNvSpPr>
          <p:nvPr userDrawn="1"/>
        </p:nvSpPr>
        <p:spPr>
          <a:xfrm>
            <a:off x="644324" y="242687"/>
            <a:ext cx="10602410" cy="6832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04040"/>
                </a:solidFill>
                <a:latin typeface="Optima" pitchFamily="2" charset="0"/>
              </a:rPr>
              <a:t>Progress/Accomplishments towards NPOA</a:t>
            </a:r>
            <a:endParaRPr lang="en-ID" sz="3600" b="1" dirty="0">
              <a:solidFill>
                <a:srgbClr val="404040"/>
              </a:solidFill>
              <a:latin typeface="Optima" pitchFamily="2" charset="0"/>
            </a:endParaRPr>
          </a:p>
        </p:txBody>
      </p:sp>
      <p:pic>
        <p:nvPicPr>
          <p:cNvPr id="3" name="Picture 2" descr="Logo">
            <a:extLst>
              <a:ext uri="{FF2B5EF4-FFF2-40B4-BE49-F238E27FC236}">
                <a16:creationId xmlns="" xmlns:a16="http://schemas.microsoft.com/office/drawing/2014/main" id="{29AF1DB7-9EAC-C071-A841-B27B615827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3" y="5761526"/>
            <a:ext cx="3275246" cy="146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45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9F0D16-133B-6478-0A34-65ABBE7BF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0" r="1712" b="11352"/>
          <a:stretch/>
        </p:blipFill>
        <p:spPr>
          <a:xfrm>
            <a:off x="-1" y="1021401"/>
            <a:ext cx="12192001" cy="5364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F00C1E5-2FD3-6727-199D-F08C30F50596}"/>
              </a:ext>
            </a:extLst>
          </p:cNvPr>
          <p:cNvSpPr txBox="1">
            <a:spLocks/>
          </p:cNvSpPr>
          <p:nvPr userDrawn="1"/>
        </p:nvSpPr>
        <p:spPr>
          <a:xfrm>
            <a:off x="644324" y="242687"/>
            <a:ext cx="10602410" cy="6832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04040"/>
                </a:solidFill>
                <a:latin typeface="Optima" pitchFamily="2" charset="0"/>
              </a:rPr>
              <a:t>Challenges/Constraints Affecting Implementation</a:t>
            </a:r>
            <a:endParaRPr lang="en-ID" sz="3600" b="1" dirty="0">
              <a:solidFill>
                <a:srgbClr val="404040"/>
              </a:solidFill>
              <a:latin typeface="Optima" pitchFamily="2" charset="0"/>
            </a:endParaRPr>
          </a:p>
        </p:txBody>
      </p:sp>
      <p:pic>
        <p:nvPicPr>
          <p:cNvPr id="5" name="Picture 4" descr="Logo">
            <a:extLst>
              <a:ext uri="{FF2B5EF4-FFF2-40B4-BE49-F238E27FC236}">
                <a16:creationId xmlns="" xmlns:a16="http://schemas.microsoft.com/office/drawing/2014/main" id="{BA750417-9D14-80A1-80D3-78DEB48A15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5761526"/>
            <a:ext cx="3275246" cy="146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5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9F0D16-133B-6478-0A34-65ABBE7BF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4" b="18972"/>
          <a:stretch/>
        </p:blipFill>
        <p:spPr>
          <a:xfrm>
            <a:off x="0" y="972275"/>
            <a:ext cx="12192000" cy="54849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F00C1E5-2FD3-6727-199D-F08C30F50596}"/>
              </a:ext>
            </a:extLst>
          </p:cNvPr>
          <p:cNvSpPr txBox="1">
            <a:spLocks/>
          </p:cNvSpPr>
          <p:nvPr userDrawn="1"/>
        </p:nvSpPr>
        <p:spPr>
          <a:xfrm>
            <a:off x="644324" y="242687"/>
            <a:ext cx="10602410" cy="6832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04040"/>
                </a:solidFill>
                <a:latin typeface="Optima" pitchFamily="2" charset="0"/>
              </a:rPr>
              <a:t>National Roadmap 2023</a:t>
            </a:r>
            <a:endParaRPr lang="en-ID" sz="3600" b="1" dirty="0">
              <a:solidFill>
                <a:srgbClr val="404040"/>
              </a:solidFill>
              <a:latin typeface="Optima" pitchFamily="2" charset="0"/>
            </a:endParaRPr>
          </a:p>
        </p:txBody>
      </p:sp>
      <p:pic>
        <p:nvPicPr>
          <p:cNvPr id="5" name="Picture 4" descr="Logo">
            <a:extLst>
              <a:ext uri="{FF2B5EF4-FFF2-40B4-BE49-F238E27FC236}">
                <a16:creationId xmlns="" xmlns:a16="http://schemas.microsoft.com/office/drawing/2014/main" id="{D1209515-1A0C-B878-14A1-390D2FC88F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3" y="5761526"/>
            <a:ext cx="3275246" cy="146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63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9F0D16-133B-6478-0A34-65ABBE7BF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3" b="10616"/>
          <a:stretch/>
        </p:blipFill>
        <p:spPr>
          <a:xfrm>
            <a:off x="0" y="972275"/>
            <a:ext cx="12192000" cy="54849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F00C1E5-2FD3-6727-199D-F08C30F50596}"/>
              </a:ext>
            </a:extLst>
          </p:cNvPr>
          <p:cNvSpPr txBox="1">
            <a:spLocks/>
          </p:cNvSpPr>
          <p:nvPr userDrawn="1"/>
        </p:nvSpPr>
        <p:spPr>
          <a:xfrm>
            <a:off x="644324" y="242687"/>
            <a:ext cx="10602410" cy="6832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04040"/>
                </a:solidFill>
                <a:latin typeface="Optima" pitchFamily="2" charset="0"/>
              </a:rPr>
              <a:t>Potential Regional Program and Support Required</a:t>
            </a:r>
            <a:endParaRPr lang="en-ID" sz="3600" b="1" dirty="0">
              <a:solidFill>
                <a:srgbClr val="404040"/>
              </a:solidFill>
              <a:latin typeface="Optima" pitchFamily="2" charset="0"/>
            </a:endParaRPr>
          </a:p>
        </p:txBody>
      </p:sp>
      <p:pic>
        <p:nvPicPr>
          <p:cNvPr id="5" name="Picture 4" descr="Logo">
            <a:extLst>
              <a:ext uri="{FF2B5EF4-FFF2-40B4-BE49-F238E27FC236}">
                <a16:creationId xmlns="" xmlns:a16="http://schemas.microsoft.com/office/drawing/2014/main" id="{D43ABFFD-E0ED-F812-1788-F78BECFADD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3" y="5741206"/>
            <a:ext cx="3275246" cy="146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0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crdownload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4DE830A-B531-4A3B-96F6-0ECE88B08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2813DF2C-461A-4A8F-9679-A172790D1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54CD3A85-C039-4249-86E4-1EB9318B5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="" xmlns:a16="http://schemas.microsoft.com/office/drawing/2014/main" id="{887EA6D2-2883-42C2-993D-094CA6D65D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="" xmlns:a16="http://schemas.microsoft.com/office/drawing/2014/main" id="{3B895046-636F-4D1B-ACA4-29AA0CB332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="" xmlns:a16="http://schemas.microsoft.com/office/drawing/2014/main" id="{C6B0CDE3-E054-4EDD-A43B-F96843D8B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="" xmlns:a16="http://schemas.microsoft.com/office/drawing/2014/main" id="{3B66B1A2-F145-4C9B-85CC-4BF30D58CB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="" xmlns:a16="http://schemas.microsoft.com/office/drawing/2014/main" id="{5D4FC972-94B3-4035-8D31-E668C132B4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="" xmlns:a16="http://schemas.microsoft.com/office/drawing/2014/main" id="{374B9941-AFBE-4A77-A50E-B6EA04A746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="" xmlns:a16="http://schemas.microsoft.com/office/drawing/2014/main" id="{27A982C5-2C38-4CE9-BC18-94697AD65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="" xmlns:a16="http://schemas.microsoft.com/office/drawing/2014/main" id="{0060D8D1-7BB1-498F-AFBB-ADAC130A9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3B10C1-C270-39AD-18F4-EF1C52C32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2591" y="3522727"/>
            <a:ext cx="8727141" cy="104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smtClean="0">
                <a:solidFill>
                  <a:srgbClr val="087F95"/>
                </a:solidFill>
                <a:latin typeface="Optima" pitchFamily="2" charset="0"/>
              </a:rPr>
              <a:t>Timor-Leste’s</a:t>
            </a:r>
            <a:r>
              <a:rPr lang="en-US" sz="4800" b="1" kern="1200" dirty="0" smtClean="0">
                <a:solidFill>
                  <a:srgbClr val="087F95"/>
                </a:solidFill>
                <a:latin typeface="Optima" pitchFamily="2" charset="0"/>
              </a:rPr>
              <a:t> Report</a:t>
            </a:r>
            <a:endParaRPr lang="en-US" sz="4800" b="1" kern="1200" dirty="0">
              <a:solidFill>
                <a:srgbClr val="087F95"/>
              </a:solidFill>
              <a:latin typeface="Optima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96B6CFE-6928-4EDD-4406-41AD8076A1C5}"/>
              </a:ext>
            </a:extLst>
          </p:cNvPr>
          <p:cNvSpPr txBox="1">
            <a:spLocks/>
          </p:cNvSpPr>
          <p:nvPr/>
        </p:nvSpPr>
        <p:spPr>
          <a:xfrm>
            <a:off x="1036024" y="3997454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087F95"/>
                </a:solidFill>
                <a:latin typeface="Optima" pitchFamily="2" charset="0"/>
              </a:rPr>
              <a:t>By : NCC Timor-Leste</a:t>
            </a:r>
            <a:endParaRPr lang="en-US" sz="2800" b="1" dirty="0">
              <a:solidFill>
                <a:srgbClr val="087F95"/>
              </a:solidFill>
              <a:latin typeface="Optim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70" y="357929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79D3-4296-1D03-9809-037BA8F7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" y="247651"/>
            <a:ext cx="10515600" cy="769194"/>
          </a:xfrm>
        </p:spPr>
        <p:txBody>
          <a:bodyPr/>
          <a:lstStyle/>
          <a:p>
            <a:r>
              <a:rPr lang="en-US" sz="3200" dirty="0"/>
              <a:t>Progress – </a:t>
            </a:r>
            <a:r>
              <a:rPr lang="en-US" sz="3200" dirty="0" smtClean="0"/>
              <a:t>CCA</a:t>
            </a:r>
            <a:endParaRPr lang="en-ID" sz="2700" i="1" dirty="0">
              <a:solidFill>
                <a:srgbClr val="90C42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6459" y="875268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3D323E6-9B9E-FD5E-2C34-9702BCE91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87944"/>
              </p:ext>
            </p:extLst>
          </p:nvPr>
        </p:nvGraphicFramePr>
        <p:xfrm>
          <a:off x="729202" y="1883391"/>
          <a:ext cx="9275920" cy="436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920">
                  <a:extLst>
                    <a:ext uri="{9D8B030D-6E8A-4147-A177-3AD203B41FA5}">
                      <a16:colId xmlns="" xmlns:a16="http://schemas.microsoft.com/office/drawing/2014/main" val="3789956893"/>
                    </a:ext>
                  </a:extLst>
                </a:gridCol>
              </a:tblGrid>
              <a:tr h="4367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4629034"/>
                  </a:ext>
                </a:extLst>
              </a:tr>
              <a:tr h="445676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School 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423306"/>
                  </a:ext>
                </a:extLst>
              </a:tr>
              <a:tr h="445676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Carbone Capture 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316187"/>
                  </a:ext>
                </a:extLst>
              </a:tr>
              <a:tr h="514492">
                <a:tc>
                  <a:txBody>
                    <a:bodyPr/>
                    <a:lstStyle/>
                    <a:p>
                      <a:pPr lvl="0"/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 plastic Policy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13117"/>
                  </a:ext>
                </a:extLst>
              </a:tr>
              <a:tr h="514492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Mangrove </a:t>
                      </a:r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reforestation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648916"/>
                  </a:ext>
                </a:extLst>
              </a:tr>
              <a:tr h="445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Ikan</a:t>
                      </a:r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Adapt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948225"/>
                  </a:ext>
                </a:extLst>
              </a:tr>
              <a:tr h="445676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Reforestation activities 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9753565"/>
                  </a:ext>
                </a:extLst>
              </a:tr>
              <a:tr h="607031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on Natural Resources Management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625440"/>
                  </a:ext>
                </a:extLst>
              </a:tr>
              <a:tr h="514492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 Spill Training Preparedness 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4163" y="1273285"/>
            <a:ext cx="9245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CCA WG In-situ online Meeting was conducted on 27 Oct 2022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76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79D3-4296-1D03-9809-037BA8F7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Progress – </a:t>
            </a:r>
            <a:r>
              <a:rPr lang="en-US" sz="3200" dirty="0" smtClean="0"/>
              <a:t>CCA-</a:t>
            </a:r>
            <a:r>
              <a:rPr lang="en-US" sz="3200" i="1" dirty="0" smtClean="0"/>
              <a:t>Continuation</a:t>
            </a:r>
            <a:endParaRPr lang="en-ID" sz="2700" i="1" dirty="0">
              <a:solidFill>
                <a:srgbClr val="90C42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3D323E6-9B9E-FD5E-2C34-9702BCE91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244764"/>
              </p:ext>
            </p:extLst>
          </p:nvPr>
        </p:nvGraphicFramePr>
        <p:xfrm>
          <a:off x="734096" y="1661135"/>
          <a:ext cx="9275920" cy="274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920">
                  <a:extLst>
                    <a:ext uri="{9D8B030D-6E8A-4147-A177-3AD203B41FA5}">
                      <a16:colId xmlns="" xmlns:a16="http://schemas.microsoft.com/office/drawing/2014/main" val="3789956893"/>
                    </a:ext>
                  </a:extLst>
                </a:gridCol>
              </a:tblGrid>
              <a:tr h="5169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4629034"/>
                  </a:ext>
                </a:extLst>
              </a:tr>
              <a:tr h="516914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Weekly cleaning program every Friday to all of the Public servants 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423306"/>
                  </a:ext>
                </a:extLst>
              </a:tr>
              <a:tr h="516914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campaign regarding the responsible of plastic used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316187"/>
                  </a:ext>
                </a:extLst>
              </a:tr>
              <a:tr h="596729">
                <a:tc>
                  <a:txBody>
                    <a:bodyPr/>
                    <a:lstStyle/>
                    <a:p>
                      <a:pPr lvl="0"/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on Up Recycling techniques training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13117"/>
                  </a:ext>
                </a:extLst>
              </a:tr>
              <a:tr h="596729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Change </a:t>
                      </a:r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Vulnerability Assessment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64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1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8D494-FBC4-FEA4-E3FC-EA9B2287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Progress – Threatened Species</a:t>
            </a:r>
            <a:endParaRPr lang="en-ID" dirty="0"/>
          </a:p>
        </p:txBody>
      </p:sp>
      <p:sp>
        <p:nvSpPr>
          <p:cNvPr id="4" name="Rectangle 3"/>
          <p:cNvSpPr/>
          <p:nvPr/>
        </p:nvSpPr>
        <p:spPr>
          <a:xfrm>
            <a:off x="3406459" y="989346"/>
            <a:ext cx="4195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3D323E6-9B9E-FD5E-2C34-9702BCE91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73695"/>
              </p:ext>
            </p:extLst>
          </p:nvPr>
        </p:nvGraphicFramePr>
        <p:xfrm>
          <a:off x="734096" y="2034762"/>
          <a:ext cx="9275920" cy="401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920">
                  <a:extLst>
                    <a:ext uri="{9D8B030D-6E8A-4147-A177-3AD203B41FA5}">
                      <a16:colId xmlns="" xmlns:a16="http://schemas.microsoft.com/office/drawing/2014/main" val="3789956893"/>
                    </a:ext>
                  </a:extLst>
                </a:gridCol>
              </a:tblGrid>
              <a:tr h="478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4629034"/>
                  </a:ext>
                </a:extLst>
              </a:tr>
              <a:tr h="478887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Formulation of the Guideline books regarding the Cetaceans to the Primary school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423306"/>
                  </a:ext>
                </a:extLst>
              </a:tr>
              <a:tr h="478887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Diploma Ministerial No.18/MAP/MCIA/II/2017 in reference from CITES to protect </a:t>
                      </a:r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threatening</a:t>
                      </a:r>
                      <a:r>
                        <a:rPr lang="en-P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aquatic species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316187"/>
                  </a:ext>
                </a:extLst>
              </a:tr>
              <a:tr h="552830">
                <a:tc>
                  <a:txBody>
                    <a:bodyPr/>
                    <a:lstStyle/>
                    <a:p>
                      <a:pPr lvl="0"/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Campaign </a:t>
                      </a:r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13117"/>
                  </a:ext>
                </a:extLst>
              </a:tr>
              <a:tr h="621888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Monitoring to the Turtle Path and its Nesting side 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648916"/>
                  </a:ext>
                </a:extLst>
              </a:tr>
              <a:tr h="478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Campaign to Coastal Communities and Primary School on Endangered  Species.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948225"/>
                  </a:ext>
                </a:extLst>
              </a:tr>
              <a:tr h="478887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Drought Resilient home gardens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975356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5435" y="1451011"/>
            <a:ext cx="8999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Threatening Species Working group  </a:t>
            </a:r>
            <a:r>
              <a:rPr lang="en-US" sz="2000" b="1" dirty="0"/>
              <a:t>In-Situ </a:t>
            </a:r>
            <a:r>
              <a:rPr lang="en-US" sz="2000" b="1" dirty="0" smtClean="0"/>
              <a:t>online Meeting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84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28484-04C7-824C-F0B8-358BF6FC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– </a:t>
            </a:r>
            <a:r>
              <a:rPr lang="en-US" sz="3200" b="1" dirty="0">
                <a:latin typeface="Optima" pitchFamily="2" charset="0"/>
              </a:rPr>
              <a:t>WLF and GESI Adoption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DC6288-7D8C-50E7-99AB-E4009B1D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b="1" dirty="0"/>
              <a:t>Seaweed Diversification Product for </a:t>
            </a:r>
            <a:r>
              <a:rPr lang="en-US" sz="3200" b="1" dirty="0" smtClean="0"/>
              <a:t>Gender Group</a:t>
            </a:r>
            <a:endParaRPr lang="en-ID" sz="3200" b="1" dirty="0"/>
          </a:p>
          <a:p>
            <a:pPr algn="just"/>
            <a:r>
              <a:rPr lang="en-ID" sz="3200" b="1" dirty="0" smtClean="0"/>
              <a:t>Rural Women activities regarding the Woman Empowerment </a:t>
            </a:r>
          </a:p>
          <a:p>
            <a:pPr algn="just"/>
            <a:r>
              <a:rPr lang="en-ID" sz="3200" b="1" dirty="0"/>
              <a:t>S</a:t>
            </a:r>
            <a:r>
              <a:rPr lang="en-ID" sz="3200" b="1" dirty="0" smtClean="0"/>
              <a:t>econd phase of Ministry of Agriculture and Fisheries GESI policy </a:t>
            </a:r>
            <a:r>
              <a:rPr lang="en-ID" sz="3200" b="1" dirty="0"/>
              <a:t>Political</a:t>
            </a:r>
            <a:r>
              <a:rPr lang="en-ID" sz="3200" b="1" dirty="0" smtClean="0"/>
              <a:t> regarding the women have the rights inclusion in all activities and positions.</a:t>
            </a:r>
          </a:p>
          <a:p>
            <a:pPr algn="just"/>
            <a:r>
              <a:rPr lang="en-ID" sz="3200" b="1" dirty="0" smtClean="0"/>
              <a:t>Women </a:t>
            </a:r>
            <a:r>
              <a:rPr lang="en-ID" sz="3200" b="1" dirty="0" smtClean="0"/>
              <a:t>desegregate </a:t>
            </a:r>
            <a:r>
              <a:rPr lang="en-ID" sz="3200" b="1" dirty="0" smtClean="0"/>
              <a:t>Data collection </a:t>
            </a:r>
          </a:p>
          <a:p>
            <a:pPr algn="just"/>
            <a:r>
              <a:rPr lang="en-ID" sz="3200" b="1" dirty="0" smtClean="0"/>
              <a:t>Share commitment with the maritime Woman regarding human trafficking in Timor-Leste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706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36F37F-49FF-ABCC-563D-FC5EE7F1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A0C123-717D-A282-FBC5-7BF6E3BC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04" y="1015998"/>
            <a:ext cx="11566107" cy="6716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PH" sz="2400" b="1" dirty="0" smtClean="0"/>
              <a:t>1. Timor-Leste </a:t>
            </a:r>
            <a:r>
              <a:rPr lang="en-PH" sz="2400" b="1" dirty="0"/>
              <a:t>with the limited resources is facing a lot of challenges, issues and constraints during the progress achieving the National Plan of Actions are as follow:</a:t>
            </a:r>
            <a:endParaRPr lang="en-US" sz="2400" b="1" dirty="0"/>
          </a:p>
          <a:p>
            <a:pPr algn="just"/>
            <a:r>
              <a:rPr lang="en-PH" sz="2400" b="1" dirty="0" smtClean="0"/>
              <a:t> </a:t>
            </a:r>
            <a:r>
              <a:rPr lang="en-PH" sz="2400" b="1" dirty="0"/>
              <a:t>Limited </a:t>
            </a:r>
            <a:r>
              <a:rPr lang="en-PH" sz="2400" b="1" dirty="0" smtClean="0"/>
              <a:t>resources/expertise</a:t>
            </a:r>
            <a:endParaRPr lang="en-US" sz="2400" b="1" dirty="0"/>
          </a:p>
          <a:p>
            <a:pPr lvl="0" algn="just"/>
            <a:r>
              <a:rPr lang="en-PH" sz="2400" b="1" dirty="0"/>
              <a:t>Knowledge gaps </a:t>
            </a:r>
            <a:endParaRPr lang="en-US" sz="2400" b="1" dirty="0"/>
          </a:p>
          <a:p>
            <a:pPr lvl="0" algn="just"/>
            <a:r>
              <a:rPr lang="en-PH" sz="2400" b="1" dirty="0"/>
              <a:t>Financial resources</a:t>
            </a:r>
            <a:endParaRPr lang="en-US" sz="2400" b="1" dirty="0"/>
          </a:p>
          <a:p>
            <a:pPr marL="0" indent="0" algn="just">
              <a:buNone/>
            </a:pPr>
            <a:r>
              <a:rPr lang="en-PH" sz="2400" b="1" dirty="0"/>
              <a:t>2. Limited of communication between stakeholders</a:t>
            </a:r>
            <a:endParaRPr lang="en-US" sz="2400" b="1" dirty="0"/>
          </a:p>
          <a:p>
            <a:pPr marL="0" indent="0" algn="just">
              <a:buNone/>
            </a:pPr>
            <a:r>
              <a:rPr lang="en-PH" sz="2400" b="1" dirty="0"/>
              <a:t>Limited communication among stakeholders in implementing and achieving CTI-CFF programs and goals. The focal points and technical working groups of CTI-CFF in Timor-Leste were not involved in most of the programmes and funds under of CTI-CFF programs. Hence, the TWG and focal points had limited information of the programmes and activities which are directly under the CTI-CFF programs.</a:t>
            </a:r>
            <a:endParaRPr lang="en-US" sz="2400" b="1" dirty="0"/>
          </a:p>
          <a:p>
            <a:pPr marL="0" indent="0" algn="just">
              <a:buNone/>
            </a:pP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1600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661" y="1402243"/>
            <a:ext cx="10161431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3. IUU-Fishing due to Limited of Enforcement</a:t>
            </a:r>
          </a:p>
          <a:p>
            <a:pPr>
              <a:lnSpc>
                <a:spcPct val="200000"/>
              </a:lnSpc>
            </a:pPr>
            <a:r>
              <a:rPr lang="en-PH" sz="2000" b="1" dirty="0"/>
              <a:t>4. The pandemic of COVID19 in Timor-Leste</a:t>
            </a:r>
            <a:endParaRPr lang="en-US" sz="2000" b="1" dirty="0"/>
          </a:p>
          <a:p>
            <a:pPr>
              <a:lnSpc>
                <a:spcPct val="200000"/>
              </a:lnSpc>
            </a:pPr>
            <a:r>
              <a:rPr lang="en-PH" sz="2000" b="1" dirty="0"/>
              <a:t>The pandemic of COVID19 is the big challenge of all over the world and the CT6 member’s country. Likewise in Timor-Leste, the pandemic COVID19 had been the major challenges in Timor-Leste during 2020 till 2021. The government of Timor-Leste, included the Ministry of Agriculture and Fisheries, development partners and agencies has to suspend stop most of their programs and activities.  </a:t>
            </a:r>
            <a:endParaRPr lang="en-US" sz="2000" b="1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536F37F-49FF-ABCC-563D-FC5EE7F1E5A6}"/>
              </a:ext>
            </a:extLst>
          </p:cNvPr>
          <p:cNvSpPr txBox="1">
            <a:spLocks/>
          </p:cNvSpPr>
          <p:nvPr/>
        </p:nvSpPr>
        <p:spPr>
          <a:xfrm>
            <a:off x="444661" y="411424"/>
            <a:ext cx="10219046" cy="769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87F95"/>
                </a:solidFill>
                <a:latin typeface="Optima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Challenges-</a:t>
            </a:r>
            <a:r>
              <a:rPr lang="en-US" i="1" dirty="0" smtClean="0"/>
              <a:t>Continuation</a:t>
            </a:r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val="24189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9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8D494-FBC4-FEA4-E3FC-EA9B2287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Roadmap – Seascape</a:t>
            </a:r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1628536" y="2605483"/>
            <a:ext cx="7369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Activities Related to CTI-CFF Goals with Different Budget</a:t>
            </a:r>
            <a:endParaRPr lang="en-ID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67810" y="2836316"/>
            <a:ext cx="1051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200000"/>
              </a:lnSpc>
              <a:defRPr/>
            </a:pPr>
            <a:r>
              <a:rPr lang="en-PH" sz="2000" b="1" dirty="0" smtClean="0">
                <a:solidFill>
                  <a:schemeClr val="dk1"/>
                </a:solidFill>
              </a:rPr>
              <a:t>1. Marine </a:t>
            </a:r>
            <a:r>
              <a:rPr lang="en-PH" sz="2000" b="1" dirty="0">
                <a:solidFill>
                  <a:schemeClr val="dk1"/>
                </a:solidFill>
              </a:rPr>
              <a:t>Spatial Planning for </a:t>
            </a:r>
            <a:r>
              <a:rPr lang="en-PH" sz="2000" b="1" dirty="0" smtClean="0">
                <a:solidFill>
                  <a:schemeClr val="dk1"/>
                </a:solidFill>
              </a:rPr>
              <a:t>Timor-Leste</a:t>
            </a:r>
          </a:p>
          <a:p>
            <a:pPr algn="just" defTabSz="914400">
              <a:lnSpc>
                <a:spcPct val="200000"/>
              </a:lnSpc>
              <a:defRPr/>
            </a:pPr>
            <a:r>
              <a:rPr lang="en-PH" sz="2000" b="1" dirty="0" smtClean="0">
                <a:solidFill>
                  <a:schemeClr val="dk1"/>
                </a:solidFill>
              </a:rPr>
              <a:t>2. Marine </a:t>
            </a:r>
            <a:r>
              <a:rPr lang="en-PH" sz="2000" b="1" dirty="0">
                <a:solidFill>
                  <a:schemeClr val="dk1"/>
                </a:solidFill>
              </a:rPr>
              <a:t>Rapid Assessment in the area of Laser </a:t>
            </a:r>
            <a:r>
              <a:rPr lang="en-PH" sz="2000" b="1" dirty="0" err="1">
                <a:solidFill>
                  <a:schemeClr val="dk1"/>
                </a:solidFill>
              </a:rPr>
              <a:t>Sunda</a:t>
            </a:r>
            <a:r>
              <a:rPr lang="en-PH" sz="2000" b="1" dirty="0">
                <a:solidFill>
                  <a:schemeClr val="dk1"/>
                </a:solidFill>
              </a:rPr>
              <a:t> Seascape to contribute to the Nature Peace Park Initiative of Timor-Leste</a:t>
            </a:r>
            <a:endParaRPr lang="en-US" sz="2000" b="1" dirty="0">
              <a:solidFill>
                <a:schemeClr val="dk1"/>
              </a:solidFill>
            </a:endParaRPr>
          </a:p>
          <a:p>
            <a:pPr lvl="0" defTabSz="914400">
              <a:defRPr/>
            </a:pPr>
            <a:endParaRPr lang="en-PH" sz="2000" b="1" dirty="0">
              <a:solidFill>
                <a:schemeClr val="dk1"/>
              </a:solidFill>
            </a:endParaRPr>
          </a:p>
          <a:p>
            <a:pPr lvl="0" defTabSz="914400">
              <a:defRPr/>
            </a:pPr>
            <a:endParaRPr lang="en-PH" sz="2000" b="1" dirty="0" smtClean="0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54" y="1874972"/>
            <a:ext cx="10181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1. 7th </a:t>
            </a:r>
            <a:r>
              <a:rPr lang="en-US" sz="2000" b="1" dirty="0"/>
              <a:t>Seascape Working Group Meeting together with Seascapes Working Group Regional Exchange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532743" y="1228641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1208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79D3-4296-1D03-9809-037BA8F7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 – </a:t>
            </a:r>
            <a:r>
              <a:rPr lang="en-US" dirty="0" smtClean="0"/>
              <a:t>EAFM</a:t>
            </a:r>
            <a:endParaRPr lang="en-ID" sz="2400" dirty="0">
              <a:solidFill>
                <a:srgbClr val="90C42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4C9012-60BE-2F25-6983-01648559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2666592"/>
            <a:ext cx="11178861" cy="3869200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PH" sz="2000" b="1" dirty="0" smtClean="0">
                <a:latin typeface="+mn-lt"/>
              </a:rPr>
              <a:t>1. Construction </a:t>
            </a:r>
            <a:r>
              <a:rPr lang="en-PH" sz="2000" b="1" dirty="0">
                <a:latin typeface="+mn-lt"/>
              </a:rPr>
              <a:t>of the Industrial ship Logline and Gillnet </a:t>
            </a:r>
            <a:endParaRPr lang="en-PH" sz="2000" b="1" dirty="0" smtClean="0">
              <a:latin typeface="+mn-lt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PH" sz="2000" b="1" dirty="0" smtClean="0">
                <a:latin typeface="+mn-lt"/>
              </a:rPr>
              <a:t>2. Distribution </a:t>
            </a:r>
            <a:r>
              <a:rPr lang="en-PH" sz="2000" b="1" dirty="0">
                <a:latin typeface="+mn-lt"/>
              </a:rPr>
              <a:t>of the 110 Pieces of the small scale boats to the </a:t>
            </a:r>
            <a:r>
              <a:rPr lang="en-PH" sz="2000" b="1" dirty="0" smtClean="0">
                <a:latin typeface="+mn-lt"/>
              </a:rPr>
              <a:t>Fishermen</a:t>
            </a:r>
            <a:endParaRPr lang="en-US" sz="2000" b="1" dirty="0" smtClean="0">
              <a:latin typeface="+mn-lt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PH" sz="2000" b="1" dirty="0">
                <a:latin typeface="+mn-lt"/>
              </a:rPr>
              <a:t>3</a:t>
            </a:r>
            <a:r>
              <a:rPr lang="en-PH" sz="2000" b="1" dirty="0" smtClean="0">
                <a:latin typeface="+mn-lt"/>
              </a:rPr>
              <a:t>. </a:t>
            </a:r>
            <a:r>
              <a:rPr lang="en-PH" sz="2000" b="1" dirty="0" smtClean="0">
                <a:latin typeface="+mn-lt"/>
              </a:rPr>
              <a:t>Provide </a:t>
            </a:r>
            <a:r>
              <a:rPr lang="en-PH" sz="2000" b="1" dirty="0">
                <a:latin typeface="+mn-lt"/>
              </a:rPr>
              <a:t>additional technical support towards the implementation activities against IUU and complement the implementation of the </a:t>
            </a:r>
            <a:r>
              <a:rPr lang="en-PH" sz="2000" b="1" dirty="0" err="1">
                <a:latin typeface="+mn-lt"/>
              </a:rPr>
              <a:t>NPoA</a:t>
            </a:r>
            <a:endParaRPr lang="en-US" sz="2000" b="1" dirty="0">
              <a:latin typeface="+mn-lt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PH" sz="2000" b="1" dirty="0">
                <a:latin typeface="+mn-lt"/>
              </a:rPr>
              <a:t>4</a:t>
            </a:r>
            <a:r>
              <a:rPr lang="en-PH" sz="2000" b="1" dirty="0" smtClean="0">
                <a:latin typeface="+mn-lt"/>
              </a:rPr>
              <a:t>. </a:t>
            </a:r>
            <a:r>
              <a:rPr lang="en-PH" sz="2000" b="1" dirty="0" smtClean="0">
                <a:latin typeface="+mn-lt"/>
              </a:rPr>
              <a:t>Capacity building on the concept and Dimension on Integrated Coastal Managements </a:t>
            </a:r>
          </a:p>
          <a:p>
            <a:pPr lvl="0"/>
            <a:endParaRPr lang="en-PH" sz="2000" b="1" dirty="0" smtClean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PH" sz="2000" dirty="0" smtClean="0"/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05719" y="2222170"/>
            <a:ext cx="7369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Activities Related to CTI-CFF Goals with Different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6459" y="1011745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54842" y="1427243"/>
            <a:ext cx="10167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1. 8th EAFM Working Group Meeting together with Seascapes Working Group and discussion workshop on the RPOA 2.0 targets, regional activities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A975EC-9F62-560A-908B-B9046C90178B}"/>
              </a:ext>
            </a:extLst>
          </p:cNvPr>
          <p:cNvSpPr txBox="1"/>
          <p:nvPr/>
        </p:nvSpPr>
        <p:spPr>
          <a:xfrm>
            <a:off x="717755" y="1710849"/>
            <a:ext cx="492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0C42F"/>
                </a:solidFill>
                <a:latin typeface="Optima" pitchFamily="2" charset="0"/>
              </a:rPr>
              <a:t>Outline</a:t>
            </a:r>
            <a:endParaRPr lang="en-ID" sz="4000" b="1" dirty="0">
              <a:solidFill>
                <a:srgbClr val="90C42F"/>
              </a:solidFill>
              <a:latin typeface="Optim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D9BE2F-D608-ADDD-4512-6E4487501995}"/>
              </a:ext>
            </a:extLst>
          </p:cNvPr>
          <p:cNvSpPr txBox="1"/>
          <p:nvPr/>
        </p:nvSpPr>
        <p:spPr>
          <a:xfrm>
            <a:off x="835742" y="2418735"/>
            <a:ext cx="7816645" cy="333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Optima" pitchFamily="2" charset="0"/>
              </a:rPr>
              <a:t>Members (Agencies) of the National Coordination Committee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Optima" pitchFamily="2" charset="0"/>
              </a:rPr>
              <a:t>Progress/Accomplishments towards NPOA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404040"/>
                </a:solidFill>
                <a:latin typeface="Optima" pitchFamily="2" charset="0"/>
              </a:rPr>
              <a:t>	</a:t>
            </a:r>
            <a:r>
              <a:rPr lang="en-US" sz="1600" dirty="0">
                <a:solidFill>
                  <a:srgbClr val="404040"/>
                </a:solidFill>
                <a:latin typeface="Optima" pitchFamily="2" charset="0"/>
              </a:rPr>
              <a:t>Seascape, EAFM, MPA, CCA, Threatened Species, WLF and GESI Adoption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Optima" pitchFamily="2" charset="0"/>
              </a:rPr>
              <a:t>Challenges/Constraints Affecting 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Optima" pitchFamily="2" charset="0"/>
              </a:rPr>
              <a:t>National Roadmap 2023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04040"/>
                </a:solidFill>
                <a:latin typeface="Optima" pitchFamily="2" charset="0"/>
              </a:rPr>
              <a:t>	Seascape, EAFM, MPA, CCA, Threatened Species, WLF and GESI Adoption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Optima" pitchFamily="2" charset="0"/>
              </a:rPr>
              <a:t>Potential Regional Program and Support Required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Optima" pitchFamily="2" charset="0"/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5377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8D494-FBC4-FEA4-E3FC-EA9B2287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Roadmap – MPA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82985A-AA57-4540-11D3-033004609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2" y="2667211"/>
            <a:ext cx="10885990" cy="4190790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en-PH" sz="7200" b="1" dirty="0" smtClean="0">
                <a:latin typeface="+mn-lt"/>
              </a:rPr>
              <a:t>1. ATSEA </a:t>
            </a:r>
            <a:r>
              <a:rPr lang="en-PH" sz="7200" b="1" dirty="0">
                <a:latin typeface="+mn-lt"/>
              </a:rPr>
              <a:t>phase 2 program </a:t>
            </a:r>
            <a:r>
              <a:rPr lang="en-PH" sz="7200" b="1" dirty="0" smtClean="0">
                <a:latin typeface="+mn-lt"/>
              </a:rPr>
              <a:t>in </a:t>
            </a:r>
            <a:r>
              <a:rPr lang="en-PH" sz="7200" b="1" dirty="0">
                <a:latin typeface="+mn-lt"/>
              </a:rPr>
              <a:t>the South Coast of Timor-Leste will expand its MPAs </a:t>
            </a:r>
            <a:r>
              <a:rPr lang="en-PH" sz="7200" b="1" dirty="0" smtClean="0">
                <a:latin typeface="+mn-lt"/>
              </a:rPr>
              <a:t>to </a:t>
            </a:r>
            <a:r>
              <a:rPr lang="en-PH" sz="7200" b="1" dirty="0" err="1" smtClean="0">
                <a:latin typeface="+mn-lt"/>
              </a:rPr>
              <a:t>Ainaro</a:t>
            </a:r>
            <a:r>
              <a:rPr lang="en-PH" sz="7200" b="1" dirty="0" smtClean="0">
                <a:latin typeface="+mn-lt"/>
              </a:rPr>
              <a:t> and </a:t>
            </a:r>
            <a:r>
              <a:rPr lang="en-PH" sz="7200" b="1" dirty="0" err="1" smtClean="0">
                <a:latin typeface="+mn-lt"/>
              </a:rPr>
              <a:t>Covalima</a:t>
            </a:r>
            <a:r>
              <a:rPr lang="en-PH" sz="7200" b="1" dirty="0" smtClean="0">
                <a:latin typeface="+mn-lt"/>
              </a:rPr>
              <a:t> </a:t>
            </a:r>
            <a:r>
              <a:rPr lang="en-PH" sz="7200" b="1" dirty="0" smtClean="0">
                <a:latin typeface="+mn-lt"/>
              </a:rPr>
              <a:t>Municipalities to </a:t>
            </a:r>
            <a:r>
              <a:rPr lang="en-PH" sz="7200" b="1" dirty="0">
                <a:latin typeface="+mn-lt"/>
              </a:rPr>
              <a:t>complete the 90.000 </a:t>
            </a:r>
            <a:r>
              <a:rPr lang="en-PH" sz="7200" b="1" dirty="0" smtClean="0">
                <a:latin typeface="+mn-lt"/>
              </a:rPr>
              <a:t>ha </a:t>
            </a:r>
            <a:r>
              <a:rPr lang="en-PH" sz="7200" b="1" dirty="0">
                <a:latin typeface="+mn-lt"/>
              </a:rPr>
              <a:t>based on </a:t>
            </a:r>
            <a:r>
              <a:rPr lang="en-PH" sz="7200" b="1" dirty="0" smtClean="0">
                <a:latin typeface="+mn-lt"/>
              </a:rPr>
              <a:t>TOR.</a:t>
            </a:r>
            <a:endParaRPr lang="en-US" sz="7200" b="1" dirty="0">
              <a:latin typeface="+mn-lt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PH" sz="7200" b="1" dirty="0" smtClean="0">
                <a:latin typeface="+mn-lt"/>
              </a:rPr>
              <a:t>2. Capacity </a:t>
            </a:r>
            <a:r>
              <a:rPr lang="en-PH" sz="7200" b="1" dirty="0">
                <a:latin typeface="+mn-lt"/>
              </a:rPr>
              <a:t>building training program on marine ecological assessment such as fish stock assessment, monitoring and evaluation tracking tools for MPAs</a:t>
            </a:r>
            <a:r>
              <a:rPr lang="en-PH" sz="7200" b="1" dirty="0" smtClean="0">
                <a:latin typeface="+mn-lt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7200" b="1" dirty="0" smtClean="0">
                <a:latin typeface="+mn-lt"/>
              </a:rPr>
              <a:t>3. Strengthening </a:t>
            </a:r>
            <a:r>
              <a:rPr lang="en-US" sz="7200" b="1" dirty="0">
                <a:latin typeface="+mn-lt"/>
              </a:rPr>
              <a:t>the adaptive capacity, resilience and biodiversity conservation ability of fisheries and </a:t>
            </a:r>
            <a:r>
              <a:rPr lang="en-US" sz="7200" b="1" dirty="0" smtClean="0">
                <a:latin typeface="+mn-lt"/>
              </a:rPr>
              <a:t>aquaculture-dependent </a:t>
            </a:r>
            <a:r>
              <a:rPr lang="en-US" sz="7200" b="1" dirty="0">
                <a:latin typeface="+mn-lt"/>
              </a:rPr>
              <a:t>livelihoods in Timor-Leste in collaboration with the </a:t>
            </a:r>
            <a:r>
              <a:rPr lang="en-US" sz="7200" b="1" dirty="0" err="1">
                <a:latin typeface="+mn-lt"/>
              </a:rPr>
              <a:t>Minderoo</a:t>
            </a:r>
            <a:r>
              <a:rPr lang="en-US" sz="7200" b="1" dirty="0">
                <a:latin typeface="+mn-lt"/>
              </a:rPr>
              <a:t> Foundation and Ministry of Agriculture and Fisheries</a:t>
            </a:r>
            <a:r>
              <a:rPr lang="en-US" sz="7200" b="1" dirty="0" smtClean="0">
                <a:latin typeface="+mn-lt"/>
              </a:rPr>
              <a:t>.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PH" sz="7200" b="1" dirty="0" smtClean="0">
                <a:latin typeface="+mn-lt"/>
              </a:rPr>
              <a:t>4. Launch </a:t>
            </a:r>
            <a:r>
              <a:rPr lang="en-PH" sz="7200" b="1" dirty="0">
                <a:latin typeface="+mn-lt"/>
              </a:rPr>
              <a:t>the Tara </a:t>
            </a:r>
            <a:r>
              <a:rPr lang="en-PH" sz="7200" b="1" dirty="0" err="1">
                <a:latin typeface="+mn-lt"/>
              </a:rPr>
              <a:t>Bandu</a:t>
            </a:r>
            <a:r>
              <a:rPr lang="en-PH" sz="7200" b="1" dirty="0">
                <a:latin typeface="+mn-lt"/>
              </a:rPr>
              <a:t> on Protected Conservation </a:t>
            </a:r>
            <a:r>
              <a:rPr lang="en-PH" sz="7200" b="1" dirty="0" smtClean="0">
                <a:latin typeface="+mn-lt"/>
              </a:rPr>
              <a:t>Area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en-PH" sz="7200" b="1" dirty="0" smtClean="0">
              <a:latin typeface="+mn-lt"/>
            </a:endParaRPr>
          </a:p>
          <a:p>
            <a:pPr marL="0" lv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Rectangle 4"/>
          <p:cNvSpPr/>
          <p:nvPr/>
        </p:nvSpPr>
        <p:spPr>
          <a:xfrm>
            <a:off x="1644356" y="2209905"/>
            <a:ext cx="7369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Activities Related to CTI-CFF Goals with Different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6459" y="1039041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8573" y="1448683"/>
            <a:ext cx="10790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1. 9th </a:t>
            </a:r>
            <a:r>
              <a:rPr lang="en-US" sz="2000" b="1" dirty="0"/>
              <a:t>MPA REX and 9th MPA TWG Meeting in 2023 through In-Situ online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77671" y="1774904"/>
            <a:ext cx="10781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2. CTMPAS 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Round of Nomination for Categories 3 and 4, and the Award for Categories 1 to 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40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79D3-4296-1D03-9809-037BA8F7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Roadmap – CCA</a:t>
            </a:r>
            <a:endParaRPr lang="en-ID" sz="2700" dirty="0">
              <a:solidFill>
                <a:srgbClr val="90C42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4C9012-60BE-2F25-6983-01648559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7" y="3447501"/>
            <a:ext cx="10515600" cy="3312804"/>
          </a:xfrm>
        </p:spPr>
        <p:txBody>
          <a:bodyPr/>
          <a:lstStyle/>
          <a:p>
            <a:pPr marL="0" lvl="0" indent="0">
              <a:buNone/>
            </a:pPr>
            <a:r>
              <a:rPr lang="en-PH" b="1" dirty="0" smtClean="0"/>
              <a:t>1. Develop </a:t>
            </a:r>
            <a:r>
              <a:rPr lang="en-PH" b="1" dirty="0"/>
              <a:t>of a Pollution Prevention and Control plan as part of the </a:t>
            </a:r>
            <a:r>
              <a:rPr lang="en-PH" b="1" dirty="0" smtClean="0"/>
              <a:t>activities.</a:t>
            </a:r>
            <a:endParaRPr lang="en-US" b="1" dirty="0"/>
          </a:p>
          <a:p>
            <a:endParaRPr lang="en-ID" dirty="0"/>
          </a:p>
        </p:txBody>
      </p:sp>
      <p:sp>
        <p:nvSpPr>
          <p:cNvPr id="4" name="Rectangle 3"/>
          <p:cNvSpPr/>
          <p:nvPr/>
        </p:nvSpPr>
        <p:spPr>
          <a:xfrm>
            <a:off x="1811780" y="2767305"/>
            <a:ext cx="7369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Activities Related to CTI-CFF Goals with Different Budget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6459" y="1120928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27797" y="1596788"/>
            <a:ext cx="10290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r>
              <a:rPr lang="en-US" sz="2400" b="1" dirty="0"/>
              <a:t>CCA Working Group Meeting together </a:t>
            </a:r>
            <a:r>
              <a:rPr lang="en-US" sz="2400" b="1" dirty="0" smtClean="0"/>
              <a:t>with Regional Exchange: Developing </a:t>
            </a:r>
            <a:r>
              <a:rPr lang="en-US" sz="2400" b="1" dirty="0"/>
              <a:t>CEPA and Strategy for CCA</a:t>
            </a:r>
          </a:p>
        </p:txBody>
      </p:sp>
    </p:spTree>
    <p:extLst>
      <p:ext uri="{BB962C8B-B14F-4D97-AF65-F5344CB8AC3E}">
        <p14:creationId xmlns:p14="http://schemas.microsoft.com/office/powerpoint/2010/main" val="2562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8D494-FBC4-FEA4-E3FC-EA9B2287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 – Threatened Species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82985A-AA57-4540-11D3-033004609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0" y="2846231"/>
            <a:ext cx="10885990" cy="3683358"/>
          </a:xfrm>
        </p:spPr>
        <p:txBody>
          <a:bodyPr>
            <a:normAutofit/>
          </a:bodyPr>
          <a:lstStyle/>
          <a:p>
            <a:endParaRPr lang="en-ID" sz="36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PH" sz="2000" b="1" dirty="0" smtClean="0"/>
              <a:t>1</a:t>
            </a:r>
            <a:r>
              <a:rPr lang="en-PH" sz="1800" b="1" dirty="0" smtClean="0"/>
              <a:t>. Waiting for the approval and ratification for the </a:t>
            </a:r>
            <a:r>
              <a:rPr lang="en-PH" sz="1800" b="1" dirty="0"/>
              <a:t>Joint Diploma Ministerial </a:t>
            </a:r>
            <a:r>
              <a:rPr lang="en-PH" sz="1800" b="1" dirty="0" smtClean="0"/>
              <a:t>in </a:t>
            </a:r>
            <a:r>
              <a:rPr lang="en-PH" sz="1800" b="1" dirty="0"/>
              <a:t>reference from CITES to </a:t>
            </a:r>
            <a:r>
              <a:rPr lang="en-PH" sz="1800" b="1" dirty="0" smtClean="0"/>
              <a:t>Cetaceans Watch activities.</a:t>
            </a:r>
            <a:endParaRPr lang="en-PH" sz="18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PH" sz="1800" b="1" dirty="0" smtClean="0"/>
              <a:t>2. Identification Potential </a:t>
            </a:r>
            <a:r>
              <a:rPr lang="en-PH" sz="1800" b="1" dirty="0"/>
              <a:t>A</a:t>
            </a:r>
            <a:r>
              <a:rPr lang="en-PH" sz="1800" b="1" dirty="0" smtClean="0"/>
              <a:t>reas for Management of Fisheries </a:t>
            </a:r>
            <a:r>
              <a:rPr lang="en-PH" sz="1800" b="1" dirty="0"/>
              <a:t>R</a:t>
            </a:r>
            <a:r>
              <a:rPr lang="en-PH" sz="1800" b="1" dirty="0" smtClean="0"/>
              <a:t>esources (Turtle Nesting sites</a:t>
            </a:r>
            <a:r>
              <a:rPr lang="en-PH" sz="1800" b="1" dirty="0" smtClean="0"/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PH" sz="1800" b="1" dirty="0" smtClean="0"/>
              <a:t>3. Construction of the conservation centre to preserve and manage the turtle egg and its nesting sites.</a:t>
            </a:r>
            <a:endParaRPr lang="en-PH" sz="1800" b="1" dirty="0" smtClean="0"/>
          </a:p>
          <a:p>
            <a:pPr marL="0" indent="0">
              <a:buNone/>
            </a:pPr>
            <a:endParaRPr lang="en-PH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37102" y="2649229"/>
            <a:ext cx="7369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Activities Related to CTI-CFF Goals with Different Budget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319" y="1864398"/>
            <a:ext cx="10781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1. 4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b="1" dirty="0"/>
              <a:t>Threatened Species working group In-Situ Online Meeting </a:t>
            </a:r>
            <a:endParaRPr lang="en-US" sz="2000" b="1" dirty="0"/>
          </a:p>
          <a:p>
            <a:pPr algn="just"/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638470" y="1257406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9880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28484-04C7-824C-F0B8-358BF6FC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 –</a:t>
            </a:r>
            <a:r>
              <a:rPr lang="en-US" sz="3600" b="1" dirty="0">
                <a:latin typeface="Optima" pitchFamily="2" charset="0"/>
              </a:rPr>
              <a:t>WLF and GESI Adoption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DC6288-7D8C-50E7-99AB-E4009B1D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96" y="2722824"/>
            <a:ext cx="10515600" cy="24499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3600" b="1" dirty="0" smtClean="0"/>
              <a:t>1. Continuation of the Women </a:t>
            </a:r>
            <a:r>
              <a:rPr lang="en-ID" sz="3600" b="1" dirty="0"/>
              <a:t>desegregate </a:t>
            </a:r>
            <a:r>
              <a:rPr lang="en-ID" sz="3600" b="1" dirty="0" smtClean="0"/>
              <a:t>Data </a:t>
            </a:r>
            <a:r>
              <a:rPr lang="en-ID" sz="3600" b="1" dirty="0" smtClean="0"/>
              <a:t>Collection.</a:t>
            </a:r>
            <a:endParaRPr lang="en-ID" sz="3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D" sz="3600" b="1" dirty="0" smtClean="0"/>
              <a:t>2. Capacity Building for Woman as empowerment to all Cross cutting </a:t>
            </a:r>
            <a:r>
              <a:rPr lang="en-ID" sz="3600" b="1" dirty="0" smtClean="0"/>
              <a:t>activities.  </a:t>
            </a:r>
            <a:endParaRPr lang="en-ID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406459" y="1175518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6052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7AC6B-2059-A97A-7F1F-50DCA194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Potential Regional Program and Support Required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87344-A8AD-0671-E7C2-522E4094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60" y="1420511"/>
            <a:ext cx="11551721" cy="472564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PH" sz="3600" b="1" dirty="0" smtClean="0"/>
              <a:t>1. The </a:t>
            </a:r>
            <a:r>
              <a:rPr lang="en-PH" sz="3600" b="1" dirty="0"/>
              <a:t>revision of NPOA of Timor-Leste will require the support from the </a:t>
            </a:r>
            <a:r>
              <a:rPr lang="en-PH" sz="3600" b="1" dirty="0" smtClean="0"/>
              <a:t>Regional Secretariat.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PH" sz="3600" b="1" dirty="0" smtClean="0"/>
              <a:t>2. Capacity Building and Learning exchange between countries to enhance their knowledge and skill.</a:t>
            </a:r>
            <a:endParaRPr lang="en-US" sz="3600" b="1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968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B5529-1E2F-247F-92F4-D020FFCD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Publications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B191B8-98A6-CC06-F3C0-BE4EACBF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PH" sz="2400" b="1" dirty="0" smtClean="0">
                <a:latin typeface="+mn-lt"/>
              </a:rPr>
              <a:t>Nutrition </a:t>
            </a:r>
            <a:r>
              <a:rPr lang="en-PH" sz="2400" b="1" dirty="0">
                <a:latin typeface="+mn-lt"/>
              </a:rPr>
              <a:t>Baseline Survey (</a:t>
            </a:r>
            <a:r>
              <a:rPr lang="en-PH" sz="2400" b="1" dirty="0" err="1">
                <a:latin typeface="+mn-lt"/>
              </a:rPr>
              <a:t>Worlfish</a:t>
            </a:r>
            <a:r>
              <a:rPr lang="en-PH" sz="2400" b="1" dirty="0">
                <a:latin typeface="+mn-lt"/>
              </a:rPr>
              <a:t> TL 2022</a:t>
            </a:r>
            <a:r>
              <a:rPr lang="en-PH" sz="2400" b="1" dirty="0" smtClean="0">
                <a:latin typeface="+mn-lt"/>
              </a:rPr>
              <a:t>).</a:t>
            </a:r>
          </a:p>
          <a:p>
            <a:pPr marL="457200" indent="-457200">
              <a:buAutoNum type="arabicPeriod"/>
            </a:pPr>
            <a:r>
              <a:rPr lang="en-PH" sz="2400" b="1" dirty="0" smtClean="0">
                <a:latin typeface="+mn-lt"/>
              </a:rPr>
              <a:t>Stock assessment and </a:t>
            </a:r>
            <a:r>
              <a:rPr lang="en-PH" sz="2400" b="1" dirty="0" smtClean="0">
                <a:latin typeface="+mn-lt"/>
              </a:rPr>
              <a:t> value chain assessment of the red snapper fishery in Sout</a:t>
            </a:r>
            <a:r>
              <a:rPr lang="en-PH" sz="2400" b="1" dirty="0" smtClean="0">
                <a:latin typeface="+mn-lt"/>
              </a:rPr>
              <a:t>h Coast of Timor-Leste (ATSEA Phase 2 Project 2022).</a:t>
            </a:r>
          </a:p>
          <a:p>
            <a:pPr marL="457200" indent="-457200">
              <a:buAutoNum type="arabicPeriod"/>
            </a:pPr>
            <a:endParaRPr lang="en-PH" sz="2400" b="1" dirty="0">
              <a:latin typeface="+mn-lt"/>
            </a:endParaRPr>
          </a:p>
          <a:p>
            <a:pPr marL="0" indent="0">
              <a:buNone/>
            </a:pPr>
            <a:r>
              <a:rPr lang="en-PH" sz="2400" b="1" dirty="0" smtClean="0">
                <a:latin typeface="+mn-lt"/>
              </a:rPr>
              <a:t>Notes: Most of the publication extended to 2023</a:t>
            </a:r>
            <a:endParaRPr lang="en-US" sz="2400" b="1" dirty="0">
              <a:latin typeface="+mn-lt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57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B615C0-087A-E7B4-CDF9-E03631BA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(Agencies) of the NCC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762A9DB-CD00-E4C0-3647-A1E8F5737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610391"/>
              </p:ext>
            </p:extLst>
          </p:nvPr>
        </p:nvGraphicFramePr>
        <p:xfrm>
          <a:off x="444661" y="1180618"/>
          <a:ext cx="11234154" cy="566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197">
                  <a:extLst>
                    <a:ext uri="{9D8B030D-6E8A-4147-A177-3AD203B41FA5}">
                      <a16:colId xmlns="" xmlns:a16="http://schemas.microsoft.com/office/drawing/2014/main" val="2951525572"/>
                    </a:ext>
                  </a:extLst>
                </a:gridCol>
                <a:gridCol w="7603957">
                  <a:extLst>
                    <a:ext uri="{9D8B030D-6E8A-4147-A177-3AD203B41FA5}">
                      <a16:colId xmlns="" xmlns:a16="http://schemas.microsoft.com/office/drawing/2014/main" val="1149355015"/>
                    </a:ext>
                  </a:extLst>
                </a:gridCol>
              </a:tblGrid>
              <a:tr h="3861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tima" pitchFamily="2" charset="0"/>
                        </a:rPr>
                        <a:t>Working Group</a:t>
                      </a:r>
                      <a:endParaRPr lang="en-ID" sz="2000" dirty="0">
                        <a:latin typeface="Optim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tima" pitchFamily="2" charset="0"/>
                        </a:rPr>
                        <a:t>Focal Point</a:t>
                      </a:r>
                      <a:endParaRPr lang="en-ID" sz="2000" dirty="0">
                        <a:latin typeface="Optim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6544164"/>
                  </a:ext>
                </a:extLst>
              </a:tr>
              <a:tr h="920744"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smtClean="0"/>
                        <a:t>Seascape</a:t>
                      </a:r>
                      <a:endParaRPr lang="en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1" dirty="0" smtClean="0"/>
                        <a:t>Focal Point </a:t>
                      </a:r>
                      <a:r>
                        <a:rPr lang="en-ID" sz="1400" dirty="0" smtClean="0"/>
                        <a:t>: </a:t>
                      </a:r>
                      <a:r>
                        <a:rPr lang="en-ID" sz="1400" dirty="0" err="1" smtClean="0"/>
                        <a:t>Mr.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err="1" smtClean="0"/>
                        <a:t>Fidelino</a:t>
                      </a:r>
                      <a:r>
                        <a:rPr lang="en-ID" sz="1400" baseline="0" dirty="0" smtClean="0"/>
                        <a:t> Sousa Marques(Chief Cabinet of GDG-PARM)</a:t>
                      </a:r>
                    </a:p>
                    <a:p>
                      <a:pPr algn="just"/>
                      <a:endParaRPr lang="en-ID" sz="1400" b="1" i="0" baseline="0" dirty="0" smtClean="0"/>
                    </a:p>
                    <a:p>
                      <a:pPr algn="just"/>
                      <a:r>
                        <a:rPr lang="en-ID" sz="1400" b="1" i="0" baseline="0" dirty="0" smtClean="0"/>
                        <a:t>Alternate </a:t>
                      </a:r>
                      <a:r>
                        <a:rPr lang="en-ID" sz="1400" baseline="0" dirty="0" smtClean="0"/>
                        <a:t>: </a:t>
                      </a:r>
                      <a:r>
                        <a:rPr lang="en-ID" sz="1400" baseline="0" dirty="0" err="1" smtClean="0"/>
                        <a:t>Ms.</a:t>
                      </a:r>
                      <a:r>
                        <a:rPr lang="en-ID" sz="1400" baseline="0" dirty="0" smtClean="0"/>
                        <a:t> Dominica Paula Geronimo </a:t>
                      </a:r>
                      <a:r>
                        <a:rPr lang="en-ID" sz="1400" baseline="0" dirty="0" err="1" smtClean="0"/>
                        <a:t>Guterres</a:t>
                      </a:r>
                      <a:r>
                        <a:rPr lang="en-ID" sz="1400" baseline="0" dirty="0" smtClean="0"/>
                        <a:t> (Technical Staff for Department of Marine Spatial Planning and Aquatic Resources Management) and </a:t>
                      </a:r>
                      <a:r>
                        <a:rPr lang="en-ID" sz="1400" baseline="0" dirty="0" err="1" smtClean="0"/>
                        <a:t>Mr.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Delio</a:t>
                      </a:r>
                      <a:r>
                        <a:rPr lang="en-ID" sz="1400" baseline="0" dirty="0" smtClean="0"/>
                        <a:t> da Costa Technical Staff  for the Department of R&amp;D FOR Fisheries and Aquaculture)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8898952"/>
                  </a:ext>
                </a:extLst>
              </a:tr>
              <a:tr h="920744"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smtClean="0"/>
                        <a:t>EAFM</a:t>
                      </a:r>
                      <a:endParaRPr lang="en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1" dirty="0" smtClean="0"/>
                        <a:t>Focal Point </a:t>
                      </a:r>
                      <a:r>
                        <a:rPr lang="en-ID" sz="1400" dirty="0" smtClean="0"/>
                        <a:t>: </a:t>
                      </a:r>
                      <a:r>
                        <a:rPr lang="en-ID" sz="1400" dirty="0" err="1" smtClean="0"/>
                        <a:t>Mr.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Timotio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Alves</a:t>
                      </a:r>
                      <a:r>
                        <a:rPr lang="en-ID" sz="1400" baseline="0" dirty="0" smtClean="0"/>
                        <a:t> (Technical Staff for Department of Capture and Post-Harvest)</a:t>
                      </a:r>
                    </a:p>
                    <a:p>
                      <a:endParaRPr lang="en-ID" sz="1400" baseline="0" dirty="0" smtClean="0"/>
                    </a:p>
                    <a:p>
                      <a:pPr algn="just"/>
                      <a:r>
                        <a:rPr lang="en-ID" sz="1400" b="1" baseline="0" dirty="0" smtClean="0"/>
                        <a:t>Alternate</a:t>
                      </a:r>
                      <a:r>
                        <a:rPr lang="en-ID" sz="1400" baseline="0" dirty="0" smtClean="0"/>
                        <a:t> : </a:t>
                      </a:r>
                      <a:r>
                        <a:rPr lang="en-ID" sz="1400" baseline="0" dirty="0" err="1" smtClean="0"/>
                        <a:t>Mr.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Egidio</a:t>
                      </a:r>
                      <a:r>
                        <a:rPr lang="en-ID" sz="1400" baseline="0" dirty="0" smtClean="0"/>
                        <a:t> Antonio </a:t>
                      </a:r>
                      <a:r>
                        <a:rPr lang="en-ID" sz="1400" baseline="0" dirty="0" err="1" smtClean="0"/>
                        <a:t>Boavida</a:t>
                      </a:r>
                      <a:r>
                        <a:rPr lang="en-ID" sz="1400" baseline="0" dirty="0" smtClean="0"/>
                        <a:t> (Technical Staff for Department of Marine Spatial Planning and Aquatic Resources Management) 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7929136"/>
                  </a:ext>
                </a:extLst>
              </a:tr>
              <a:tr h="722689"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smtClean="0"/>
                        <a:t>MPA</a:t>
                      </a:r>
                      <a:endParaRPr lang="en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1" dirty="0" smtClean="0"/>
                        <a:t>Focal Point</a:t>
                      </a:r>
                      <a:r>
                        <a:rPr lang="en-ID" sz="1400" dirty="0" smtClean="0"/>
                        <a:t> : </a:t>
                      </a:r>
                      <a:r>
                        <a:rPr lang="en-ID" sz="1400" dirty="0" err="1" smtClean="0"/>
                        <a:t>Mr.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Benvindo</a:t>
                      </a:r>
                      <a:r>
                        <a:rPr lang="en-ID" sz="1400" dirty="0" smtClean="0"/>
                        <a:t> Maria de Deus</a:t>
                      </a:r>
                      <a:r>
                        <a:rPr lang="en-ID" sz="1400" baseline="0" dirty="0" smtClean="0"/>
                        <a:t> Araujo dos Santos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(Technical Staff for Department of Conservation Marine Biodiversity, and Aquatic Environment Management)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4363987"/>
                  </a:ext>
                </a:extLst>
              </a:tr>
              <a:tr h="326716"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smtClean="0"/>
                        <a:t>CCA</a:t>
                      </a:r>
                      <a:endParaRPr lang="en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1" dirty="0" smtClean="0"/>
                        <a:t>Focal</a:t>
                      </a:r>
                      <a:r>
                        <a:rPr lang="en-ID" sz="1400" b="1" baseline="0" dirty="0" smtClean="0"/>
                        <a:t> Point </a:t>
                      </a:r>
                      <a:r>
                        <a:rPr lang="en-ID" sz="1400" baseline="0" dirty="0" smtClean="0"/>
                        <a:t>: </a:t>
                      </a:r>
                      <a:r>
                        <a:rPr lang="en-ID" sz="1400" baseline="0" dirty="0" err="1" smtClean="0"/>
                        <a:t>Mr.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Rui</a:t>
                      </a:r>
                      <a:r>
                        <a:rPr lang="en-ID" sz="1400" baseline="0" dirty="0" smtClean="0"/>
                        <a:t> dos Reis </a:t>
                      </a:r>
                      <a:r>
                        <a:rPr lang="en-ID" sz="1400" baseline="0" dirty="0" err="1" smtClean="0"/>
                        <a:t>Pires</a:t>
                      </a:r>
                      <a:r>
                        <a:rPr lang="en-ID" sz="1400" baseline="0" dirty="0" smtClean="0"/>
                        <a:t> (</a:t>
                      </a:r>
                      <a:r>
                        <a:rPr lang="en-ID" sz="1400" baseline="0" dirty="0" err="1" smtClean="0"/>
                        <a:t>Nacional</a:t>
                      </a:r>
                      <a:r>
                        <a:rPr lang="en-ID" sz="1400" baseline="0" dirty="0" smtClean="0"/>
                        <a:t> Director for Biodiversity) Secretary State of Environment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1738767"/>
                  </a:ext>
                </a:extLst>
              </a:tr>
              <a:tr h="1128654"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smtClean="0"/>
                        <a:t>Threatened Species</a:t>
                      </a:r>
                      <a:endParaRPr lang="en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1" dirty="0" smtClean="0"/>
                        <a:t>Focal</a:t>
                      </a:r>
                      <a:r>
                        <a:rPr lang="en-ID" sz="1400" b="1" baseline="0" dirty="0" smtClean="0"/>
                        <a:t> Point </a:t>
                      </a:r>
                      <a:r>
                        <a:rPr lang="en-ID" sz="1400" baseline="0" dirty="0" smtClean="0"/>
                        <a:t>: </a:t>
                      </a:r>
                      <a:r>
                        <a:rPr lang="en-ID" sz="1400" baseline="0" dirty="0" err="1" smtClean="0"/>
                        <a:t>Mr.</a:t>
                      </a:r>
                      <a:r>
                        <a:rPr lang="en-ID" sz="1400" baseline="0" dirty="0" smtClean="0"/>
                        <a:t> Fernando da Silva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(Technical Staff for Department of Conservation Marine Biodiversity, and Aquatic Environment Management)</a:t>
                      </a:r>
                      <a:endParaRPr lang="en-ID" sz="1400" baseline="0" dirty="0"/>
                    </a:p>
                    <a:p>
                      <a:endParaRPr lang="en-ID" sz="1400" b="1" baseline="0" dirty="0"/>
                    </a:p>
                    <a:p>
                      <a:pPr algn="just"/>
                      <a:r>
                        <a:rPr lang="en-ID" sz="1400" b="1" baseline="0" dirty="0" smtClean="0"/>
                        <a:t>Alternate </a:t>
                      </a:r>
                      <a:r>
                        <a:rPr lang="en-ID" sz="1400" baseline="0" dirty="0" smtClean="0"/>
                        <a:t>: </a:t>
                      </a:r>
                      <a:r>
                        <a:rPr lang="en-ID" sz="1400" baseline="0" dirty="0" err="1" smtClean="0"/>
                        <a:t>Mr.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Benvindo</a:t>
                      </a:r>
                      <a:r>
                        <a:rPr lang="en-ID" sz="1400" baseline="0" dirty="0" smtClean="0"/>
                        <a:t> Maria de Deus Araujo dos Santos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(Technical Staff for Department of Conservation Marine Biodiversity, and Aquatic Environment Management)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512734"/>
                  </a:ext>
                </a:extLst>
              </a:tr>
              <a:tr h="920744"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smtClean="0"/>
                        <a:t>WLF</a:t>
                      </a:r>
                      <a:endParaRPr lang="en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Focal Point</a:t>
                      </a:r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Mr.  Alda Sousa Lemos da Rosa  (Chief</a:t>
                      </a:r>
                      <a:r>
                        <a:rPr lang="pt-B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Department for RN of Fisheries And Aquaculture)</a:t>
                      </a:r>
                    </a:p>
                    <a:p>
                      <a:endParaRPr lang="pt-BR" sz="1400" b="1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Alternate </a:t>
                      </a:r>
                      <a:r>
                        <a:rPr lang="pt-B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Mr. Esmeralda dos Santos ( Administrative Staff </a:t>
                      </a:r>
                      <a:r>
                        <a:rPr lang="en-ID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ID" sz="1400" baseline="0" dirty="0" smtClean="0"/>
                        <a:t> GDG-PARM)</a:t>
                      </a:r>
                      <a:endParaRPr lang="pt-BR" sz="14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223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0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8D494-FBC4-FEA4-E3FC-EA9B2287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– Seascape </a:t>
            </a:r>
            <a:r>
              <a:rPr lang="en-US" sz="2700" dirty="0">
                <a:solidFill>
                  <a:srgbClr val="087F95"/>
                </a:solidFill>
              </a:rPr>
              <a:t>CTI-CFF National Programs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Rectangle 3"/>
          <p:cNvSpPr/>
          <p:nvPr/>
        </p:nvSpPr>
        <p:spPr>
          <a:xfrm>
            <a:off x="3244951" y="1435586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87365"/>
              </p:ext>
            </p:extLst>
          </p:nvPr>
        </p:nvGraphicFramePr>
        <p:xfrm>
          <a:off x="686751" y="3015393"/>
          <a:ext cx="9272788" cy="121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2788"/>
              </a:tblGrid>
              <a:tr h="6072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7272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 boundary Diagnostic Analysis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8740" y="1851084"/>
            <a:ext cx="92804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SWG In-Situ online meeting was conducted on 31 October 2022 back-to-back with EAFM</a:t>
            </a:r>
            <a:endParaRPr lang="en-US" sz="2000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79D3-4296-1D03-9809-037BA8F7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Progress – EAFM</a:t>
            </a:r>
            <a:endParaRPr lang="en-ID" sz="2700" dirty="0">
              <a:solidFill>
                <a:srgbClr val="90C42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3D323E6-9B9E-FD5E-2C34-9702BCE91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2826"/>
              </p:ext>
            </p:extLst>
          </p:nvPr>
        </p:nvGraphicFramePr>
        <p:xfrm>
          <a:off x="770426" y="2032705"/>
          <a:ext cx="9272788" cy="482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2788">
                  <a:extLst>
                    <a:ext uri="{9D8B030D-6E8A-4147-A177-3AD203B41FA5}">
                      <a16:colId xmlns="" xmlns:a16="http://schemas.microsoft.com/office/drawing/2014/main" val="3789956893"/>
                    </a:ext>
                  </a:extLst>
                </a:gridCol>
              </a:tblGrid>
              <a:tr h="5444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4629034"/>
                  </a:ext>
                </a:extLst>
              </a:tr>
              <a:tr h="544435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for </a:t>
                      </a:r>
                      <a:r>
                        <a:rPr lang="en-P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Fyber</a:t>
                      </a:r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glass boat construction to the Fishermen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423306"/>
                  </a:ext>
                </a:extLst>
              </a:tr>
              <a:tr h="544435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Seaweed Culture training for Conservation group and Fishermen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316187"/>
                  </a:ext>
                </a:extLst>
              </a:tr>
              <a:tr h="628500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on upgraded sustainable fishing technologies for small scale fishers (Bottom-Long-Line) to Fishermen/women groups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13117"/>
                  </a:ext>
                </a:extLst>
              </a:tr>
              <a:tr h="628500">
                <a:tc>
                  <a:txBody>
                    <a:bodyPr/>
                    <a:lstStyle/>
                    <a:p>
                      <a:r>
                        <a:rPr lang="en-MY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Ecosystem Approach to Fisheries Management and Ecosystem Approach to Aquaculture 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648916"/>
                  </a:ext>
                </a:extLst>
              </a:tr>
              <a:tr h="544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 on </a:t>
                      </a:r>
                      <a:r>
                        <a:rPr lang="id-ID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value chain function of fishermen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948225"/>
                  </a:ext>
                </a:extLst>
              </a:tr>
              <a:tr h="544435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on Seafood Processing.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9753565"/>
                  </a:ext>
                </a:extLst>
              </a:tr>
              <a:tr h="62850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the dimension concept capacity of coastal integrity management for fishers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62544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4572" y="911148"/>
            <a:ext cx="3561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CTI-CFF National </a:t>
            </a:r>
            <a:r>
              <a:rPr lang="en-US" sz="2400" b="1" dirty="0" smtClean="0"/>
              <a:t>Programs</a:t>
            </a:r>
            <a:endParaRPr lang="en-ID" sz="2400" b="1" dirty="0"/>
          </a:p>
          <a:p>
            <a:pPr algn="ctr"/>
            <a:endParaRPr lang="en-ID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77922" y="1326647"/>
            <a:ext cx="92531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EAFM WG In-Situ online meeting was conducted on 31 October 2022 back-to-back with SWG</a:t>
            </a:r>
            <a:r>
              <a:rPr lang="en-US" dirty="0"/>
              <a:t>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79D3-4296-1D03-9809-037BA8F7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Progress – </a:t>
            </a:r>
            <a:r>
              <a:rPr lang="en-US" sz="3200" dirty="0" smtClean="0"/>
              <a:t>EAFM - </a:t>
            </a:r>
            <a:r>
              <a:rPr lang="en-US" sz="3200" i="1" dirty="0" smtClean="0"/>
              <a:t>Continuation</a:t>
            </a:r>
            <a:endParaRPr lang="en-ID" sz="2700" i="1" dirty="0">
              <a:solidFill>
                <a:srgbClr val="90C42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3D323E6-9B9E-FD5E-2C34-9702BCE91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75952"/>
              </p:ext>
            </p:extLst>
          </p:nvPr>
        </p:nvGraphicFramePr>
        <p:xfrm>
          <a:off x="811369" y="1300769"/>
          <a:ext cx="9272788" cy="544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2788">
                  <a:extLst>
                    <a:ext uri="{9D8B030D-6E8A-4147-A177-3AD203B41FA5}">
                      <a16:colId xmlns="" xmlns:a16="http://schemas.microsoft.com/office/drawing/2014/main" val="3789956893"/>
                    </a:ext>
                  </a:extLst>
                </a:gridCol>
              </a:tblGrid>
              <a:tr h="6678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4629034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 on Value Chain/Supply chain and Fish consumption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423306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on Conservation group, Fishermen and  Coastal Communities regarding EAFM plan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316187"/>
                  </a:ext>
                </a:extLst>
              </a:tr>
              <a:tr h="703885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Seaweed Diversification Product for gender group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13117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Dissemination Laws and Regulations of Fisheries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648916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 on process of value chain and availability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948225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PH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EAFM curriculum in two Universities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9753565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Meeting, Development of Plan and monitoring phase Ecosystem Approach to Fishery Management (EAFM) Management 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62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1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79D3-4296-1D03-9809-037BA8F7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Progress – </a:t>
            </a:r>
            <a:r>
              <a:rPr lang="en-US" sz="3200" dirty="0" smtClean="0"/>
              <a:t>EAFM-</a:t>
            </a:r>
            <a:r>
              <a:rPr lang="en-US" sz="2800" i="1" dirty="0"/>
              <a:t>Continuation</a:t>
            </a:r>
            <a:endParaRPr lang="en-ID" sz="2700" dirty="0">
              <a:solidFill>
                <a:srgbClr val="90C42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3D323E6-9B9E-FD5E-2C34-9702BCE91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61888"/>
              </p:ext>
            </p:extLst>
          </p:nvPr>
        </p:nvGraphicFramePr>
        <p:xfrm>
          <a:off x="811370" y="1300769"/>
          <a:ext cx="9672034" cy="410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2034">
                  <a:extLst>
                    <a:ext uri="{9D8B030D-6E8A-4147-A177-3AD203B41FA5}">
                      <a16:colId xmlns="" xmlns:a16="http://schemas.microsoft.com/office/drawing/2014/main" val="3789956893"/>
                    </a:ext>
                  </a:extLst>
                </a:gridCol>
              </a:tblGrid>
              <a:tr h="6678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4629034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Fishing Boat Marking 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423306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on Conservation group, Fishermen and  Coastal Communities regarding EAFM plan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316187"/>
                  </a:ext>
                </a:extLst>
              </a:tr>
              <a:tr h="703885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Rumpon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(FAD) Construction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13117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Fisheries Advisory Committee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648916"/>
                  </a:ext>
                </a:extLst>
              </a:tr>
              <a:tr h="667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Sanitation, Hygiene and Engagement with the Coastal Communities and Professional Staff for Fish Handling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94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8D494-FBC4-FEA4-E3FC-EA9B2287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05" y="313817"/>
            <a:ext cx="10515600" cy="45227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Progress – </a:t>
            </a:r>
            <a:r>
              <a:rPr lang="en-US" sz="3200" dirty="0" smtClean="0"/>
              <a:t>MPA</a:t>
            </a:r>
            <a:endParaRPr lang="en-ID" dirty="0"/>
          </a:p>
        </p:txBody>
      </p:sp>
      <p:sp>
        <p:nvSpPr>
          <p:cNvPr id="4" name="Rectangle 3"/>
          <p:cNvSpPr/>
          <p:nvPr/>
        </p:nvSpPr>
        <p:spPr>
          <a:xfrm>
            <a:off x="3811193" y="753435"/>
            <a:ext cx="2997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CTI-CFF National </a:t>
            </a:r>
            <a:r>
              <a:rPr lang="en-US" sz="2000" b="1" dirty="0" smtClean="0"/>
              <a:t>Programs</a:t>
            </a:r>
            <a:endParaRPr lang="en-ID" sz="2000" b="1" dirty="0"/>
          </a:p>
          <a:p>
            <a:pPr algn="ctr"/>
            <a:endParaRPr lang="en-ID" sz="20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3D323E6-9B9E-FD5E-2C34-9702BCE91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20348"/>
              </p:ext>
            </p:extLst>
          </p:nvPr>
        </p:nvGraphicFramePr>
        <p:xfrm>
          <a:off x="783304" y="2306869"/>
          <a:ext cx="10088579" cy="442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579">
                  <a:extLst>
                    <a:ext uri="{9D8B030D-6E8A-4147-A177-3AD203B41FA5}">
                      <a16:colId xmlns="" xmlns:a16="http://schemas.microsoft.com/office/drawing/2014/main" val="3789956893"/>
                    </a:ext>
                  </a:extLst>
                </a:gridCol>
              </a:tblGrid>
              <a:tr h="35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Activities Related to CTI-CFF Goals with Different Budget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4629034"/>
                  </a:ext>
                </a:extLst>
              </a:tr>
              <a:tr h="408581">
                <a:tc>
                  <a:txBody>
                    <a:bodyPr/>
                    <a:lstStyle/>
                    <a:p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Habitat Management Review on the North Coast of Timor-Leste</a:t>
                      </a:r>
                      <a:endParaRPr lang="en-ID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423306"/>
                  </a:ext>
                </a:extLst>
              </a:tr>
              <a:tr h="368489">
                <a:tc>
                  <a:txBody>
                    <a:bodyPr/>
                    <a:lstStyle/>
                    <a:p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establishment of LMMA in </a:t>
                      </a:r>
                      <a:r>
                        <a:rPr lang="en-PH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Behau</a:t>
                      </a:r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PH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Beto</a:t>
                      </a:r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PH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tasi</a:t>
                      </a:r>
                      <a:r>
                        <a:rPr lang="en-PH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 </a:t>
                      </a:r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sites</a:t>
                      </a:r>
                      <a:endParaRPr lang="en-ID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316187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lvl="0"/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on  Line Intercept Transect (LITs) method for conservation group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13117"/>
                  </a:ext>
                </a:extLst>
              </a:tr>
              <a:tr h="58088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Marine Networking</a:t>
                      </a:r>
                      <a:endParaRPr lang="en-ID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0648916"/>
                  </a:ext>
                </a:extLst>
              </a:tr>
              <a:tr h="503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Reef Check Training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948225"/>
                  </a:ext>
                </a:extLst>
              </a:tr>
              <a:tr h="50318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the New MPA in Southern part of Timor-Leste</a:t>
                      </a:r>
                      <a:endParaRPr lang="en-ID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9753565"/>
                  </a:ext>
                </a:extLst>
              </a:tr>
              <a:tr h="68536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MPA Management in North Coast of Timor-Leste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625440"/>
                  </a:ext>
                </a:extLst>
              </a:tr>
              <a:tr h="58088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Monitoring on the new establishment MPA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6853" y="1317514"/>
            <a:ext cx="1061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1. MPA </a:t>
            </a:r>
            <a:r>
              <a:rPr lang="en-US" b="1" dirty="0"/>
              <a:t>WG In-Situ online meeting was conducted on 11 </a:t>
            </a:r>
            <a:r>
              <a:rPr lang="en-US" b="1" dirty="0" smtClean="0"/>
              <a:t>Nov </a:t>
            </a:r>
            <a:r>
              <a:rPr lang="en-US" b="1" dirty="0"/>
              <a:t>2022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86853" y="1561234"/>
            <a:ext cx="1009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CT Atlas Training conducted on 28 October 2022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86853" y="1836999"/>
            <a:ext cx="10481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/>
              <a:t>3. II </a:t>
            </a:r>
            <a:r>
              <a:rPr lang="en-US" b="1" dirty="0"/>
              <a:t>Learning Exchange Workshop on the Ocean Governance project on 12-14 October 2022 in Kota </a:t>
            </a:r>
            <a:r>
              <a:rPr lang="en-US" b="1" dirty="0" err="1"/>
              <a:t>Kinabalu</a:t>
            </a:r>
            <a:r>
              <a:rPr lang="en-US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868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TI Blue-Green">
      <a:dk1>
        <a:srgbClr val="404040"/>
      </a:dk1>
      <a:lt1>
        <a:srgbClr val="FFFFFF"/>
      </a:lt1>
      <a:dk2>
        <a:srgbClr val="000000"/>
      </a:dk2>
      <a:lt2>
        <a:srgbClr val="D8D8D8"/>
      </a:lt2>
      <a:accent1>
        <a:srgbClr val="0085A1"/>
      </a:accent1>
      <a:accent2>
        <a:srgbClr val="06828A"/>
      </a:accent2>
      <a:accent3>
        <a:srgbClr val="027984"/>
      </a:accent3>
      <a:accent4>
        <a:srgbClr val="ACCE22"/>
      </a:accent4>
      <a:accent5>
        <a:srgbClr val="9EC92A"/>
      </a:accent5>
      <a:accent6>
        <a:srgbClr val="90C42F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FC2FDD50-A16F-40A8-8A78-D7F26602F4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DCB975DF-0D33-406F-B8E6-D33B662A6A05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DCE6DB45-ABB3-4AA3-A508-EBF04B319DB6}"/>
    </a:ext>
  </a:extLst>
</a:theme>
</file>

<file path=ppt/theme/theme12.xml><?xml version="1.0" encoding="utf-8"?>
<a:theme xmlns:a="http://schemas.openxmlformats.org/drawingml/2006/main" name="3_Facet">
  <a:themeElements>
    <a:clrScheme name="CTI Blue-Green">
      <a:dk1>
        <a:srgbClr val="404040"/>
      </a:dk1>
      <a:lt1>
        <a:srgbClr val="FFFFFF"/>
      </a:lt1>
      <a:dk2>
        <a:srgbClr val="000000"/>
      </a:dk2>
      <a:lt2>
        <a:srgbClr val="D8D8D8"/>
      </a:lt2>
      <a:accent1>
        <a:srgbClr val="0085A1"/>
      </a:accent1>
      <a:accent2>
        <a:srgbClr val="06828A"/>
      </a:accent2>
      <a:accent3>
        <a:srgbClr val="027984"/>
      </a:accent3>
      <a:accent4>
        <a:srgbClr val="ACCE22"/>
      </a:accent4>
      <a:accent5>
        <a:srgbClr val="9EC92A"/>
      </a:accent5>
      <a:accent6>
        <a:srgbClr val="90C42F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21A26696-E18D-43B9-9D25-1D951FCE87A4}"/>
    </a:ext>
  </a:extLst>
</a:theme>
</file>

<file path=ppt/theme/theme1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F97B3D36-2B7D-4798-821F-B9D50D53A18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CTI_Green-Blue">
      <a:dk1>
        <a:srgbClr val="404040"/>
      </a:dk1>
      <a:lt1>
        <a:srgbClr val="FFFFFF"/>
      </a:lt1>
      <a:dk2>
        <a:srgbClr val="000000"/>
      </a:dk2>
      <a:lt2>
        <a:srgbClr val="D8D8D8"/>
      </a:lt2>
      <a:accent1>
        <a:srgbClr val="ACCE22"/>
      </a:accent1>
      <a:accent2>
        <a:srgbClr val="9EC92A"/>
      </a:accent2>
      <a:accent3>
        <a:srgbClr val="ACCE22"/>
      </a:accent3>
      <a:accent4>
        <a:srgbClr val="027984"/>
      </a:accent4>
      <a:accent5>
        <a:srgbClr val="06828A"/>
      </a:accent5>
      <a:accent6>
        <a:srgbClr val="087F95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6E7B20CF-D9C7-4CB5-9545-F21CE40B5E7F}"/>
    </a:ext>
  </a:extLst>
</a:theme>
</file>

<file path=ppt/theme/theme3.xml><?xml version="1.0" encoding="utf-8"?>
<a:theme xmlns:a="http://schemas.openxmlformats.org/drawingml/2006/main" name="Custom Design">
  <a:themeElements>
    <a:clrScheme name="CTI_Green-Blue">
      <a:dk1>
        <a:srgbClr val="404040"/>
      </a:dk1>
      <a:lt1>
        <a:srgbClr val="FFFFFF"/>
      </a:lt1>
      <a:dk2>
        <a:srgbClr val="000000"/>
      </a:dk2>
      <a:lt2>
        <a:srgbClr val="D8D8D8"/>
      </a:lt2>
      <a:accent1>
        <a:srgbClr val="ACCE22"/>
      </a:accent1>
      <a:accent2>
        <a:srgbClr val="9EC92A"/>
      </a:accent2>
      <a:accent3>
        <a:srgbClr val="ACCE22"/>
      </a:accent3>
      <a:accent4>
        <a:srgbClr val="027984"/>
      </a:accent4>
      <a:accent5>
        <a:srgbClr val="06828A"/>
      </a:accent5>
      <a:accent6>
        <a:srgbClr val="087F95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C6223FA9-905F-4195-8317-11BEAEB358F1}"/>
    </a:ext>
  </a:extLst>
</a:theme>
</file>

<file path=ppt/theme/theme4.xml><?xml version="1.0" encoding="utf-8"?>
<a:theme xmlns:a="http://schemas.openxmlformats.org/drawingml/2006/main" name="1_Custom Design">
  <a:themeElements>
    <a:clrScheme name="CTI Blue-Green">
      <a:dk1>
        <a:srgbClr val="404040"/>
      </a:dk1>
      <a:lt1>
        <a:srgbClr val="FFFFFF"/>
      </a:lt1>
      <a:dk2>
        <a:srgbClr val="000000"/>
      </a:dk2>
      <a:lt2>
        <a:srgbClr val="D8D8D8"/>
      </a:lt2>
      <a:accent1>
        <a:srgbClr val="0085A1"/>
      </a:accent1>
      <a:accent2>
        <a:srgbClr val="06828A"/>
      </a:accent2>
      <a:accent3>
        <a:srgbClr val="027984"/>
      </a:accent3>
      <a:accent4>
        <a:srgbClr val="ACCE22"/>
      </a:accent4>
      <a:accent5>
        <a:srgbClr val="9EC92A"/>
      </a:accent5>
      <a:accent6>
        <a:srgbClr val="90C42F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238F3607-8A54-4F7C-9BEC-A0CCA15CD2CF}"/>
    </a:ext>
  </a:extLst>
</a:theme>
</file>

<file path=ppt/theme/theme5.xml><?xml version="1.0" encoding="utf-8"?>
<a:theme xmlns:a="http://schemas.openxmlformats.org/drawingml/2006/main" name="2_Custom Design">
  <a:themeElements>
    <a:clrScheme name="CTI Blue-Green">
      <a:dk1>
        <a:srgbClr val="404040"/>
      </a:dk1>
      <a:lt1>
        <a:srgbClr val="FFFFFF"/>
      </a:lt1>
      <a:dk2>
        <a:srgbClr val="000000"/>
      </a:dk2>
      <a:lt2>
        <a:srgbClr val="D8D8D8"/>
      </a:lt2>
      <a:accent1>
        <a:srgbClr val="0085A1"/>
      </a:accent1>
      <a:accent2>
        <a:srgbClr val="06828A"/>
      </a:accent2>
      <a:accent3>
        <a:srgbClr val="027984"/>
      </a:accent3>
      <a:accent4>
        <a:srgbClr val="ACCE22"/>
      </a:accent4>
      <a:accent5>
        <a:srgbClr val="9EC92A"/>
      </a:accent5>
      <a:accent6>
        <a:srgbClr val="90C42F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1AAC3A5B-E424-4FDB-8161-6820B696A366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9AD3EBA7-405F-4032-880C-F178F420E043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BE1433E0-2766-4F8C-8D4B-08B74D08307A}"/>
    </a:ext>
  </a:extLst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215BEF37-609A-4945-AF19-06A89F723D7D}"/>
    </a:ext>
  </a:extLst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_SOM17_Country Report_template" id="{7C198E09-C576-45F6-B56B-8C4C8E493A3D}" vid="{73260D59-D881-4DF7-A80A-19546BE57B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COM_SOM17_Country Report_template</Template>
  <TotalTime>909</TotalTime>
  <Words>1582</Words>
  <Application>Microsoft Office PowerPoint</Application>
  <PresentationFormat>Custom</PresentationFormat>
  <Paragraphs>182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Facet</vt:lpstr>
      <vt:lpstr>1_Facet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3_Facet</vt:lpstr>
      <vt:lpstr>9_Custom Design</vt:lpstr>
      <vt:lpstr>Timor-Leste’s Report</vt:lpstr>
      <vt:lpstr>PowerPoint Presentation</vt:lpstr>
      <vt:lpstr>Members (Agencies) of the NCC</vt:lpstr>
      <vt:lpstr>PowerPoint Presentation</vt:lpstr>
      <vt:lpstr>Progress – Seascape CTI-CFF National Programs </vt:lpstr>
      <vt:lpstr>Progress – EAFM</vt:lpstr>
      <vt:lpstr>Progress – EAFM - Continuation</vt:lpstr>
      <vt:lpstr>Progress – EAFM-Continuation</vt:lpstr>
      <vt:lpstr>Progress – MPA</vt:lpstr>
      <vt:lpstr>Progress – CCA</vt:lpstr>
      <vt:lpstr>Progress – CCA-Continuation</vt:lpstr>
      <vt:lpstr>Progress – Threatened Species</vt:lpstr>
      <vt:lpstr>Progress – WLF and GESI Adoption</vt:lpstr>
      <vt:lpstr>PowerPoint Presentation</vt:lpstr>
      <vt:lpstr>Challenges</vt:lpstr>
      <vt:lpstr>PowerPoint Presentation</vt:lpstr>
      <vt:lpstr>PowerPoint Presentation</vt:lpstr>
      <vt:lpstr>Roadmap – Seascape</vt:lpstr>
      <vt:lpstr>Roadmap – EAFM</vt:lpstr>
      <vt:lpstr>Roadmap – MPA</vt:lpstr>
      <vt:lpstr>Roadmap – CCA</vt:lpstr>
      <vt:lpstr>Roadmap – Threatened Species</vt:lpstr>
      <vt:lpstr>Roadmap –WLF and GESI Adoption</vt:lpstr>
      <vt:lpstr>PowerPoint Presentation</vt:lpstr>
      <vt:lpstr>Potential Regional Program and Support Required</vt:lpstr>
      <vt:lpstr>PowerPoint Presentation</vt:lpstr>
      <vt:lpstr>Publications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Timor-Leste’s Report</dc:title>
  <dc:creator>user</dc:creator>
  <cp:lastModifiedBy>Windows User</cp:lastModifiedBy>
  <cp:revision>52</cp:revision>
  <dcterms:created xsi:type="dcterms:W3CDTF">2022-11-23T00:30:41Z</dcterms:created>
  <dcterms:modified xsi:type="dcterms:W3CDTF">2022-11-25T05:54:06Z</dcterms:modified>
</cp:coreProperties>
</file>