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7" r:id="rId3"/>
    <p:sldId id="261" r:id="rId4"/>
    <p:sldId id="267" r:id="rId5"/>
    <p:sldId id="289" r:id="rId6"/>
    <p:sldId id="272" r:id="rId7"/>
    <p:sldId id="260" r:id="rId8"/>
    <p:sldId id="288" r:id="rId9"/>
    <p:sldId id="25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P" initials="H"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6186"/>
    <a:srgbClr val="197885"/>
    <a:srgbClr val="88CA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103" autoAdjust="0"/>
    <p:restoredTop sz="95872"/>
  </p:normalViewPr>
  <p:slideViewPr>
    <p:cSldViewPr snapToGrid="0" snapToObjects="1">
      <p:cViewPr varScale="1">
        <p:scale>
          <a:sx n="68" d="100"/>
          <a:sy n="68" d="100"/>
        </p:scale>
        <p:origin x="1182" y="90"/>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7609BD-424A-4D17-A4FC-9067CC995AE2}" type="datetimeFigureOut">
              <a:rPr lang="en-ID" smtClean="0"/>
              <a:t>08/11/2019</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90FE7B-C883-4045-ADB4-37F0F053BA22}" type="slidenum">
              <a:rPr lang="en-ID" smtClean="0"/>
              <a:t>‹#›</a:t>
            </a:fld>
            <a:endParaRPr lang="en-ID"/>
          </a:p>
        </p:txBody>
      </p:sp>
    </p:spTree>
    <p:extLst>
      <p:ext uri="{BB962C8B-B14F-4D97-AF65-F5344CB8AC3E}">
        <p14:creationId xmlns:p14="http://schemas.microsoft.com/office/powerpoint/2010/main" val="3469363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7D90FE7B-C883-4045-ADB4-37F0F053BA22}" type="slidenum">
              <a:rPr lang="en-ID" smtClean="0"/>
              <a:t>3</a:t>
            </a:fld>
            <a:endParaRPr lang="en-ID"/>
          </a:p>
        </p:txBody>
      </p:sp>
    </p:spTree>
    <p:extLst>
      <p:ext uri="{BB962C8B-B14F-4D97-AF65-F5344CB8AC3E}">
        <p14:creationId xmlns:p14="http://schemas.microsoft.com/office/powerpoint/2010/main" val="620787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B6269F3-9B99-7849-947A-9C397A59C576}"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B06447-03BD-F542-A7DA-8EA16064ABD3}" type="slidenum">
              <a:rPr lang="en-US" smtClean="0"/>
              <a:t>‹#›</a:t>
            </a:fld>
            <a:endParaRPr lang="en-US"/>
          </a:p>
        </p:txBody>
      </p:sp>
    </p:spTree>
    <p:extLst>
      <p:ext uri="{BB962C8B-B14F-4D97-AF65-F5344CB8AC3E}">
        <p14:creationId xmlns:p14="http://schemas.microsoft.com/office/powerpoint/2010/main" val="42999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6269F3-9B99-7849-947A-9C397A59C576}"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B06447-03BD-F542-A7DA-8EA16064ABD3}" type="slidenum">
              <a:rPr lang="en-US" smtClean="0"/>
              <a:t>‹#›</a:t>
            </a:fld>
            <a:endParaRPr lang="en-US"/>
          </a:p>
        </p:txBody>
      </p:sp>
    </p:spTree>
    <p:extLst>
      <p:ext uri="{BB962C8B-B14F-4D97-AF65-F5344CB8AC3E}">
        <p14:creationId xmlns:p14="http://schemas.microsoft.com/office/powerpoint/2010/main" val="2007905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6269F3-9B99-7849-947A-9C397A59C576}"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B06447-03BD-F542-A7DA-8EA16064ABD3}" type="slidenum">
              <a:rPr lang="en-US" smtClean="0"/>
              <a:t>‹#›</a:t>
            </a:fld>
            <a:endParaRPr lang="en-US"/>
          </a:p>
        </p:txBody>
      </p:sp>
    </p:spTree>
    <p:extLst>
      <p:ext uri="{BB962C8B-B14F-4D97-AF65-F5344CB8AC3E}">
        <p14:creationId xmlns:p14="http://schemas.microsoft.com/office/powerpoint/2010/main" val="1469834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6269F3-9B99-7849-947A-9C397A59C576}"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B06447-03BD-F542-A7DA-8EA16064ABD3}" type="slidenum">
              <a:rPr lang="en-US" smtClean="0"/>
              <a:t>‹#›</a:t>
            </a:fld>
            <a:endParaRPr lang="en-US"/>
          </a:p>
        </p:txBody>
      </p:sp>
    </p:spTree>
    <p:extLst>
      <p:ext uri="{BB962C8B-B14F-4D97-AF65-F5344CB8AC3E}">
        <p14:creationId xmlns:p14="http://schemas.microsoft.com/office/powerpoint/2010/main" val="2084420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6269F3-9B99-7849-947A-9C397A59C576}"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B06447-03BD-F542-A7DA-8EA16064ABD3}" type="slidenum">
              <a:rPr lang="en-US" smtClean="0"/>
              <a:t>‹#›</a:t>
            </a:fld>
            <a:endParaRPr lang="en-US"/>
          </a:p>
        </p:txBody>
      </p:sp>
    </p:spTree>
    <p:extLst>
      <p:ext uri="{BB962C8B-B14F-4D97-AF65-F5344CB8AC3E}">
        <p14:creationId xmlns:p14="http://schemas.microsoft.com/office/powerpoint/2010/main" val="364228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6269F3-9B99-7849-947A-9C397A59C576}" type="datetimeFigureOut">
              <a:rPr lang="en-US" smtClean="0"/>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B06447-03BD-F542-A7DA-8EA16064ABD3}" type="slidenum">
              <a:rPr lang="en-US" smtClean="0"/>
              <a:t>‹#›</a:t>
            </a:fld>
            <a:endParaRPr lang="en-US"/>
          </a:p>
        </p:txBody>
      </p:sp>
    </p:spTree>
    <p:extLst>
      <p:ext uri="{BB962C8B-B14F-4D97-AF65-F5344CB8AC3E}">
        <p14:creationId xmlns:p14="http://schemas.microsoft.com/office/powerpoint/2010/main" val="1947346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6269F3-9B99-7849-947A-9C397A59C576}" type="datetimeFigureOut">
              <a:rPr lang="en-US" smtClean="0"/>
              <a:t>11/8/2019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B06447-03BD-F542-A7DA-8EA16064ABD3}" type="slidenum">
              <a:rPr lang="en-US" smtClean="0"/>
              <a:t>‹#›</a:t>
            </a:fld>
            <a:endParaRPr lang="en-US"/>
          </a:p>
        </p:txBody>
      </p:sp>
    </p:spTree>
    <p:extLst>
      <p:ext uri="{BB962C8B-B14F-4D97-AF65-F5344CB8AC3E}">
        <p14:creationId xmlns:p14="http://schemas.microsoft.com/office/powerpoint/2010/main" val="221558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6269F3-9B99-7849-947A-9C397A59C576}" type="datetimeFigureOut">
              <a:rPr lang="en-US" smtClean="0"/>
              <a:t>11/8/2019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B06447-03BD-F542-A7DA-8EA16064ABD3}" type="slidenum">
              <a:rPr lang="en-US" smtClean="0"/>
              <a:t>‹#›</a:t>
            </a:fld>
            <a:endParaRPr lang="en-US"/>
          </a:p>
        </p:txBody>
      </p:sp>
    </p:spTree>
    <p:extLst>
      <p:ext uri="{BB962C8B-B14F-4D97-AF65-F5344CB8AC3E}">
        <p14:creationId xmlns:p14="http://schemas.microsoft.com/office/powerpoint/2010/main" val="270744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6269F3-9B99-7849-947A-9C397A59C576}" type="datetimeFigureOut">
              <a:rPr lang="en-US" smtClean="0"/>
              <a:t>11/8/2019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B06447-03BD-F542-A7DA-8EA16064ABD3}" type="slidenum">
              <a:rPr lang="en-US" smtClean="0"/>
              <a:t>‹#›</a:t>
            </a:fld>
            <a:endParaRPr lang="en-US"/>
          </a:p>
        </p:txBody>
      </p:sp>
    </p:spTree>
    <p:extLst>
      <p:ext uri="{BB962C8B-B14F-4D97-AF65-F5344CB8AC3E}">
        <p14:creationId xmlns:p14="http://schemas.microsoft.com/office/powerpoint/2010/main" val="1063958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6269F3-9B99-7849-947A-9C397A59C576}" type="datetimeFigureOut">
              <a:rPr lang="en-US" smtClean="0"/>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B06447-03BD-F542-A7DA-8EA16064ABD3}" type="slidenum">
              <a:rPr lang="en-US" smtClean="0"/>
              <a:t>‹#›</a:t>
            </a:fld>
            <a:endParaRPr lang="en-US"/>
          </a:p>
        </p:txBody>
      </p:sp>
    </p:spTree>
    <p:extLst>
      <p:ext uri="{BB962C8B-B14F-4D97-AF65-F5344CB8AC3E}">
        <p14:creationId xmlns:p14="http://schemas.microsoft.com/office/powerpoint/2010/main" val="1633108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6269F3-9B99-7849-947A-9C397A59C576}" type="datetimeFigureOut">
              <a:rPr lang="en-US" smtClean="0"/>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B06447-03BD-F542-A7DA-8EA16064ABD3}" type="slidenum">
              <a:rPr lang="en-US" smtClean="0"/>
              <a:t>‹#›</a:t>
            </a:fld>
            <a:endParaRPr lang="en-US"/>
          </a:p>
        </p:txBody>
      </p:sp>
    </p:spTree>
    <p:extLst>
      <p:ext uri="{BB962C8B-B14F-4D97-AF65-F5344CB8AC3E}">
        <p14:creationId xmlns:p14="http://schemas.microsoft.com/office/powerpoint/2010/main" val="2114738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6269F3-9B99-7849-947A-9C397A59C576}" type="datetimeFigureOut">
              <a:rPr lang="en-US" smtClean="0"/>
              <a:t>11/8/2019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B06447-03BD-F542-A7DA-8EA16064ABD3}" type="slidenum">
              <a:rPr lang="en-US" smtClean="0"/>
              <a:t>‹#›</a:t>
            </a:fld>
            <a:endParaRPr lang="en-US"/>
          </a:p>
        </p:txBody>
      </p:sp>
    </p:spTree>
    <p:extLst>
      <p:ext uri="{BB962C8B-B14F-4D97-AF65-F5344CB8AC3E}">
        <p14:creationId xmlns:p14="http://schemas.microsoft.com/office/powerpoint/2010/main" val="1378068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441"/>
            <a:ext cx="12192000" cy="6858000"/>
          </a:xfrm>
          <a:prstGeom prst="rect">
            <a:avLst/>
          </a:prstGeom>
        </p:spPr>
      </p:pic>
      <p:sp>
        <p:nvSpPr>
          <p:cNvPr id="4" name="TextBox 3"/>
          <p:cNvSpPr txBox="1"/>
          <p:nvPr/>
        </p:nvSpPr>
        <p:spPr>
          <a:xfrm>
            <a:off x="4939085" y="955645"/>
            <a:ext cx="8032652" cy="523220"/>
          </a:xfrm>
          <a:prstGeom prst="rect">
            <a:avLst/>
          </a:prstGeom>
          <a:noFill/>
        </p:spPr>
        <p:txBody>
          <a:bodyPr wrap="square" rtlCol="0">
            <a:spAutoFit/>
          </a:bodyPr>
          <a:lstStyle/>
          <a:p>
            <a:r>
              <a:rPr lang="en-US" sz="2800" b="1" dirty="0">
                <a:solidFill>
                  <a:schemeClr val="tx1">
                    <a:lumMod val="75000"/>
                    <a:lumOff val="25000"/>
                  </a:schemeClr>
                </a:solidFill>
                <a:effectLst>
                  <a:outerShdw blurRad="38100" dist="38100" dir="2700000" algn="tl">
                    <a:srgbClr val="000000">
                      <a:alpha val="43137"/>
                    </a:srgbClr>
                  </a:outerShdw>
                </a:effectLst>
                <a:latin typeface="Optima" charset="0"/>
                <a:ea typeface="Optima" charset="0"/>
                <a:cs typeface="Optima" charset="0"/>
              </a:rPr>
              <a:t>TECHNICAL WORKING GROUP</a:t>
            </a:r>
          </a:p>
        </p:txBody>
      </p:sp>
      <p:sp>
        <p:nvSpPr>
          <p:cNvPr id="5" name="TextBox 4"/>
          <p:cNvSpPr txBox="1"/>
          <p:nvPr/>
        </p:nvSpPr>
        <p:spPr>
          <a:xfrm>
            <a:off x="4979964" y="2054493"/>
            <a:ext cx="5700156" cy="600164"/>
          </a:xfrm>
          <a:prstGeom prst="rect">
            <a:avLst/>
          </a:prstGeom>
          <a:noFill/>
        </p:spPr>
        <p:txBody>
          <a:bodyPr wrap="square" rtlCol="0">
            <a:spAutoFit/>
          </a:bodyPr>
          <a:lstStyle/>
          <a:p>
            <a:r>
              <a:rPr lang="en-US" sz="3300" dirty="0">
                <a:solidFill>
                  <a:schemeClr val="tx1">
                    <a:lumMod val="75000"/>
                    <a:lumOff val="25000"/>
                  </a:schemeClr>
                </a:solidFill>
                <a:latin typeface="Optima" charset="0"/>
                <a:ea typeface="Optima" charset="0"/>
                <a:cs typeface="Optima" charset="0"/>
              </a:rPr>
              <a:t>Dr Norasma Dacho</a:t>
            </a:r>
          </a:p>
        </p:txBody>
      </p:sp>
      <p:pic>
        <p:nvPicPr>
          <p:cNvPr id="7" name="Picture 6">
            <a:extLst>
              <a:ext uri="{FF2B5EF4-FFF2-40B4-BE49-F238E27FC236}">
                <a16:creationId xmlns:a16="http://schemas.microsoft.com/office/drawing/2014/main" id="{E0A10EF3-DD36-44CD-93FF-3B017AD8CD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3655" y="21888"/>
            <a:ext cx="2080028" cy="881350"/>
          </a:xfrm>
          <a:prstGeom prst="rect">
            <a:avLst/>
          </a:prstGeom>
        </p:spPr>
      </p:pic>
      <p:sp>
        <p:nvSpPr>
          <p:cNvPr id="3" name="Rectangle 2">
            <a:extLst>
              <a:ext uri="{FF2B5EF4-FFF2-40B4-BE49-F238E27FC236}">
                <a16:creationId xmlns:a16="http://schemas.microsoft.com/office/drawing/2014/main" id="{1D27021E-75DF-4ABD-ADFA-48810C55FF54}"/>
              </a:ext>
            </a:extLst>
          </p:cNvPr>
          <p:cNvSpPr/>
          <p:nvPr/>
        </p:nvSpPr>
        <p:spPr>
          <a:xfrm>
            <a:off x="4939085" y="1648999"/>
            <a:ext cx="5916300" cy="400110"/>
          </a:xfrm>
          <a:prstGeom prst="rect">
            <a:avLst/>
          </a:prstGeom>
        </p:spPr>
        <p:txBody>
          <a:bodyPr wrap="none">
            <a:spAutoFit/>
          </a:bodyPr>
          <a:lstStyle/>
          <a:p>
            <a:r>
              <a:rPr lang="en-ID" sz="2000" dirty="0">
                <a:effectLst>
                  <a:outerShdw blurRad="38100" dist="38100" dir="2700000" algn="tl">
                    <a:srgbClr val="000000">
                      <a:alpha val="43137"/>
                    </a:srgbClr>
                  </a:outerShdw>
                </a:effectLst>
              </a:rPr>
              <a:t>SESSION 10.1: SEASCAPE TECHNICAL WORKING GROUP</a:t>
            </a:r>
          </a:p>
        </p:txBody>
      </p:sp>
      <p:sp>
        <p:nvSpPr>
          <p:cNvPr id="10" name="Rectangle 9">
            <a:extLst>
              <a:ext uri="{FF2B5EF4-FFF2-40B4-BE49-F238E27FC236}">
                <a16:creationId xmlns:a16="http://schemas.microsoft.com/office/drawing/2014/main" id="{D84624DE-5ABF-4A61-9AAF-97109AEB1BDF}"/>
              </a:ext>
            </a:extLst>
          </p:cNvPr>
          <p:cNvSpPr/>
          <p:nvPr/>
        </p:nvSpPr>
        <p:spPr>
          <a:xfrm>
            <a:off x="4939085" y="2726981"/>
            <a:ext cx="4465005" cy="369332"/>
          </a:xfrm>
          <a:prstGeom prst="rect">
            <a:avLst/>
          </a:prstGeom>
        </p:spPr>
        <p:txBody>
          <a:bodyPr wrap="none">
            <a:spAutoFit/>
          </a:bodyPr>
          <a:lstStyle/>
          <a:p>
            <a:r>
              <a:rPr lang="en-ID" dirty="0">
                <a:effectLst>
                  <a:outerShdw blurRad="38100" dist="38100" dir="2700000" algn="tl">
                    <a:srgbClr val="000000">
                      <a:alpha val="43137"/>
                    </a:srgbClr>
                  </a:outerShdw>
                </a:effectLst>
              </a:rPr>
              <a:t>Chair of  CTI-CFF SEASCAPE WORKING GROUP</a:t>
            </a:r>
          </a:p>
        </p:txBody>
      </p:sp>
    </p:spTree>
    <p:extLst>
      <p:ext uri="{BB962C8B-B14F-4D97-AF65-F5344CB8AC3E}">
        <p14:creationId xmlns:p14="http://schemas.microsoft.com/office/powerpoint/2010/main" val="982906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ontent Placeholder 2">
            <a:extLst>
              <a:ext uri="{FF2B5EF4-FFF2-40B4-BE49-F238E27FC236}">
                <a16:creationId xmlns:a16="http://schemas.microsoft.com/office/drawing/2014/main" id="{3CA5F150-E076-4DFA-8760-EACB34388D0A}"/>
              </a:ext>
            </a:extLst>
          </p:cNvPr>
          <p:cNvSpPr>
            <a:spLocks noGrp="1"/>
          </p:cNvSpPr>
          <p:nvPr>
            <p:ph idx="1"/>
          </p:nvPr>
        </p:nvSpPr>
        <p:spPr>
          <a:xfrm>
            <a:off x="826625" y="1270040"/>
            <a:ext cx="10515600" cy="4656197"/>
          </a:xfrm>
        </p:spPr>
        <p:txBody>
          <a:bodyPr>
            <a:normAutofit/>
          </a:bodyPr>
          <a:lstStyle/>
          <a:p>
            <a:pPr marL="514350" indent="-514350">
              <a:buAutoNum type="arabicPeriod"/>
            </a:pPr>
            <a:r>
              <a:rPr lang="en-ID" sz="2600" dirty="0"/>
              <a:t>Focal Points</a:t>
            </a:r>
          </a:p>
          <a:p>
            <a:pPr marL="514350" indent="-514350">
              <a:buAutoNum type="arabicPeriod"/>
            </a:pPr>
            <a:r>
              <a:rPr lang="en-ID" sz="2600" dirty="0"/>
              <a:t>Status of workplan for 2019</a:t>
            </a:r>
          </a:p>
          <a:p>
            <a:pPr marL="514350" indent="-514350">
              <a:buAutoNum type="arabicPeriod"/>
            </a:pPr>
            <a:r>
              <a:rPr lang="en-ID" sz="2600" dirty="0"/>
              <a:t>Update and deliberation of SOM-14:</a:t>
            </a:r>
          </a:p>
          <a:p>
            <a:pPr marL="514350" indent="-514350">
              <a:buAutoNum type="arabicPeriod"/>
            </a:pPr>
            <a:r>
              <a:rPr lang="en-ID" sz="2600" dirty="0"/>
              <a:t>Proposed workplan for 2020</a:t>
            </a:r>
          </a:p>
          <a:p>
            <a:pPr marL="514350" indent="-514350">
              <a:buAutoNum type="arabicPeriod"/>
            </a:pPr>
            <a:r>
              <a:rPr lang="en-ID" sz="2600" dirty="0"/>
              <a:t>Agreement on SOM-15 recommendations </a:t>
            </a:r>
          </a:p>
          <a:p>
            <a:pPr marL="514350" indent="-514350">
              <a:buAutoNum type="arabicPeriod"/>
            </a:pPr>
            <a:endParaRPr lang="en-US" sz="2400" dirty="0"/>
          </a:p>
          <a:p>
            <a:pPr marL="514350" indent="-514350">
              <a:buAutoNum type="arabicPeriod"/>
            </a:pPr>
            <a:endParaRPr lang="en-US" sz="2400" dirty="0"/>
          </a:p>
          <a:p>
            <a:pPr marL="0" indent="0">
              <a:buNone/>
            </a:pPr>
            <a:endParaRPr lang="en-US" sz="2400" dirty="0"/>
          </a:p>
        </p:txBody>
      </p:sp>
      <p:sp>
        <p:nvSpPr>
          <p:cNvPr id="6" name="Title 1">
            <a:extLst>
              <a:ext uri="{FF2B5EF4-FFF2-40B4-BE49-F238E27FC236}">
                <a16:creationId xmlns:a16="http://schemas.microsoft.com/office/drawing/2014/main" id="{566FF49C-97ED-497E-AA12-6D145AB74413}"/>
              </a:ext>
            </a:extLst>
          </p:cNvPr>
          <p:cNvSpPr>
            <a:spLocks noGrp="1"/>
          </p:cNvSpPr>
          <p:nvPr>
            <p:ph type="title"/>
          </p:nvPr>
        </p:nvSpPr>
        <p:spPr>
          <a:xfrm>
            <a:off x="826626" y="266218"/>
            <a:ext cx="10515600" cy="1059345"/>
          </a:xfrm>
        </p:spPr>
        <p:txBody>
          <a:bodyPr>
            <a:normAutofit/>
          </a:bodyPr>
          <a:lstStyle/>
          <a:p>
            <a:r>
              <a:rPr lang="en-US" sz="4800" b="1" dirty="0"/>
              <a:t>Outline</a:t>
            </a:r>
          </a:p>
        </p:txBody>
      </p:sp>
    </p:spTree>
    <p:extLst>
      <p:ext uri="{BB962C8B-B14F-4D97-AF65-F5344CB8AC3E}">
        <p14:creationId xmlns:p14="http://schemas.microsoft.com/office/powerpoint/2010/main" val="1937477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3FAA6-7186-4C46-AF26-483A62C92A1C}"/>
              </a:ext>
            </a:extLst>
          </p:cNvPr>
          <p:cNvSpPr>
            <a:spLocks noGrp="1"/>
          </p:cNvSpPr>
          <p:nvPr>
            <p:ph type="title"/>
          </p:nvPr>
        </p:nvSpPr>
        <p:spPr>
          <a:xfrm>
            <a:off x="705678" y="107265"/>
            <a:ext cx="10515600" cy="554181"/>
          </a:xfrm>
        </p:spPr>
        <p:txBody>
          <a:bodyPr>
            <a:noAutofit/>
          </a:bodyPr>
          <a:lstStyle/>
          <a:p>
            <a:r>
              <a:rPr lang="en-US" sz="3600" b="1" dirty="0">
                <a:latin typeface="Arial" panose="020B0604020202020204" pitchFamily="34" charset="0"/>
                <a:cs typeface="Arial" panose="020B0604020202020204" pitchFamily="34" charset="0"/>
              </a:rPr>
              <a:t>1. Focal Points </a:t>
            </a:r>
          </a:p>
        </p:txBody>
      </p:sp>
      <p:graphicFrame>
        <p:nvGraphicFramePr>
          <p:cNvPr id="5" name="Content Placeholder 3">
            <a:extLst>
              <a:ext uri="{FF2B5EF4-FFF2-40B4-BE49-F238E27FC236}">
                <a16:creationId xmlns:a16="http://schemas.microsoft.com/office/drawing/2014/main" id="{29CE372D-A24D-4C2C-A2A0-108725EF69B4}"/>
              </a:ext>
            </a:extLst>
          </p:cNvPr>
          <p:cNvGraphicFramePr>
            <a:graphicFrameLocks noGrp="1"/>
          </p:cNvGraphicFramePr>
          <p:nvPr>
            <p:ph idx="1"/>
            <p:extLst>
              <p:ext uri="{D42A27DB-BD31-4B8C-83A1-F6EECF244321}">
                <p14:modId xmlns:p14="http://schemas.microsoft.com/office/powerpoint/2010/main" val="2946933507"/>
              </p:ext>
            </p:extLst>
          </p:nvPr>
        </p:nvGraphicFramePr>
        <p:xfrm>
          <a:off x="379751" y="644904"/>
          <a:ext cx="11167454" cy="6157090"/>
        </p:xfrm>
        <a:graphic>
          <a:graphicData uri="http://schemas.openxmlformats.org/drawingml/2006/table">
            <a:tbl>
              <a:tblPr firstRow="1" bandRow="1">
                <a:tableStyleId>{93296810-A885-4BE3-A3E7-6D5BEEA58F35}</a:tableStyleId>
              </a:tblPr>
              <a:tblGrid>
                <a:gridCol w="2476627">
                  <a:extLst>
                    <a:ext uri="{9D8B030D-6E8A-4147-A177-3AD203B41FA5}">
                      <a16:colId xmlns:a16="http://schemas.microsoft.com/office/drawing/2014/main" val="20000"/>
                    </a:ext>
                  </a:extLst>
                </a:gridCol>
                <a:gridCol w="8690827">
                  <a:extLst>
                    <a:ext uri="{9D8B030D-6E8A-4147-A177-3AD203B41FA5}">
                      <a16:colId xmlns:a16="http://schemas.microsoft.com/office/drawing/2014/main" val="20001"/>
                    </a:ext>
                  </a:extLst>
                </a:gridCol>
              </a:tblGrid>
              <a:tr h="295157">
                <a:tc>
                  <a:txBody>
                    <a:bodyPr/>
                    <a:lstStyle/>
                    <a:p>
                      <a:r>
                        <a:rPr lang="en-PH" sz="2000" dirty="0"/>
                        <a:t> Member Country</a:t>
                      </a:r>
                      <a:endParaRPr lang="en-PH" sz="2000" b="1" dirty="0">
                        <a:solidFill>
                          <a:schemeClr val="tx1"/>
                        </a:solidFill>
                      </a:endParaRPr>
                    </a:p>
                  </a:txBody>
                  <a:tcPr/>
                </a:tc>
                <a:tc>
                  <a:txBody>
                    <a:bodyPr/>
                    <a:lstStyle/>
                    <a:p>
                      <a:r>
                        <a:rPr lang="en-PH" sz="2000" dirty="0"/>
                        <a:t>Focal Points</a:t>
                      </a:r>
                      <a:endParaRPr lang="en-PH" sz="2000" b="1" dirty="0">
                        <a:solidFill>
                          <a:schemeClr val="tx1"/>
                        </a:solidFill>
                      </a:endParaRPr>
                    </a:p>
                  </a:txBody>
                  <a:tcPr/>
                </a:tc>
                <a:extLst>
                  <a:ext uri="{0D108BD9-81ED-4DB2-BD59-A6C34878D82A}">
                    <a16:rowId xmlns:a16="http://schemas.microsoft.com/office/drawing/2014/main" val="10000"/>
                  </a:ext>
                </a:extLst>
              </a:tr>
              <a:tr h="842144">
                <a:tc>
                  <a:txBody>
                    <a:bodyPr/>
                    <a:lstStyle/>
                    <a:p>
                      <a:pPr algn="l" fontAlgn="ctr"/>
                      <a:r>
                        <a:rPr lang="en-ID" sz="1800" b="0" i="0" u="none" strike="noStrike">
                          <a:solidFill>
                            <a:srgbClr val="000000"/>
                          </a:solidFill>
                          <a:effectLst/>
                          <a:latin typeface="Arial" panose="020B0604020202020204" pitchFamily="34" charset="0"/>
                        </a:rPr>
                        <a:t>Indonesia </a:t>
                      </a:r>
                    </a:p>
                  </a:txBody>
                  <a:tcPr marL="9525" marR="9525" marT="9525" marB="0" anchor="ctr"/>
                </a:tc>
                <a:tc>
                  <a:txBody>
                    <a:bodyPr/>
                    <a:lstStyle/>
                    <a:p>
                      <a:pPr algn="l" fontAlgn="ctr"/>
                      <a:r>
                        <a:rPr lang="en-ID" sz="1800" b="0" i="0" u="none" strike="noStrike" dirty="0">
                          <a:solidFill>
                            <a:srgbClr val="000000"/>
                          </a:solidFill>
                          <a:effectLst/>
                          <a:latin typeface="Arial" panose="020B0604020202020204" pitchFamily="34" charset="0"/>
                        </a:rPr>
                        <a:t>Focal Point: </a:t>
                      </a:r>
                      <a:r>
                        <a:rPr lang="en-ID" sz="1800" b="0" i="0" u="none" strike="noStrike" dirty="0" err="1">
                          <a:solidFill>
                            <a:srgbClr val="000000"/>
                          </a:solidFill>
                          <a:effectLst/>
                          <a:latin typeface="Arial" panose="020B0604020202020204" pitchFamily="34" charset="0"/>
                        </a:rPr>
                        <a:t>Suharyanto</a:t>
                      </a:r>
                      <a:r>
                        <a:rPr lang="en-ID" sz="1800" b="0" i="0" u="none" strike="noStrike" dirty="0">
                          <a:solidFill>
                            <a:srgbClr val="000000"/>
                          </a:solidFill>
                          <a:effectLst/>
                          <a:latin typeface="Arial" panose="020B0604020202020204" pitchFamily="34" charset="0"/>
                        </a:rPr>
                        <a:t>, Director of Marine Spatial Planning, MMAF </a:t>
                      </a:r>
                    </a:p>
                    <a:p>
                      <a:pPr algn="l" fontAlgn="ctr"/>
                      <a:r>
                        <a:rPr lang="en-ID" sz="1800" b="0" i="0" u="none" strike="noStrike" dirty="0">
                          <a:solidFill>
                            <a:srgbClr val="000000"/>
                          </a:solidFill>
                          <a:effectLst/>
                          <a:latin typeface="Arial" panose="020B0604020202020204" pitchFamily="34" charset="0"/>
                        </a:rPr>
                        <a:t>Alternate: </a:t>
                      </a:r>
                      <a:r>
                        <a:rPr lang="en-ID" sz="1800" b="0" i="0" u="none" strike="noStrike" dirty="0" err="1">
                          <a:solidFill>
                            <a:srgbClr val="000000"/>
                          </a:solidFill>
                          <a:effectLst/>
                          <a:latin typeface="Arial" panose="020B0604020202020204" pitchFamily="34" charset="0"/>
                        </a:rPr>
                        <a:t>Okto</a:t>
                      </a:r>
                      <a:r>
                        <a:rPr lang="en-ID" sz="1800" b="0" i="0" u="none" strike="noStrike" dirty="0">
                          <a:solidFill>
                            <a:srgbClr val="000000"/>
                          </a:solidFill>
                          <a:effectLst/>
                          <a:latin typeface="Arial" panose="020B0604020202020204" pitchFamily="34" charset="0"/>
                        </a:rPr>
                        <a:t> </a:t>
                      </a:r>
                      <a:r>
                        <a:rPr lang="en-ID" sz="1800" b="0" i="0" u="none" strike="noStrike" dirty="0" err="1">
                          <a:solidFill>
                            <a:srgbClr val="000000"/>
                          </a:solidFill>
                          <a:effectLst/>
                          <a:latin typeface="Arial" panose="020B0604020202020204" pitchFamily="34" charset="0"/>
                        </a:rPr>
                        <a:t>Irianto</a:t>
                      </a:r>
                      <a:r>
                        <a:rPr lang="en-ID" sz="1800" b="0" i="0" u="none" strike="noStrike" dirty="0">
                          <a:solidFill>
                            <a:srgbClr val="000000"/>
                          </a:solidFill>
                          <a:effectLst/>
                          <a:latin typeface="Arial" panose="020B0604020202020204" pitchFamily="34" charset="0"/>
                        </a:rPr>
                        <a:t>, Deputy Assistant for Marine Service, Coordinating Ministry of Maritime Affairs and Investments</a:t>
                      </a:r>
                    </a:p>
                  </a:txBody>
                  <a:tcPr marL="9525" marR="9525" marT="9525" marB="0" anchor="ctr"/>
                </a:tc>
                <a:extLst>
                  <a:ext uri="{0D108BD9-81ED-4DB2-BD59-A6C34878D82A}">
                    <a16:rowId xmlns:a16="http://schemas.microsoft.com/office/drawing/2014/main" val="10001"/>
                  </a:ext>
                </a:extLst>
              </a:tr>
              <a:tr h="1397150">
                <a:tc>
                  <a:txBody>
                    <a:bodyPr/>
                    <a:lstStyle/>
                    <a:p>
                      <a:pPr algn="l" fontAlgn="ctr"/>
                      <a:r>
                        <a:rPr lang="en-ID" sz="1800" b="0" i="0" u="none" strike="noStrike">
                          <a:solidFill>
                            <a:srgbClr val="000000"/>
                          </a:solidFill>
                          <a:effectLst/>
                          <a:latin typeface="Arial" panose="020B0604020202020204" pitchFamily="34" charset="0"/>
                        </a:rPr>
                        <a:t>Philippines </a:t>
                      </a:r>
                    </a:p>
                  </a:txBody>
                  <a:tcPr marL="9525" marR="9525" marT="9525" marB="0" anchor="ctr"/>
                </a:tc>
                <a:tc>
                  <a:txBody>
                    <a:bodyPr/>
                    <a:lstStyle/>
                    <a:p>
                      <a:pPr algn="l" fontAlgn="ctr"/>
                      <a:r>
                        <a:rPr lang="en-ID" sz="1800" b="0" i="0" u="none" strike="noStrike" dirty="0">
                          <a:solidFill>
                            <a:srgbClr val="000000"/>
                          </a:solidFill>
                          <a:effectLst/>
                          <a:latin typeface="Arial" panose="020B0604020202020204" pitchFamily="34" charset="0"/>
                        </a:rPr>
                        <a:t>Focal Point: </a:t>
                      </a:r>
                      <a:r>
                        <a:rPr lang="en-ID" sz="1800" b="0" i="0" u="none" strike="noStrike" dirty="0" err="1">
                          <a:solidFill>
                            <a:srgbClr val="000000"/>
                          </a:solidFill>
                          <a:effectLst/>
                          <a:latin typeface="Arial" panose="020B0604020202020204" pitchFamily="34" charset="0"/>
                        </a:rPr>
                        <a:t>Asec</a:t>
                      </a:r>
                      <a:r>
                        <a:rPr lang="en-ID" sz="1800" b="0" i="0" u="none" strike="noStrike" baseline="0" dirty="0">
                          <a:solidFill>
                            <a:srgbClr val="000000"/>
                          </a:solidFill>
                          <a:effectLst/>
                          <a:latin typeface="Arial" panose="020B0604020202020204" pitchFamily="34" charset="0"/>
                        </a:rPr>
                        <a:t> Ricardo L. Calderon</a:t>
                      </a:r>
                      <a:r>
                        <a:rPr lang="en-ID" sz="1800" b="0" i="0" u="none" strike="noStrike" dirty="0">
                          <a:solidFill>
                            <a:srgbClr val="000000"/>
                          </a:solidFill>
                          <a:effectLst/>
                          <a:latin typeface="Arial" panose="020B0604020202020204" pitchFamily="34" charset="0"/>
                        </a:rPr>
                        <a:t>,</a:t>
                      </a:r>
                      <a:r>
                        <a:rPr lang="en-ID" sz="1800" b="0" i="0" u="none" strike="noStrike" baseline="0" dirty="0">
                          <a:solidFill>
                            <a:srgbClr val="000000"/>
                          </a:solidFill>
                          <a:effectLst/>
                          <a:latin typeface="Arial" panose="020B0604020202020204" pitchFamily="34" charset="0"/>
                        </a:rPr>
                        <a:t> </a:t>
                      </a:r>
                      <a:r>
                        <a:rPr lang="en-ID" sz="1800" b="0" i="0" u="none" strike="noStrike" dirty="0">
                          <a:solidFill>
                            <a:srgbClr val="000000"/>
                          </a:solidFill>
                          <a:effectLst/>
                          <a:latin typeface="Arial" panose="020B0604020202020204" pitchFamily="34" charset="0"/>
                        </a:rPr>
                        <a:t>Director of Biodiversity Management Bureau, DENR </a:t>
                      </a:r>
                    </a:p>
                    <a:p>
                      <a:pPr algn="l" fontAlgn="ctr"/>
                      <a:r>
                        <a:rPr lang="en-ID" sz="1800" b="0" i="0" u="none" strike="noStrike" dirty="0">
                          <a:solidFill>
                            <a:srgbClr val="000000"/>
                          </a:solidFill>
                          <a:effectLst/>
                          <a:latin typeface="Arial" panose="020B0604020202020204" pitchFamily="34" charset="0"/>
                        </a:rPr>
                        <a:t>Alternate:</a:t>
                      </a:r>
                      <a:r>
                        <a:rPr lang="en-ID" sz="1800" b="0" i="0" u="none" strike="noStrike" baseline="0" dirty="0">
                          <a:solidFill>
                            <a:srgbClr val="000000"/>
                          </a:solidFill>
                          <a:effectLst/>
                          <a:latin typeface="Arial" panose="020B0604020202020204" pitchFamily="34" charset="0"/>
                        </a:rPr>
                        <a:t> Mr. Eduardo B. </a:t>
                      </a:r>
                      <a:r>
                        <a:rPr lang="en-ID" sz="1800" b="0" i="0" u="none" strike="noStrike" baseline="0" dirty="0" err="1">
                          <a:solidFill>
                            <a:srgbClr val="000000"/>
                          </a:solidFill>
                          <a:effectLst/>
                          <a:latin typeface="Arial" panose="020B0604020202020204" pitchFamily="34" charset="0"/>
                        </a:rPr>
                        <a:t>Gongona</a:t>
                      </a:r>
                      <a:r>
                        <a:rPr lang="en-ID" sz="1800" b="0" i="0" u="none" strike="noStrike" baseline="0" dirty="0">
                          <a:solidFill>
                            <a:srgbClr val="000000"/>
                          </a:solidFill>
                          <a:effectLst/>
                          <a:latin typeface="Arial" panose="020B0604020202020204" pitchFamily="34" charset="0"/>
                        </a:rPr>
                        <a:t>, Director Bureau Fisheries and Aquatic Resources</a:t>
                      </a:r>
                    </a:p>
                    <a:p>
                      <a:pPr algn="l" fontAlgn="ctr"/>
                      <a:r>
                        <a:rPr lang="en-ID" sz="1800" b="0" i="0" u="none" strike="noStrike" dirty="0">
                          <a:solidFill>
                            <a:srgbClr val="000000"/>
                          </a:solidFill>
                          <a:effectLst/>
                          <a:latin typeface="Arial" panose="020B0604020202020204" pitchFamily="34" charset="0"/>
                        </a:rPr>
                        <a:t>Support to</a:t>
                      </a:r>
                      <a:r>
                        <a:rPr lang="en-ID" sz="1800" b="0" i="0" u="none" strike="noStrike" baseline="0" dirty="0">
                          <a:solidFill>
                            <a:srgbClr val="000000"/>
                          </a:solidFill>
                          <a:effectLst/>
                          <a:latin typeface="Arial" panose="020B0604020202020204" pitchFamily="34" charset="0"/>
                        </a:rPr>
                        <a:t> Focal Point: Ms. Janice </a:t>
                      </a:r>
                      <a:r>
                        <a:rPr lang="en-ID" sz="1800" b="0" i="0" u="none" strike="noStrike" baseline="0" dirty="0" err="1">
                          <a:solidFill>
                            <a:srgbClr val="000000"/>
                          </a:solidFill>
                          <a:effectLst/>
                          <a:latin typeface="Arial" panose="020B0604020202020204" pitchFamily="34" charset="0"/>
                        </a:rPr>
                        <a:t>Tuante</a:t>
                      </a:r>
                      <a:r>
                        <a:rPr lang="en-ID" sz="1800" b="0" i="0" u="none" strike="noStrike" baseline="0" dirty="0">
                          <a:solidFill>
                            <a:srgbClr val="000000"/>
                          </a:solidFill>
                          <a:effectLst/>
                          <a:latin typeface="Arial" panose="020B0604020202020204" pitchFamily="34" charset="0"/>
                        </a:rPr>
                        <a:t>, BFAR and </a:t>
                      </a:r>
                      <a:r>
                        <a:rPr lang="en-ID" sz="1800" b="0" i="0" u="none" strike="noStrike" dirty="0" err="1">
                          <a:solidFill>
                            <a:srgbClr val="000000"/>
                          </a:solidFill>
                          <a:effectLst/>
                          <a:latin typeface="Arial" panose="020B0604020202020204" pitchFamily="34" charset="0"/>
                        </a:rPr>
                        <a:t>Nilda</a:t>
                      </a:r>
                      <a:r>
                        <a:rPr lang="en-ID" sz="1800" b="0" i="0" u="none" strike="noStrike" dirty="0">
                          <a:solidFill>
                            <a:srgbClr val="000000"/>
                          </a:solidFill>
                          <a:effectLst/>
                          <a:latin typeface="Arial" panose="020B0604020202020204" pitchFamily="34" charset="0"/>
                        </a:rPr>
                        <a:t> Baling, Biodiversity Management Bureau, DENR</a:t>
                      </a:r>
                    </a:p>
                  </a:txBody>
                  <a:tcPr marL="9525" marR="9525" marT="9525" marB="0" anchor="ctr"/>
                </a:tc>
                <a:extLst>
                  <a:ext uri="{0D108BD9-81ED-4DB2-BD59-A6C34878D82A}">
                    <a16:rowId xmlns:a16="http://schemas.microsoft.com/office/drawing/2014/main" val="10002"/>
                  </a:ext>
                </a:extLst>
              </a:tr>
              <a:tr h="765806">
                <a:tc>
                  <a:txBody>
                    <a:bodyPr/>
                    <a:lstStyle/>
                    <a:p>
                      <a:pPr algn="l" fontAlgn="ctr"/>
                      <a:r>
                        <a:rPr lang="en-ID" sz="1800" b="1" i="0" u="none" strike="noStrike">
                          <a:solidFill>
                            <a:srgbClr val="000000"/>
                          </a:solidFill>
                          <a:effectLst/>
                          <a:latin typeface="Arial" panose="020B0604020202020204" pitchFamily="34" charset="0"/>
                        </a:rPr>
                        <a:t>Malaysia (Chair)</a:t>
                      </a:r>
                    </a:p>
                  </a:txBody>
                  <a:tcPr marL="9525" marR="9525" marT="9525" marB="0" anchor="ctr"/>
                </a:tc>
                <a:tc>
                  <a:txBody>
                    <a:bodyPr/>
                    <a:lstStyle/>
                    <a:p>
                      <a:pPr algn="l" fontAlgn="ctr"/>
                      <a:r>
                        <a:rPr lang="en-ID" sz="1800" b="0" i="0" u="none" strike="noStrike" dirty="0">
                          <a:solidFill>
                            <a:srgbClr val="000000"/>
                          </a:solidFill>
                          <a:effectLst/>
                          <a:latin typeface="Arial" panose="020B0604020202020204" pitchFamily="34" charset="0"/>
                        </a:rPr>
                        <a:t>Focal Point:</a:t>
                      </a:r>
                      <a:r>
                        <a:rPr lang="en-ID" sz="1800" b="0" i="0" u="none" strike="noStrike" baseline="0" dirty="0">
                          <a:solidFill>
                            <a:srgbClr val="000000"/>
                          </a:solidFill>
                          <a:effectLst/>
                          <a:latin typeface="Arial" panose="020B0604020202020204" pitchFamily="34" charset="0"/>
                        </a:rPr>
                        <a:t> </a:t>
                      </a:r>
                      <a:r>
                        <a:rPr lang="en-ID" sz="1800" b="0" i="0" u="none" strike="noStrike" dirty="0">
                          <a:solidFill>
                            <a:srgbClr val="000000"/>
                          </a:solidFill>
                          <a:effectLst/>
                          <a:latin typeface="Arial" panose="020B0604020202020204" pitchFamily="34" charset="0"/>
                        </a:rPr>
                        <a:t>Dr </a:t>
                      </a:r>
                      <a:r>
                        <a:rPr lang="en-ID" sz="1800" b="0" i="0" u="none" strike="noStrike" dirty="0" err="1">
                          <a:solidFill>
                            <a:srgbClr val="000000"/>
                          </a:solidFill>
                          <a:effectLst/>
                          <a:latin typeface="Arial" panose="020B0604020202020204" pitchFamily="34" charset="0"/>
                        </a:rPr>
                        <a:t>Norasma</a:t>
                      </a:r>
                      <a:r>
                        <a:rPr lang="en-ID" sz="1800" b="0" i="0" u="none" strike="noStrike" dirty="0">
                          <a:solidFill>
                            <a:srgbClr val="000000"/>
                          </a:solidFill>
                          <a:effectLst/>
                          <a:latin typeface="Arial" panose="020B0604020202020204" pitchFamily="34" charset="0"/>
                        </a:rPr>
                        <a:t> </a:t>
                      </a:r>
                      <a:r>
                        <a:rPr lang="en-ID" sz="1800" b="0" i="0" u="none" strike="noStrike" dirty="0" err="1">
                          <a:solidFill>
                            <a:srgbClr val="000000"/>
                          </a:solidFill>
                          <a:effectLst/>
                          <a:latin typeface="Arial" panose="020B0604020202020204" pitchFamily="34" charset="0"/>
                        </a:rPr>
                        <a:t>Dacho</a:t>
                      </a:r>
                      <a:r>
                        <a:rPr lang="en-ID" sz="1800" b="0" i="0" u="none" strike="noStrike" dirty="0">
                          <a:solidFill>
                            <a:srgbClr val="000000"/>
                          </a:solidFill>
                          <a:effectLst/>
                          <a:latin typeface="Arial" panose="020B0604020202020204" pitchFamily="34" charset="0"/>
                        </a:rPr>
                        <a:t>, Senior Assistant Director for Conservation and International Office, DOF-Sabah</a:t>
                      </a:r>
                    </a:p>
                  </a:txBody>
                  <a:tcPr marL="9525" marR="9525" marT="9525" marB="0" anchor="ctr"/>
                </a:tc>
                <a:extLst>
                  <a:ext uri="{0D108BD9-81ED-4DB2-BD59-A6C34878D82A}">
                    <a16:rowId xmlns:a16="http://schemas.microsoft.com/office/drawing/2014/main" val="10003"/>
                  </a:ext>
                </a:extLst>
              </a:tr>
              <a:tr h="508737">
                <a:tc>
                  <a:txBody>
                    <a:bodyPr/>
                    <a:lstStyle/>
                    <a:p>
                      <a:pPr algn="l" fontAlgn="ctr"/>
                      <a:r>
                        <a:rPr lang="en-ID" sz="1800" b="0" i="0" u="none" strike="noStrike">
                          <a:solidFill>
                            <a:srgbClr val="000000"/>
                          </a:solidFill>
                          <a:effectLst/>
                          <a:latin typeface="Arial" panose="020B0604020202020204" pitchFamily="34" charset="0"/>
                        </a:rPr>
                        <a:t>Papua New Guinea</a:t>
                      </a:r>
                    </a:p>
                  </a:txBody>
                  <a:tcPr marL="9525" marR="9525" marT="9525" marB="0" anchor="ctr"/>
                </a:tc>
                <a:tc>
                  <a:txBody>
                    <a:bodyPr/>
                    <a:lstStyle/>
                    <a:p>
                      <a:pPr algn="l" fontAlgn="ctr"/>
                      <a:r>
                        <a:rPr lang="en-ID" sz="1800" b="0" i="0" u="none" strike="noStrike" dirty="0">
                          <a:solidFill>
                            <a:srgbClr val="000000"/>
                          </a:solidFill>
                          <a:effectLst/>
                          <a:latin typeface="Arial" panose="020B0604020202020204" pitchFamily="34" charset="0"/>
                        </a:rPr>
                        <a:t>Yvonne </a:t>
                      </a:r>
                      <a:r>
                        <a:rPr lang="en-ID" sz="1800" b="0" i="0" u="none" strike="noStrike" dirty="0" err="1">
                          <a:solidFill>
                            <a:srgbClr val="000000"/>
                          </a:solidFill>
                          <a:effectLst/>
                          <a:latin typeface="Arial" panose="020B0604020202020204" pitchFamily="34" charset="0"/>
                        </a:rPr>
                        <a:t>Tio</a:t>
                      </a:r>
                      <a:r>
                        <a:rPr lang="en-ID" sz="1800" b="0" i="0" u="none" strike="noStrike" dirty="0">
                          <a:solidFill>
                            <a:srgbClr val="000000"/>
                          </a:solidFill>
                          <a:effectLst/>
                          <a:latin typeface="Arial" panose="020B0604020202020204" pitchFamily="34" charset="0"/>
                        </a:rPr>
                        <a:t>, Executive Manageress, CEPA</a:t>
                      </a:r>
                    </a:p>
                    <a:p>
                      <a:pPr algn="l" fontAlgn="ctr"/>
                      <a:r>
                        <a:rPr lang="en-ID" sz="1800" b="0" i="0" u="none" strike="noStrike" dirty="0">
                          <a:solidFill>
                            <a:srgbClr val="000000"/>
                          </a:solidFill>
                          <a:effectLst/>
                          <a:latin typeface="Arial" panose="020B0604020202020204" pitchFamily="34" charset="0"/>
                        </a:rPr>
                        <a:t>Alternate:</a:t>
                      </a:r>
                      <a:r>
                        <a:rPr lang="en-ID" sz="1800" b="0" i="0" u="none" strike="noStrike" baseline="0" dirty="0">
                          <a:solidFill>
                            <a:srgbClr val="000000"/>
                          </a:solidFill>
                          <a:effectLst/>
                          <a:latin typeface="Arial" panose="020B0604020202020204" pitchFamily="34" charset="0"/>
                        </a:rPr>
                        <a:t> Ms. </a:t>
                      </a:r>
                      <a:r>
                        <a:rPr lang="en-ID" sz="1800" b="0" i="0" u="none" strike="noStrike" baseline="0" dirty="0" err="1">
                          <a:solidFill>
                            <a:srgbClr val="000000"/>
                          </a:solidFill>
                          <a:effectLst/>
                          <a:latin typeface="Arial" panose="020B0604020202020204" pitchFamily="34" charset="0"/>
                        </a:rPr>
                        <a:t>Lorel</a:t>
                      </a:r>
                      <a:r>
                        <a:rPr lang="en-ID" sz="1800" b="0" i="0" u="none" strike="noStrike" baseline="0" dirty="0">
                          <a:solidFill>
                            <a:srgbClr val="000000"/>
                          </a:solidFill>
                          <a:effectLst/>
                          <a:latin typeface="Arial" panose="020B0604020202020204" pitchFamily="34" charset="0"/>
                        </a:rPr>
                        <a:t> </a:t>
                      </a:r>
                      <a:r>
                        <a:rPr lang="en-ID" sz="1800" b="0" i="0" u="none" strike="noStrike" baseline="0" dirty="0" err="1">
                          <a:solidFill>
                            <a:srgbClr val="000000"/>
                          </a:solidFill>
                          <a:effectLst/>
                          <a:latin typeface="Arial" panose="020B0604020202020204" pitchFamily="34" charset="0"/>
                        </a:rPr>
                        <a:t>Dandava</a:t>
                      </a:r>
                      <a:r>
                        <a:rPr lang="en-ID" sz="1800" b="0" i="0" u="none" strike="noStrike" baseline="0" dirty="0">
                          <a:solidFill>
                            <a:srgbClr val="000000"/>
                          </a:solidFill>
                          <a:effectLst/>
                          <a:latin typeface="Arial" panose="020B0604020202020204" pitchFamily="34" charset="0"/>
                        </a:rPr>
                        <a:t>, NFA </a:t>
                      </a:r>
                      <a:endParaRPr lang="en-ID" sz="1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004"/>
                  </a:ext>
                </a:extLst>
              </a:tr>
              <a:tr h="777586">
                <a:tc>
                  <a:txBody>
                    <a:bodyPr/>
                    <a:lstStyle/>
                    <a:p>
                      <a:pPr algn="l" fontAlgn="ctr"/>
                      <a:r>
                        <a:rPr lang="en-ID" sz="1800" b="1" i="0" u="none" strike="noStrike">
                          <a:solidFill>
                            <a:srgbClr val="000000"/>
                          </a:solidFill>
                          <a:effectLst/>
                          <a:latin typeface="Arial" panose="020B0604020202020204" pitchFamily="34" charset="0"/>
                        </a:rPr>
                        <a:t>Solomon Islands (Co-Chair)</a:t>
                      </a:r>
                    </a:p>
                  </a:txBody>
                  <a:tcPr marL="9525" marR="9525" marT="9525" marB="0" anchor="ctr"/>
                </a:tc>
                <a:tc>
                  <a:txBody>
                    <a:bodyPr/>
                    <a:lstStyle/>
                    <a:p>
                      <a:pPr algn="l" fontAlgn="ctr"/>
                      <a:r>
                        <a:rPr lang="en-ID" sz="1800" b="0" i="0" u="none" strike="noStrike" dirty="0" err="1">
                          <a:solidFill>
                            <a:srgbClr val="000000"/>
                          </a:solidFill>
                          <a:effectLst/>
                          <a:latin typeface="Arial" panose="020B0604020202020204" pitchFamily="34" charset="0"/>
                        </a:rPr>
                        <a:t>Agnetha</a:t>
                      </a:r>
                      <a:r>
                        <a:rPr lang="en-ID" sz="1800" b="0" i="0" u="none" strike="noStrike" dirty="0">
                          <a:solidFill>
                            <a:srgbClr val="000000"/>
                          </a:solidFill>
                          <a:effectLst/>
                          <a:latin typeface="Arial" panose="020B0604020202020204" pitchFamily="34" charset="0"/>
                        </a:rPr>
                        <a:t> </a:t>
                      </a:r>
                      <a:r>
                        <a:rPr lang="en-ID" sz="1800" b="0" i="0" u="none" strike="noStrike" dirty="0" err="1">
                          <a:solidFill>
                            <a:srgbClr val="000000"/>
                          </a:solidFill>
                          <a:effectLst/>
                          <a:latin typeface="Arial" panose="020B0604020202020204" pitchFamily="34" charset="0"/>
                        </a:rPr>
                        <a:t>Vave-Karamui</a:t>
                      </a:r>
                      <a:r>
                        <a:rPr lang="en-ID" sz="1800" b="0" i="0" u="none" strike="noStrike" dirty="0">
                          <a:solidFill>
                            <a:srgbClr val="000000"/>
                          </a:solidFill>
                          <a:effectLst/>
                          <a:latin typeface="Arial" panose="020B0604020202020204" pitchFamily="34" charset="0"/>
                        </a:rPr>
                        <a:t>, Chief Conservation Officer, MECDM</a:t>
                      </a:r>
                    </a:p>
                    <a:p>
                      <a:pPr algn="l" fontAlgn="ctr"/>
                      <a:r>
                        <a:rPr lang="en-ID" sz="1800" b="0" i="0" u="none" strike="noStrike" dirty="0">
                          <a:solidFill>
                            <a:srgbClr val="000000"/>
                          </a:solidFill>
                          <a:effectLst/>
                          <a:latin typeface="Arial" panose="020B0604020202020204" pitchFamily="34" charset="0"/>
                        </a:rPr>
                        <a:t>Alternate: Rosalie</a:t>
                      </a:r>
                      <a:r>
                        <a:rPr lang="en-ID" sz="1800" b="0" i="0" u="none" strike="noStrike" baseline="0" dirty="0">
                          <a:solidFill>
                            <a:srgbClr val="000000"/>
                          </a:solidFill>
                          <a:effectLst/>
                          <a:latin typeface="Arial" panose="020B0604020202020204" pitchFamily="34" charset="0"/>
                        </a:rPr>
                        <a:t> </a:t>
                      </a:r>
                      <a:r>
                        <a:rPr lang="en-ID" sz="1800" b="0" i="0" u="none" strike="noStrike" baseline="0" dirty="0" err="1">
                          <a:solidFill>
                            <a:srgbClr val="000000"/>
                          </a:solidFill>
                          <a:effectLst/>
                          <a:latin typeface="Arial" panose="020B0604020202020204" pitchFamily="34" charset="0"/>
                        </a:rPr>
                        <a:t>Masu</a:t>
                      </a:r>
                      <a:r>
                        <a:rPr lang="en-ID" sz="1800" b="0" i="0" u="none" strike="noStrike" baseline="0" dirty="0">
                          <a:solidFill>
                            <a:srgbClr val="000000"/>
                          </a:solidFill>
                          <a:effectLst/>
                          <a:latin typeface="Arial" panose="020B0604020202020204" pitchFamily="34" charset="0"/>
                        </a:rPr>
                        <a:t>, Deputy Director Inshore Fisheries, MFMR</a:t>
                      </a:r>
                    </a:p>
                    <a:p>
                      <a:pPr algn="l" fontAlgn="ctr"/>
                      <a:r>
                        <a:rPr lang="en-ID" sz="1800" b="0" i="0" u="none" strike="noStrike" baseline="0" dirty="0">
                          <a:solidFill>
                            <a:srgbClr val="000000"/>
                          </a:solidFill>
                          <a:effectLst/>
                          <a:latin typeface="Arial" panose="020B0604020202020204" pitchFamily="34" charset="0"/>
                        </a:rPr>
                        <a:t>Ms. Gladys </a:t>
                      </a:r>
                      <a:r>
                        <a:rPr lang="en-ID" sz="1800" b="0" i="0" u="none" strike="noStrike" baseline="0" dirty="0" err="1">
                          <a:solidFill>
                            <a:srgbClr val="000000"/>
                          </a:solidFill>
                          <a:effectLst/>
                          <a:latin typeface="Arial" panose="020B0604020202020204" pitchFamily="34" charset="0"/>
                        </a:rPr>
                        <a:t>Luahiti</a:t>
                      </a:r>
                      <a:r>
                        <a:rPr lang="en-ID" sz="1800" b="0" i="0" u="none" strike="noStrike" baseline="0" dirty="0">
                          <a:solidFill>
                            <a:srgbClr val="000000"/>
                          </a:solidFill>
                          <a:effectLst/>
                          <a:latin typeface="Arial" panose="020B0604020202020204" pitchFamily="34" charset="0"/>
                        </a:rPr>
                        <a:t>, Chief Desk Officer of Ocean and Climate Change, Ministry of Foreign Affairs and External Trade</a:t>
                      </a:r>
                      <a:endParaRPr lang="en-ID" sz="1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005"/>
                  </a:ext>
                </a:extLst>
              </a:tr>
              <a:tr h="481033">
                <a:tc>
                  <a:txBody>
                    <a:bodyPr/>
                    <a:lstStyle/>
                    <a:p>
                      <a:pPr algn="l" fontAlgn="ctr"/>
                      <a:r>
                        <a:rPr lang="en-ID" sz="1800" b="0" i="0" u="none" strike="noStrike">
                          <a:solidFill>
                            <a:srgbClr val="000000"/>
                          </a:solidFill>
                          <a:effectLst/>
                          <a:latin typeface="Arial" panose="020B0604020202020204" pitchFamily="34" charset="0"/>
                        </a:rPr>
                        <a:t>Timor-Leste</a:t>
                      </a:r>
                    </a:p>
                  </a:txBody>
                  <a:tcPr marL="9525" marR="9525" marT="9525" marB="0" anchor="ctr"/>
                </a:tc>
                <a:tc>
                  <a:txBody>
                    <a:bodyPr/>
                    <a:lstStyle/>
                    <a:p>
                      <a:pPr algn="l" fontAlgn="ctr"/>
                      <a:r>
                        <a:rPr lang="pt-BR" sz="1800" b="0" i="0" u="none" strike="noStrike" dirty="0">
                          <a:solidFill>
                            <a:srgbClr val="000000"/>
                          </a:solidFill>
                          <a:effectLst/>
                          <a:latin typeface="Arial" panose="020B0604020202020204" pitchFamily="34" charset="0"/>
                        </a:rPr>
                        <a:t>Sabino Leto </a:t>
                      </a:r>
                      <a:r>
                        <a:rPr lang="pt-BR" sz="1800" b="0" i="0" u="none" strike="noStrike" dirty="0" err="1">
                          <a:solidFill>
                            <a:srgbClr val="000000"/>
                          </a:solidFill>
                          <a:effectLst/>
                          <a:latin typeface="Arial" panose="020B0604020202020204" pitchFamily="34" charset="0"/>
                        </a:rPr>
                        <a:t>Adonia</a:t>
                      </a:r>
                      <a:r>
                        <a:rPr lang="pt-BR" sz="1800" b="0" i="0" u="none" strike="noStrike" dirty="0">
                          <a:solidFill>
                            <a:srgbClr val="000000"/>
                          </a:solidFill>
                          <a:effectLst/>
                          <a:latin typeface="Arial" panose="020B0604020202020204" pitchFamily="34" charset="0"/>
                        </a:rPr>
                        <a:t>, </a:t>
                      </a:r>
                      <a:r>
                        <a:rPr lang="pt-BR" sz="1800" b="0" i="0" u="none" strike="noStrike" dirty="0" err="1">
                          <a:solidFill>
                            <a:srgbClr val="000000"/>
                          </a:solidFill>
                          <a:effectLst/>
                          <a:latin typeface="Arial" panose="020B0604020202020204" pitchFamily="34" charset="0"/>
                        </a:rPr>
                        <a:t>Senior</a:t>
                      </a:r>
                      <a:r>
                        <a:rPr lang="pt-BR" sz="1800" b="0" i="0" u="none" strike="noStrike" dirty="0">
                          <a:solidFill>
                            <a:srgbClr val="000000"/>
                          </a:solidFill>
                          <a:effectLst/>
                          <a:latin typeface="Arial" panose="020B0604020202020204" pitchFamily="34" charset="0"/>
                        </a:rPr>
                        <a:t> </a:t>
                      </a:r>
                      <a:r>
                        <a:rPr lang="pt-BR" sz="1800" b="0" i="0" u="none" strike="noStrike" dirty="0" err="1">
                          <a:solidFill>
                            <a:srgbClr val="000000"/>
                          </a:solidFill>
                          <a:effectLst/>
                          <a:latin typeface="Arial" panose="020B0604020202020204" pitchFamily="34" charset="0"/>
                        </a:rPr>
                        <a:t>Fisheries</a:t>
                      </a:r>
                      <a:r>
                        <a:rPr lang="pt-BR" sz="1800" b="0" i="0" u="none" strike="noStrike" dirty="0">
                          <a:solidFill>
                            <a:srgbClr val="000000"/>
                          </a:solidFill>
                          <a:effectLst/>
                          <a:latin typeface="Arial" panose="020B0604020202020204" pitchFamily="34" charset="0"/>
                        </a:rPr>
                        <a:t> Officer, MAF</a:t>
                      </a:r>
                    </a:p>
                    <a:p>
                      <a:pPr algn="l" fontAlgn="ctr"/>
                      <a:r>
                        <a:rPr lang="pt-BR" sz="1800" b="0" i="0" u="none" strike="noStrike" dirty="0" err="1">
                          <a:solidFill>
                            <a:srgbClr val="000000"/>
                          </a:solidFill>
                          <a:effectLst/>
                          <a:latin typeface="Arial" panose="020B0604020202020204" pitchFamily="34" charset="0"/>
                        </a:rPr>
                        <a:t>Alternate</a:t>
                      </a:r>
                      <a:r>
                        <a:rPr lang="pt-BR" sz="1800" b="0" i="0" u="none" strike="noStrike" dirty="0">
                          <a:solidFill>
                            <a:srgbClr val="000000"/>
                          </a:solidFill>
                          <a:effectLst/>
                          <a:latin typeface="Arial" panose="020B0604020202020204" pitchFamily="34" charset="0"/>
                        </a:rPr>
                        <a:t>: </a:t>
                      </a:r>
                      <a:r>
                        <a:rPr lang="pt-BR" sz="1800" b="0" i="0" u="none" strike="noStrike" dirty="0" err="1">
                          <a:solidFill>
                            <a:srgbClr val="000000"/>
                          </a:solidFill>
                          <a:effectLst/>
                          <a:latin typeface="Arial" panose="020B0604020202020204" pitchFamily="34" charset="0"/>
                        </a:rPr>
                        <a:t>Ms</a:t>
                      </a:r>
                      <a:r>
                        <a:rPr lang="pt-BR" sz="1800" b="0" i="0" u="none" strike="noStrike" dirty="0">
                          <a:solidFill>
                            <a:srgbClr val="000000"/>
                          </a:solidFill>
                          <a:effectLst/>
                          <a:latin typeface="Arial" panose="020B0604020202020204" pitchFamily="34" charset="0"/>
                        </a:rPr>
                        <a:t>.</a:t>
                      </a:r>
                      <a:r>
                        <a:rPr lang="pt-BR" sz="1800" b="0" i="0" u="none" strike="noStrike" baseline="0" dirty="0">
                          <a:solidFill>
                            <a:srgbClr val="000000"/>
                          </a:solidFill>
                          <a:effectLst/>
                          <a:latin typeface="Arial" panose="020B0604020202020204" pitchFamily="34" charset="0"/>
                        </a:rPr>
                        <a:t> </a:t>
                      </a:r>
                      <a:r>
                        <a:rPr lang="pt-BR" sz="1800" b="0" i="0" u="none" strike="noStrike" baseline="0" dirty="0" err="1">
                          <a:solidFill>
                            <a:srgbClr val="000000"/>
                          </a:solidFill>
                          <a:effectLst/>
                          <a:latin typeface="Arial" panose="020B0604020202020204" pitchFamily="34" charset="0"/>
                        </a:rPr>
                        <a:t>Junirsa</a:t>
                      </a:r>
                      <a:r>
                        <a:rPr lang="pt-BR" sz="1800" b="0" i="0" u="none" strike="noStrike" baseline="0" dirty="0">
                          <a:solidFill>
                            <a:srgbClr val="000000"/>
                          </a:solidFill>
                          <a:effectLst/>
                          <a:latin typeface="Arial" panose="020B0604020202020204" pitchFamily="34" charset="0"/>
                        </a:rPr>
                        <a:t> M. Da Costa, </a:t>
                      </a:r>
                      <a:r>
                        <a:rPr lang="pt-BR" sz="1800" b="0" i="0" u="none" strike="noStrike" baseline="0" dirty="0" err="1">
                          <a:solidFill>
                            <a:srgbClr val="000000"/>
                          </a:solidFill>
                          <a:effectLst/>
                          <a:latin typeface="Arial" panose="020B0604020202020204" pitchFamily="34" charset="0"/>
                        </a:rPr>
                        <a:t>National</a:t>
                      </a:r>
                      <a:r>
                        <a:rPr lang="pt-BR" sz="1800" b="0" i="0" u="none" strike="noStrike" baseline="0" dirty="0">
                          <a:solidFill>
                            <a:srgbClr val="000000"/>
                          </a:solidFill>
                          <a:effectLst/>
                          <a:latin typeface="Arial" panose="020B0604020202020204" pitchFamily="34" charset="0"/>
                        </a:rPr>
                        <a:t> </a:t>
                      </a:r>
                      <a:r>
                        <a:rPr lang="pt-BR" sz="1800" b="0" i="0" u="none" strike="noStrike" baseline="0" dirty="0" err="1">
                          <a:solidFill>
                            <a:srgbClr val="000000"/>
                          </a:solidFill>
                          <a:effectLst/>
                          <a:latin typeface="Arial" panose="020B0604020202020204" pitchFamily="34" charset="0"/>
                        </a:rPr>
                        <a:t>Institute</a:t>
                      </a:r>
                      <a:r>
                        <a:rPr lang="pt-BR" sz="1800" b="0" i="0" u="none" strike="noStrike" baseline="0" dirty="0">
                          <a:solidFill>
                            <a:srgbClr val="000000"/>
                          </a:solidFill>
                          <a:effectLst/>
                          <a:latin typeface="Arial" panose="020B0604020202020204" pitchFamily="34" charset="0"/>
                        </a:rPr>
                        <a:t> </a:t>
                      </a:r>
                      <a:r>
                        <a:rPr lang="pt-BR" sz="1800" b="0" i="0" u="none" strike="noStrike" baseline="0" dirty="0" err="1">
                          <a:solidFill>
                            <a:srgbClr val="000000"/>
                          </a:solidFill>
                          <a:effectLst/>
                          <a:latin typeface="Arial" panose="020B0604020202020204" pitchFamily="34" charset="0"/>
                        </a:rPr>
                        <a:t>Fisheries</a:t>
                      </a:r>
                      <a:r>
                        <a:rPr lang="pt-BR" sz="1800" b="0" i="0" u="none" strike="noStrike" baseline="0" dirty="0">
                          <a:solidFill>
                            <a:srgbClr val="000000"/>
                          </a:solidFill>
                          <a:effectLst/>
                          <a:latin typeface="Arial" panose="020B0604020202020204" pitchFamily="34" charset="0"/>
                        </a:rPr>
                        <a:t> </a:t>
                      </a:r>
                      <a:r>
                        <a:rPr lang="pt-BR" sz="1800" b="0" i="0" u="none" strike="noStrike" baseline="0" dirty="0" err="1">
                          <a:solidFill>
                            <a:srgbClr val="000000"/>
                          </a:solidFill>
                          <a:effectLst/>
                          <a:latin typeface="Arial" panose="020B0604020202020204" pitchFamily="34" charset="0"/>
                        </a:rPr>
                        <a:t>and</a:t>
                      </a:r>
                      <a:r>
                        <a:rPr lang="pt-BR" sz="1800" b="0" i="0" u="none" strike="noStrike" baseline="0" dirty="0">
                          <a:solidFill>
                            <a:srgbClr val="000000"/>
                          </a:solidFill>
                          <a:effectLst/>
                          <a:latin typeface="Arial" panose="020B0604020202020204" pitchFamily="34" charset="0"/>
                        </a:rPr>
                        <a:t> </a:t>
                      </a:r>
                      <a:r>
                        <a:rPr lang="pt-BR" sz="1800" b="0" i="0" u="none" strike="noStrike" baseline="0" dirty="0" err="1">
                          <a:solidFill>
                            <a:srgbClr val="000000"/>
                          </a:solidFill>
                          <a:effectLst/>
                          <a:latin typeface="Arial" panose="020B0604020202020204" pitchFamily="34" charset="0"/>
                        </a:rPr>
                        <a:t>Aquaculture</a:t>
                      </a:r>
                      <a:r>
                        <a:rPr lang="pt-BR" sz="1800" b="0" i="0" u="none" strike="noStrike" baseline="0" dirty="0">
                          <a:solidFill>
                            <a:srgbClr val="000000"/>
                          </a:solidFill>
                          <a:effectLst/>
                          <a:latin typeface="Arial" panose="020B0604020202020204" pitchFamily="34" charset="0"/>
                        </a:rPr>
                        <a:t>, </a:t>
                      </a:r>
                      <a:r>
                        <a:rPr lang="pt-BR" sz="1800" b="0" i="0" u="none" strike="noStrike" baseline="0" dirty="0" err="1">
                          <a:solidFill>
                            <a:srgbClr val="000000"/>
                          </a:solidFill>
                          <a:effectLst/>
                          <a:latin typeface="Arial" panose="020B0604020202020204" pitchFamily="34" charset="0"/>
                        </a:rPr>
                        <a:t>Ministry</a:t>
                      </a:r>
                      <a:r>
                        <a:rPr lang="pt-BR" sz="1800" b="0" i="0" u="none" strike="noStrike" baseline="0" dirty="0">
                          <a:solidFill>
                            <a:srgbClr val="000000"/>
                          </a:solidFill>
                          <a:effectLst/>
                          <a:latin typeface="Arial" panose="020B0604020202020204" pitchFamily="34" charset="0"/>
                        </a:rPr>
                        <a:t> </a:t>
                      </a:r>
                      <a:r>
                        <a:rPr lang="pt-BR" sz="1800" b="0" i="0" u="none" strike="noStrike" baseline="0" dirty="0" err="1">
                          <a:solidFill>
                            <a:srgbClr val="000000"/>
                          </a:solidFill>
                          <a:effectLst/>
                          <a:latin typeface="Arial" panose="020B0604020202020204" pitchFamily="34" charset="0"/>
                        </a:rPr>
                        <a:t>of</a:t>
                      </a:r>
                      <a:r>
                        <a:rPr lang="pt-BR" sz="1800" b="0" i="0" u="none" strike="noStrike" baseline="0" dirty="0">
                          <a:solidFill>
                            <a:srgbClr val="000000"/>
                          </a:solidFill>
                          <a:effectLst/>
                          <a:latin typeface="Arial" panose="020B0604020202020204" pitchFamily="34" charset="0"/>
                        </a:rPr>
                        <a:t> </a:t>
                      </a:r>
                      <a:r>
                        <a:rPr lang="pt-BR" sz="1800" b="0" i="0" u="none" strike="noStrike" baseline="0" dirty="0" err="1">
                          <a:solidFill>
                            <a:srgbClr val="000000"/>
                          </a:solidFill>
                          <a:effectLst/>
                          <a:latin typeface="Arial" panose="020B0604020202020204" pitchFamily="34" charset="0"/>
                        </a:rPr>
                        <a:t>Agriculture</a:t>
                      </a:r>
                      <a:r>
                        <a:rPr lang="pt-BR" sz="1800" b="0" i="0" u="none" strike="noStrike" baseline="0" dirty="0">
                          <a:solidFill>
                            <a:srgbClr val="000000"/>
                          </a:solidFill>
                          <a:effectLst/>
                          <a:latin typeface="Arial" panose="020B0604020202020204" pitchFamily="34" charset="0"/>
                        </a:rPr>
                        <a:t> </a:t>
                      </a:r>
                      <a:r>
                        <a:rPr lang="pt-BR" sz="1800" b="0" i="0" u="none" strike="noStrike" baseline="0" dirty="0" err="1">
                          <a:solidFill>
                            <a:srgbClr val="000000"/>
                          </a:solidFill>
                          <a:effectLst/>
                          <a:latin typeface="Arial" panose="020B0604020202020204" pitchFamily="34" charset="0"/>
                        </a:rPr>
                        <a:t>and</a:t>
                      </a:r>
                      <a:r>
                        <a:rPr lang="pt-BR" sz="1800" b="0" i="0" u="none" strike="noStrike" baseline="0" dirty="0">
                          <a:solidFill>
                            <a:srgbClr val="000000"/>
                          </a:solidFill>
                          <a:effectLst/>
                          <a:latin typeface="Arial" panose="020B0604020202020204" pitchFamily="34" charset="0"/>
                        </a:rPr>
                        <a:t> </a:t>
                      </a:r>
                      <a:r>
                        <a:rPr lang="pt-BR" sz="1800" b="0" i="0" u="none" strike="noStrike" baseline="0" dirty="0" err="1">
                          <a:solidFill>
                            <a:srgbClr val="000000"/>
                          </a:solidFill>
                          <a:effectLst/>
                          <a:latin typeface="Arial" panose="020B0604020202020204" pitchFamily="34" charset="0"/>
                        </a:rPr>
                        <a:t>Fisheries</a:t>
                      </a:r>
                      <a:r>
                        <a:rPr lang="pt-BR" sz="1800" b="0" i="0" u="none" strike="noStrike" baseline="0" dirty="0">
                          <a:solidFill>
                            <a:srgbClr val="000000"/>
                          </a:solidFill>
                          <a:effectLst/>
                          <a:latin typeface="Arial" panose="020B0604020202020204" pitchFamily="34" charset="0"/>
                        </a:rPr>
                        <a:t> </a:t>
                      </a:r>
                      <a:endParaRPr lang="pt-BR" sz="1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778799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508608" y="183609"/>
            <a:ext cx="9950823" cy="646331"/>
          </a:xfrm>
          <a:prstGeom prst="rect">
            <a:avLst/>
          </a:prstGeom>
          <a:noFill/>
        </p:spPr>
        <p:txBody>
          <a:bodyPr wrap="square" rtlCol="0">
            <a:spAutoFit/>
          </a:bodyPr>
          <a:lstStyle/>
          <a:p>
            <a:pPr lvl="0"/>
            <a:r>
              <a:rPr lang="en-US" sz="3600" dirty="0">
                <a:solidFill>
                  <a:prstClr val="black"/>
                </a:solidFill>
                <a:latin typeface="Arial" panose="020B0604020202020204" pitchFamily="34" charset="0"/>
                <a:ea typeface="Calibri" panose="020F0502020204030204" pitchFamily="34" charset="0"/>
                <a:cs typeface="Arial" panose="020B0604020202020204" pitchFamily="34" charset="0"/>
              </a:rPr>
              <a:t>2. </a:t>
            </a:r>
            <a:r>
              <a:rPr lang="en-ID" sz="3600" dirty="0">
                <a:solidFill>
                  <a:prstClr val="black"/>
                </a:solidFill>
                <a:latin typeface="Arial" panose="020B0604020202020204" pitchFamily="34" charset="0"/>
                <a:ea typeface="Calibri" panose="020F0502020204030204" pitchFamily="34" charset="0"/>
                <a:cs typeface="Arial" panose="020B0604020202020204" pitchFamily="34" charset="0"/>
              </a:rPr>
              <a:t>Status of workplan </a:t>
            </a:r>
            <a:r>
              <a:rPr lang="en-US" sz="3600" dirty="0">
                <a:solidFill>
                  <a:prstClr val="black"/>
                </a:solidFill>
                <a:latin typeface="Arial" panose="020B0604020202020204" pitchFamily="34" charset="0"/>
                <a:ea typeface="Calibri" panose="020F0502020204030204" pitchFamily="34" charset="0"/>
                <a:cs typeface="Arial" panose="020B0604020202020204" pitchFamily="34" charset="0"/>
              </a:rPr>
              <a:t>for 2019</a:t>
            </a:r>
            <a:endParaRPr lang="en-ID" sz="36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ECE4C885-CE4A-47B2-B869-B0477D1A6DF2}"/>
              </a:ext>
            </a:extLst>
          </p:cNvPr>
          <p:cNvGraphicFramePr>
            <a:graphicFrameLocks noGrp="1"/>
          </p:cNvGraphicFramePr>
          <p:nvPr>
            <p:extLst>
              <p:ext uri="{D42A27DB-BD31-4B8C-83A1-F6EECF244321}">
                <p14:modId xmlns:p14="http://schemas.microsoft.com/office/powerpoint/2010/main" val="2098423138"/>
              </p:ext>
            </p:extLst>
          </p:nvPr>
        </p:nvGraphicFramePr>
        <p:xfrm>
          <a:off x="712693" y="1030153"/>
          <a:ext cx="9542655" cy="5171956"/>
        </p:xfrm>
        <a:graphic>
          <a:graphicData uri="http://schemas.openxmlformats.org/drawingml/2006/table">
            <a:tbl>
              <a:tblPr firstRow="1" firstCol="1" bandRow="1"/>
              <a:tblGrid>
                <a:gridCol w="7745024">
                  <a:extLst>
                    <a:ext uri="{9D8B030D-6E8A-4147-A177-3AD203B41FA5}">
                      <a16:colId xmlns:a16="http://schemas.microsoft.com/office/drawing/2014/main" val="3062809245"/>
                    </a:ext>
                  </a:extLst>
                </a:gridCol>
                <a:gridCol w="1797631">
                  <a:extLst>
                    <a:ext uri="{9D8B030D-6E8A-4147-A177-3AD203B41FA5}">
                      <a16:colId xmlns:a16="http://schemas.microsoft.com/office/drawing/2014/main" val="583679583"/>
                    </a:ext>
                  </a:extLst>
                </a:gridCol>
              </a:tblGrid>
              <a:tr h="369774">
                <a:tc>
                  <a:txBody>
                    <a:bodyPr/>
                    <a:lstStyle/>
                    <a:p>
                      <a:pPr>
                        <a:lnSpc>
                          <a:spcPct val="107000"/>
                        </a:lnSpc>
                        <a:spcAft>
                          <a:spcPts val="0"/>
                        </a:spcAft>
                      </a:pPr>
                      <a:r>
                        <a:rPr lang="en-ID" sz="2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Activities</a:t>
                      </a:r>
                      <a:endParaRPr lang="en-ID"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nSpc>
                          <a:spcPct val="107000"/>
                        </a:lnSpc>
                        <a:spcAft>
                          <a:spcPts val="0"/>
                        </a:spcAft>
                      </a:pPr>
                      <a:r>
                        <a:rPr lang="en-ID" sz="2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Status</a:t>
                      </a:r>
                      <a:endParaRPr lang="en-ID"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627427475"/>
                  </a:ext>
                </a:extLst>
              </a:tr>
              <a:tr h="883712">
                <a:tc>
                  <a:txBody>
                    <a:bodyPr/>
                    <a:lstStyle/>
                    <a:p>
                      <a:pPr>
                        <a:lnSpc>
                          <a:spcPct val="107000"/>
                        </a:lnSpc>
                        <a:spcAft>
                          <a:spcPts val="0"/>
                        </a:spcAft>
                      </a:pPr>
                      <a:r>
                        <a:rPr lang="en-ID"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Work with RS and CT6 to integrate and update SWG targets and goals into RPOA 2.0 development and process</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ID"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Done</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14955329"/>
                  </a:ext>
                </a:extLst>
              </a:tr>
              <a:tr h="683213">
                <a:tc>
                  <a:txBody>
                    <a:bodyPr/>
                    <a:lstStyle/>
                    <a:p>
                      <a:pPr>
                        <a:lnSpc>
                          <a:spcPct val="107000"/>
                        </a:lnSpc>
                        <a:spcAft>
                          <a:spcPts val="0"/>
                        </a:spcAft>
                      </a:pPr>
                      <a:r>
                        <a:rPr lang="en-ID"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Establish the sub-working groups for each priority seascape, including the TOR</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ID"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Done</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63043826"/>
                  </a:ext>
                </a:extLst>
              </a:tr>
              <a:tr h="883712">
                <a:tc>
                  <a:txBody>
                    <a:bodyPr/>
                    <a:lstStyle/>
                    <a:p>
                      <a:pPr>
                        <a:lnSpc>
                          <a:spcPct val="107000"/>
                        </a:lnSpc>
                        <a:spcAft>
                          <a:spcPts val="0"/>
                        </a:spcAft>
                      </a:pPr>
                      <a:r>
                        <a:rPr lang="en-ID"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Initiate the planning of each priority seascape (Sulu-Sulawesi, Lesser </a:t>
                      </a:r>
                      <a:r>
                        <a:rPr lang="en-ID"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Sunda</a:t>
                      </a:r>
                      <a:r>
                        <a:rPr lang="en-ID"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Bismarck Solomon Seas)</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ID"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On Going</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6199568"/>
                  </a:ext>
                </a:extLst>
              </a:tr>
              <a:tr h="584121">
                <a:tc>
                  <a:txBody>
                    <a:bodyPr/>
                    <a:lstStyle/>
                    <a:p>
                      <a:pPr>
                        <a:lnSpc>
                          <a:spcPct val="107000"/>
                        </a:lnSpc>
                        <a:spcAft>
                          <a:spcPts val="0"/>
                        </a:spcAft>
                      </a:pPr>
                      <a:r>
                        <a:rPr lang="en-ID"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6th CTI-CFF Seascapes Working Group Annual Meeting</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ID"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Done</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25655394"/>
                  </a:ext>
                </a:extLst>
              </a:tr>
              <a:tr h="883712">
                <a:tc>
                  <a:txBody>
                    <a:bodyPr/>
                    <a:lstStyle/>
                    <a:p>
                      <a:pPr>
                        <a:lnSpc>
                          <a:spcPct val="107000"/>
                        </a:lnSpc>
                        <a:spcAft>
                          <a:spcPts val="0"/>
                        </a:spcAft>
                      </a:pPr>
                      <a:r>
                        <a:rPr lang="en-ID"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Identify suitable partners to collaborate for financial mechanism on the management of priority seascapes</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ID"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Working on Progress</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61703889"/>
                  </a:ext>
                </a:extLst>
              </a:tr>
              <a:tr h="883712">
                <a:tc>
                  <a:txBody>
                    <a:bodyPr/>
                    <a:lstStyle/>
                    <a:p>
                      <a:pPr>
                        <a:lnSpc>
                          <a:spcPct val="107000"/>
                        </a:lnSpc>
                        <a:spcAft>
                          <a:spcPts val="0"/>
                        </a:spcAft>
                      </a:pPr>
                      <a:r>
                        <a:rPr lang="en-ID"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Work with other TWGs, Partners, and University Partnership in the management of priority seascapes</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ID"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Ongoing</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146153"/>
                  </a:ext>
                </a:extLst>
              </a:tr>
            </a:tbl>
          </a:graphicData>
        </a:graphic>
      </p:graphicFrame>
    </p:spTree>
    <p:extLst>
      <p:ext uri="{BB962C8B-B14F-4D97-AF65-F5344CB8AC3E}">
        <p14:creationId xmlns:p14="http://schemas.microsoft.com/office/powerpoint/2010/main" val="1278315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B69CDDD6-1EF1-460B-B0CC-5875AFFDFB43}"/>
              </a:ext>
            </a:extLst>
          </p:cNvPr>
          <p:cNvSpPr/>
          <p:nvPr/>
        </p:nvSpPr>
        <p:spPr>
          <a:xfrm>
            <a:off x="393972" y="62401"/>
            <a:ext cx="6982264" cy="1077218"/>
          </a:xfrm>
          <a:prstGeom prst="rect">
            <a:avLst/>
          </a:prstGeom>
        </p:spPr>
        <p:txBody>
          <a:bodyPr wrap="square">
            <a:spAutoFit/>
          </a:bodyPr>
          <a:lstStyle/>
          <a:p>
            <a:r>
              <a:rPr lang="en-US" sz="3200" b="1" dirty="0">
                <a:latin typeface="Calibri" panose="020F0502020204030204" pitchFamily="34" charset="0"/>
                <a:ea typeface="Calibri" panose="020F0502020204030204" pitchFamily="34" charset="0"/>
                <a:cs typeface="Times New Roman" panose="02020603050405020304" pitchFamily="18" charset="0"/>
              </a:rPr>
              <a:t>3. Update on Status of SOM-14 decisions </a:t>
            </a:r>
          </a:p>
        </p:txBody>
      </p:sp>
      <p:graphicFrame>
        <p:nvGraphicFramePr>
          <p:cNvPr id="3" name="Table 2">
            <a:extLst>
              <a:ext uri="{FF2B5EF4-FFF2-40B4-BE49-F238E27FC236}">
                <a16:creationId xmlns:a16="http://schemas.microsoft.com/office/drawing/2014/main" id="{792A95BC-1015-43BE-B918-54E2BDC15A57}"/>
              </a:ext>
            </a:extLst>
          </p:cNvPr>
          <p:cNvGraphicFramePr>
            <a:graphicFrameLocks noGrp="1"/>
          </p:cNvGraphicFramePr>
          <p:nvPr>
            <p:extLst>
              <p:ext uri="{D42A27DB-BD31-4B8C-83A1-F6EECF244321}">
                <p14:modId xmlns:p14="http://schemas.microsoft.com/office/powerpoint/2010/main" val="3598188162"/>
              </p:ext>
            </p:extLst>
          </p:nvPr>
        </p:nvGraphicFramePr>
        <p:xfrm>
          <a:off x="393971" y="662998"/>
          <a:ext cx="10508491" cy="6157777"/>
        </p:xfrm>
        <a:graphic>
          <a:graphicData uri="http://schemas.openxmlformats.org/drawingml/2006/table">
            <a:tbl>
              <a:tblPr firstRow="1" firstCol="1" bandRow="1"/>
              <a:tblGrid>
                <a:gridCol w="9241044">
                  <a:extLst>
                    <a:ext uri="{9D8B030D-6E8A-4147-A177-3AD203B41FA5}">
                      <a16:colId xmlns:a16="http://schemas.microsoft.com/office/drawing/2014/main" val="2660794638"/>
                    </a:ext>
                  </a:extLst>
                </a:gridCol>
                <a:gridCol w="1267447">
                  <a:extLst>
                    <a:ext uri="{9D8B030D-6E8A-4147-A177-3AD203B41FA5}">
                      <a16:colId xmlns:a16="http://schemas.microsoft.com/office/drawing/2014/main" val="1475562163"/>
                    </a:ext>
                  </a:extLst>
                </a:gridCol>
              </a:tblGrid>
              <a:tr h="431388">
                <a:tc>
                  <a:txBody>
                    <a:bodyPr/>
                    <a:lstStyle/>
                    <a:p>
                      <a:pPr algn="l">
                        <a:lnSpc>
                          <a:spcPct val="107000"/>
                        </a:lnSpc>
                        <a:spcAft>
                          <a:spcPts val="0"/>
                        </a:spcAft>
                      </a:pPr>
                      <a:r>
                        <a:rPr lang="en-US" sz="2800" b="1" dirty="0">
                          <a:effectLst/>
                          <a:latin typeface="Calibri" panose="020F0502020204030204" pitchFamily="34" charset="0"/>
                          <a:ea typeface="Calibri" panose="020F0502020204030204" pitchFamily="34" charset="0"/>
                          <a:cs typeface="Times New Roman" panose="02020603050405020304" pitchFamily="18" charset="0"/>
                        </a:rPr>
                        <a:t>Decisions</a:t>
                      </a:r>
                      <a:endParaRPr lang="en-ID"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794" marR="407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07000"/>
                        </a:lnSpc>
                        <a:spcAft>
                          <a:spcPts val="0"/>
                        </a:spcAft>
                      </a:pPr>
                      <a:r>
                        <a:rPr lang="en-US" sz="2800" b="1" dirty="0">
                          <a:effectLst/>
                          <a:latin typeface="Calibri" panose="020F0502020204030204" pitchFamily="34" charset="0"/>
                          <a:ea typeface="Calibri" panose="020F0502020204030204" pitchFamily="34" charset="0"/>
                          <a:cs typeface="Times New Roman" panose="02020603050405020304" pitchFamily="18" charset="0"/>
                        </a:rPr>
                        <a:t> Status</a:t>
                      </a:r>
                      <a:endParaRPr lang="en-ID"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794" marR="407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36438355"/>
                  </a:ext>
                </a:extLst>
              </a:tr>
              <a:tr h="756734">
                <a:tc>
                  <a:txBody>
                    <a:bodyPr/>
                    <a:lstStyle/>
                    <a:p>
                      <a:pPr>
                        <a:lnSpc>
                          <a:spcPct val="107000"/>
                        </a:lnSpc>
                        <a:spcAft>
                          <a:spcPts val="0"/>
                        </a:spcAft>
                      </a:pPr>
                      <a:r>
                        <a:rPr lang="en-US" sz="2300" dirty="0">
                          <a:effectLst/>
                          <a:latin typeface="Calibri" panose="020F0502020204030204" pitchFamily="34" charset="0"/>
                          <a:ea typeface="Calibri" panose="020F0502020204030204" pitchFamily="34" charset="0"/>
                          <a:cs typeface="Times New Roman" panose="02020603050405020304" pitchFamily="18" charset="0"/>
                        </a:rPr>
                        <a:t>Recognize and appreciate the leadership of Indonesia and Philippines as Chair and Vice Chair of the SWG </a:t>
                      </a:r>
                      <a:endParaRPr lang="en-ID"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32238" marR="322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Done</a:t>
                      </a:r>
                      <a:endParaRPr lang="en-ID"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32238" marR="322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294001934"/>
                  </a:ext>
                </a:extLst>
              </a:tr>
              <a:tr h="1143670">
                <a:tc>
                  <a:txBody>
                    <a:bodyPr/>
                    <a:lstStyle/>
                    <a:p>
                      <a:pPr>
                        <a:lnSpc>
                          <a:spcPct val="107000"/>
                        </a:lnSpc>
                        <a:spcAft>
                          <a:spcPts val="0"/>
                        </a:spcAft>
                      </a:pPr>
                      <a:r>
                        <a:rPr lang="en-US" sz="2300" dirty="0">
                          <a:effectLst/>
                          <a:latin typeface="Calibri" panose="020F0502020204030204" pitchFamily="34" charset="0"/>
                          <a:ea typeface="Calibri" panose="020F0502020204030204" pitchFamily="34" charset="0"/>
                          <a:cs typeface="Times New Roman" panose="02020603050405020304" pitchFamily="18" charset="0"/>
                        </a:rPr>
                        <a:t>Adopt Lesser </a:t>
                      </a:r>
                      <a:r>
                        <a:rPr lang="en-US" sz="2300" dirty="0" err="1">
                          <a:effectLst/>
                          <a:latin typeface="Calibri" panose="020F0502020204030204" pitchFamily="34" charset="0"/>
                          <a:ea typeface="Calibri" panose="020F0502020204030204" pitchFamily="34" charset="0"/>
                          <a:cs typeface="Times New Roman" panose="02020603050405020304" pitchFamily="18" charset="0"/>
                        </a:rPr>
                        <a:t>Sunda</a:t>
                      </a:r>
                      <a:r>
                        <a:rPr lang="en-US" sz="2300" dirty="0">
                          <a:effectLst/>
                          <a:latin typeface="Calibri" panose="020F0502020204030204" pitchFamily="34" charset="0"/>
                          <a:ea typeface="Calibri" panose="020F0502020204030204" pitchFamily="34" charset="0"/>
                          <a:cs typeface="Times New Roman" panose="02020603050405020304" pitchFamily="18" charset="0"/>
                        </a:rPr>
                        <a:t> Ecoregion and Bismarck Solomon Sea Ecoregion (BSSE) as CTICFF Priority Seascapes, and progress discussions with donors, collaborators and partners;</a:t>
                      </a:r>
                      <a:endParaRPr lang="en-ID"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32238" marR="322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300">
                          <a:effectLst/>
                          <a:latin typeface="Calibri" panose="020F0502020204030204" pitchFamily="34" charset="0"/>
                          <a:ea typeface="Calibri" panose="020F0502020204030204" pitchFamily="34" charset="0"/>
                          <a:cs typeface="Times New Roman" panose="02020603050405020304" pitchFamily="18" charset="0"/>
                        </a:rPr>
                        <a:t>Ongoing</a:t>
                      </a:r>
                      <a:endParaRPr lang="en-ID" sz="2300">
                        <a:effectLst/>
                        <a:latin typeface="Calibri" panose="020F0502020204030204" pitchFamily="34" charset="0"/>
                        <a:ea typeface="Calibri" panose="020F0502020204030204" pitchFamily="34" charset="0"/>
                        <a:cs typeface="Times New Roman" panose="02020603050405020304" pitchFamily="18" charset="0"/>
                      </a:endParaRPr>
                    </a:p>
                  </a:txBody>
                  <a:tcPr marL="32238" marR="322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43276422"/>
                  </a:ext>
                </a:extLst>
              </a:tr>
              <a:tr h="756734">
                <a:tc>
                  <a:txBody>
                    <a:bodyPr/>
                    <a:lstStyle/>
                    <a:p>
                      <a:pPr>
                        <a:lnSpc>
                          <a:spcPct val="107000"/>
                        </a:lnSpc>
                        <a:spcAft>
                          <a:spcPts val="0"/>
                        </a:spcAft>
                      </a:pPr>
                      <a:r>
                        <a:rPr lang="en-US" sz="2300" dirty="0">
                          <a:effectLst/>
                          <a:latin typeface="Calibri" panose="020F0502020204030204" pitchFamily="34" charset="0"/>
                          <a:ea typeface="Calibri" panose="020F0502020204030204" pitchFamily="34" charset="0"/>
                          <a:cs typeface="Times New Roman" panose="02020603050405020304" pitchFamily="18" charset="0"/>
                        </a:rPr>
                        <a:t>Adopt the Rules of Procedure of the CTI-CFF Seascapes Working Group;</a:t>
                      </a:r>
                      <a:endParaRPr lang="en-ID"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32238" marR="322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Done</a:t>
                      </a:r>
                      <a:endParaRPr lang="en-ID" sz="2300">
                        <a:effectLst/>
                        <a:latin typeface="Calibri" panose="020F0502020204030204" pitchFamily="34" charset="0"/>
                        <a:ea typeface="Calibri" panose="020F0502020204030204" pitchFamily="34" charset="0"/>
                        <a:cs typeface="Times New Roman" panose="02020603050405020304" pitchFamily="18" charset="0"/>
                      </a:endParaRPr>
                    </a:p>
                  </a:txBody>
                  <a:tcPr marL="32238" marR="322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20244197"/>
                  </a:ext>
                </a:extLst>
              </a:tr>
              <a:tr h="1143670">
                <a:tc>
                  <a:txBody>
                    <a:bodyPr/>
                    <a:lstStyle/>
                    <a:p>
                      <a:pPr>
                        <a:lnSpc>
                          <a:spcPct val="107000"/>
                        </a:lnSpc>
                        <a:spcAft>
                          <a:spcPts val="0"/>
                        </a:spcAft>
                      </a:pPr>
                      <a:r>
                        <a:rPr lang="en-US" sz="2300" dirty="0">
                          <a:effectLst/>
                          <a:latin typeface="Calibri" panose="020F0502020204030204" pitchFamily="34" charset="0"/>
                          <a:ea typeface="Calibri" panose="020F0502020204030204" pitchFamily="34" charset="0"/>
                          <a:cs typeface="Times New Roman" panose="02020603050405020304" pitchFamily="18" charset="0"/>
                        </a:rPr>
                        <a:t>Approve the sub-working groups of Sulu-Sulawesi, Lesser </a:t>
                      </a:r>
                      <a:r>
                        <a:rPr lang="en-US" sz="2300" dirty="0" err="1">
                          <a:effectLst/>
                          <a:latin typeface="Calibri" panose="020F0502020204030204" pitchFamily="34" charset="0"/>
                          <a:ea typeface="Calibri" panose="020F0502020204030204" pitchFamily="34" charset="0"/>
                          <a:cs typeface="Times New Roman" panose="02020603050405020304" pitchFamily="18" charset="0"/>
                        </a:rPr>
                        <a:t>Sunda</a:t>
                      </a:r>
                      <a:r>
                        <a:rPr lang="en-US" sz="2300" dirty="0">
                          <a:effectLst/>
                          <a:latin typeface="Calibri" panose="020F0502020204030204" pitchFamily="34" charset="0"/>
                          <a:ea typeface="Calibri" panose="020F0502020204030204" pitchFamily="34" charset="0"/>
                          <a:cs typeface="Times New Roman" panose="02020603050405020304" pitchFamily="18" charset="0"/>
                        </a:rPr>
                        <a:t>, and Bismarck Solomon Sea Ecoregion (BSSE) under the structure and coordination mechanism of CTI-CFF Seascapes Working Group; </a:t>
                      </a:r>
                      <a:endParaRPr lang="en-ID"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32238" marR="322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300" dirty="0">
                          <a:effectLst/>
                          <a:latin typeface="Calibri" panose="020F0502020204030204" pitchFamily="34" charset="0"/>
                          <a:ea typeface="Calibri" panose="020F0502020204030204" pitchFamily="34" charset="0"/>
                          <a:cs typeface="Times New Roman" panose="02020603050405020304" pitchFamily="18" charset="0"/>
                        </a:rPr>
                        <a:t>Done</a:t>
                      </a:r>
                      <a:endParaRPr lang="en-ID"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32238" marR="322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3103473"/>
                  </a:ext>
                </a:extLst>
              </a:tr>
              <a:tr h="756734">
                <a:tc>
                  <a:txBody>
                    <a:bodyPr/>
                    <a:lstStyle/>
                    <a:p>
                      <a:pPr>
                        <a:lnSpc>
                          <a:spcPct val="107000"/>
                        </a:lnSpc>
                        <a:spcAft>
                          <a:spcPts val="0"/>
                        </a:spcAft>
                      </a:pPr>
                      <a:r>
                        <a:rPr lang="en-US" sz="2300" dirty="0">
                          <a:effectLst/>
                          <a:latin typeface="Calibri" panose="020F0502020204030204" pitchFamily="34" charset="0"/>
                          <a:ea typeface="Calibri" panose="020F0502020204030204" pitchFamily="34" charset="0"/>
                          <a:cs typeface="Times New Roman" panose="02020603050405020304" pitchFamily="18" charset="0"/>
                        </a:rPr>
                        <a:t>Acknowledge the support of partners in the finalization of the Rules of Procedure of the CTI-CFF Seascapes Working Group;</a:t>
                      </a:r>
                      <a:endParaRPr lang="en-ID"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32238" marR="322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Done</a:t>
                      </a:r>
                      <a:endParaRPr lang="en-ID"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32238" marR="322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3572193"/>
                  </a:ext>
                </a:extLst>
              </a:tr>
              <a:tr h="1143670">
                <a:tc>
                  <a:txBody>
                    <a:bodyPr/>
                    <a:lstStyle/>
                    <a:p>
                      <a:pPr>
                        <a:lnSpc>
                          <a:spcPct val="107000"/>
                        </a:lnSpc>
                        <a:spcAft>
                          <a:spcPts val="0"/>
                        </a:spcAft>
                      </a:pPr>
                      <a:r>
                        <a:rPr lang="en-US" sz="2300" dirty="0">
                          <a:effectLst/>
                          <a:latin typeface="Calibri" panose="020F0502020204030204" pitchFamily="34" charset="0"/>
                          <a:ea typeface="Calibri" panose="020F0502020204030204" pitchFamily="34" charset="0"/>
                          <a:cs typeface="Times New Roman" panose="02020603050405020304" pitchFamily="18" charset="0"/>
                        </a:rPr>
                        <a:t>Call on development partners to support the management of priority seascapes, including collaborative programs and activities involving related countries;</a:t>
                      </a:r>
                      <a:endParaRPr lang="en-ID"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32238" marR="322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300" dirty="0">
                          <a:effectLst/>
                          <a:latin typeface="Calibri" panose="020F0502020204030204" pitchFamily="34" charset="0"/>
                          <a:ea typeface="Calibri" panose="020F0502020204030204" pitchFamily="34" charset="0"/>
                          <a:cs typeface="Times New Roman" panose="02020603050405020304" pitchFamily="18" charset="0"/>
                        </a:rPr>
                        <a:t>Ongoing</a:t>
                      </a:r>
                      <a:endParaRPr lang="en-ID"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32238" marR="322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53502472"/>
                  </a:ext>
                </a:extLst>
              </a:tr>
            </a:tbl>
          </a:graphicData>
        </a:graphic>
      </p:graphicFrame>
    </p:spTree>
    <p:extLst>
      <p:ext uri="{BB962C8B-B14F-4D97-AF65-F5344CB8AC3E}">
        <p14:creationId xmlns:p14="http://schemas.microsoft.com/office/powerpoint/2010/main" val="2437415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B69CDDD6-1EF1-460B-B0CC-5875AFFDFB43}"/>
              </a:ext>
            </a:extLst>
          </p:cNvPr>
          <p:cNvSpPr/>
          <p:nvPr/>
        </p:nvSpPr>
        <p:spPr>
          <a:xfrm>
            <a:off x="393972" y="62401"/>
            <a:ext cx="6982264" cy="523220"/>
          </a:xfrm>
          <a:prstGeom prst="rect">
            <a:avLst/>
          </a:prstGeom>
        </p:spPr>
        <p:txBody>
          <a:bodyPr wrap="square">
            <a:spAutoFit/>
          </a:bodyPr>
          <a:lstStyle/>
          <a:p>
            <a:r>
              <a:rPr lang="en-US" sz="2800" b="1" dirty="0">
                <a:latin typeface="Calibri" panose="020F0502020204030204" pitchFamily="34" charset="0"/>
                <a:ea typeface="Calibri" panose="020F0502020204030204" pitchFamily="34" charset="0"/>
                <a:cs typeface="Times New Roman" panose="02020603050405020304" pitchFamily="18" charset="0"/>
              </a:rPr>
              <a:t>3. Update on Status of SOM-14 decisions </a:t>
            </a:r>
          </a:p>
        </p:txBody>
      </p:sp>
      <p:graphicFrame>
        <p:nvGraphicFramePr>
          <p:cNvPr id="3" name="Table 2">
            <a:extLst>
              <a:ext uri="{FF2B5EF4-FFF2-40B4-BE49-F238E27FC236}">
                <a16:creationId xmlns:a16="http://schemas.microsoft.com/office/drawing/2014/main" id="{792A95BC-1015-43BE-B918-54E2BDC15A57}"/>
              </a:ext>
            </a:extLst>
          </p:cNvPr>
          <p:cNvGraphicFramePr>
            <a:graphicFrameLocks noGrp="1"/>
          </p:cNvGraphicFramePr>
          <p:nvPr>
            <p:extLst>
              <p:ext uri="{D42A27DB-BD31-4B8C-83A1-F6EECF244321}">
                <p14:modId xmlns:p14="http://schemas.microsoft.com/office/powerpoint/2010/main" val="2933748403"/>
              </p:ext>
            </p:extLst>
          </p:nvPr>
        </p:nvGraphicFramePr>
        <p:xfrm>
          <a:off x="393972" y="648022"/>
          <a:ext cx="10859238" cy="5706999"/>
        </p:xfrm>
        <a:graphic>
          <a:graphicData uri="http://schemas.openxmlformats.org/drawingml/2006/table">
            <a:tbl>
              <a:tblPr firstRow="1" firstCol="1" bandRow="1"/>
              <a:tblGrid>
                <a:gridCol w="9509683">
                  <a:extLst>
                    <a:ext uri="{9D8B030D-6E8A-4147-A177-3AD203B41FA5}">
                      <a16:colId xmlns:a16="http://schemas.microsoft.com/office/drawing/2014/main" val="2660794638"/>
                    </a:ext>
                  </a:extLst>
                </a:gridCol>
                <a:gridCol w="1349555">
                  <a:extLst>
                    <a:ext uri="{9D8B030D-6E8A-4147-A177-3AD203B41FA5}">
                      <a16:colId xmlns:a16="http://schemas.microsoft.com/office/drawing/2014/main" val="1475562163"/>
                    </a:ext>
                  </a:extLst>
                </a:gridCol>
              </a:tblGrid>
              <a:tr h="0">
                <a:tc>
                  <a:txBody>
                    <a:bodyPr/>
                    <a:lstStyle/>
                    <a:p>
                      <a:pPr algn="l">
                        <a:lnSpc>
                          <a:spcPct val="107000"/>
                        </a:lnSpc>
                        <a:spcAft>
                          <a:spcPts val="0"/>
                        </a:spcAft>
                      </a:pPr>
                      <a:r>
                        <a:rPr lang="en-US" sz="2800" b="1" dirty="0">
                          <a:effectLst/>
                          <a:latin typeface="Calibri" panose="020F0502020204030204" pitchFamily="34" charset="0"/>
                          <a:ea typeface="Calibri" panose="020F0502020204030204" pitchFamily="34" charset="0"/>
                          <a:cs typeface="Times New Roman" panose="02020603050405020304" pitchFamily="18" charset="0"/>
                        </a:rPr>
                        <a:t>Decisions</a:t>
                      </a:r>
                      <a:endParaRPr lang="en-ID"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794" marR="407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07000"/>
                        </a:lnSpc>
                        <a:spcAft>
                          <a:spcPts val="0"/>
                        </a:spcAft>
                      </a:pPr>
                      <a:r>
                        <a:rPr lang="en-US" sz="2800" b="1" dirty="0">
                          <a:effectLst/>
                          <a:latin typeface="Calibri" panose="020F0502020204030204" pitchFamily="34" charset="0"/>
                          <a:ea typeface="Calibri" panose="020F0502020204030204" pitchFamily="34" charset="0"/>
                          <a:cs typeface="Times New Roman" panose="02020603050405020304" pitchFamily="18" charset="0"/>
                        </a:rPr>
                        <a:t> Status</a:t>
                      </a:r>
                      <a:endParaRPr lang="en-ID"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794" marR="407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36438355"/>
                  </a:ext>
                </a:extLst>
              </a:tr>
              <a:tr h="492370">
                <a:tc>
                  <a:txBody>
                    <a:bodyPr/>
                    <a:lstStyle/>
                    <a:p>
                      <a:pPr>
                        <a:lnSpc>
                          <a:spcPct val="107000"/>
                        </a:lnSpc>
                        <a:spcAft>
                          <a:spcPts val="0"/>
                        </a:spcAft>
                      </a:pPr>
                      <a:r>
                        <a:rPr lang="en-US" sz="2300" dirty="0">
                          <a:effectLst/>
                          <a:latin typeface="Calibri" panose="020F0502020204030204" pitchFamily="34" charset="0"/>
                          <a:ea typeface="Calibri" panose="020F0502020204030204" pitchFamily="34" charset="0"/>
                          <a:cs typeface="Times New Roman" panose="02020603050405020304" pitchFamily="18" charset="0"/>
                        </a:rPr>
                        <a:t>Task the SWG to work with other TWGs and University Partnership program in the management of priority seascapes;</a:t>
                      </a:r>
                      <a:endParaRPr lang="en-ID"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32238" marR="322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300" dirty="0">
                          <a:effectLst/>
                          <a:latin typeface="Calibri" panose="020F0502020204030204" pitchFamily="34" charset="0"/>
                          <a:ea typeface="Calibri" panose="020F0502020204030204" pitchFamily="34" charset="0"/>
                          <a:cs typeface="Times New Roman" panose="02020603050405020304" pitchFamily="18" charset="0"/>
                        </a:rPr>
                        <a:t> Done</a:t>
                      </a:r>
                      <a:endParaRPr lang="en-ID"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32238" marR="322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29052779"/>
                  </a:ext>
                </a:extLst>
              </a:tr>
              <a:tr h="98033">
                <a:tc>
                  <a:txBody>
                    <a:bodyPr/>
                    <a:lstStyle/>
                    <a:p>
                      <a:pPr>
                        <a:lnSpc>
                          <a:spcPct val="107000"/>
                        </a:lnSpc>
                        <a:spcAft>
                          <a:spcPts val="0"/>
                        </a:spcAft>
                      </a:pPr>
                      <a:r>
                        <a:rPr lang="en-US" sz="2300" dirty="0">
                          <a:effectLst/>
                          <a:latin typeface="Calibri" panose="020F0502020204030204" pitchFamily="34" charset="0"/>
                          <a:ea typeface="Calibri" panose="020F0502020204030204" pitchFamily="34" charset="0"/>
                          <a:cs typeface="Times New Roman" panose="02020603050405020304" pitchFamily="18" charset="0"/>
                        </a:rPr>
                        <a:t>Task the NCCs of Indonesia, Malaysia, and Philippines to review the proposed project on Transboundary Sulu-Sulawesi Seascape climate change and reefs fisheries; </a:t>
                      </a:r>
                      <a:endParaRPr lang="en-ID"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40838" marR="408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n-ID" sz="23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ID" sz="23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ID" sz="2300" dirty="0">
                          <a:effectLst/>
                          <a:latin typeface="Calibri" panose="020F0502020204030204" pitchFamily="34" charset="0"/>
                          <a:ea typeface="Calibri" panose="020F0502020204030204" pitchFamily="34" charset="0"/>
                          <a:cs typeface="Times New Roman" panose="02020603050405020304" pitchFamily="18" charset="0"/>
                        </a:rPr>
                        <a:t>Done </a:t>
                      </a:r>
                    </a:p>
                  </a:txBody>
                  <a:tcPr marL="40838" marR="408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12317052"/>
                  </a:ext>
                </a:extLst>
              </a:tr>
              <a:tr h="135711">
                <a:tc>
                  <a:txBody>
                    <a:bodyPr/>
                    <a:lstStyle/>
                    <a:p>
                      <a:pPr>
                        <a:lnSpc>
                          <a:spcPct val="107000"/>
                        </a:lnSpc>
                        <a:spcAft>
                          <a:spcPts val="0"/>
                        </a:spcAft>
                      </a:pPr>
                      <a:r>
                        <a:rPr lang="en-US" sz="2300" dirty="0">
                          <a:effectLst/>
                          <a:latin typeface="Calibri" panose="020F0502020204030204" pitchFamily="34" charset="0"/>
                          <a:ea typeface="Calibri" panose="020F0502020204030204" pitchFamily="34" charset="0"/>
                          <a:cs typeface="Times New Roman" panose="02020603050405020304" pitchFamily="18" charset="0"/>
                        </a:rPr>
                        <a:t>Support the recommendation of the SWG to turn over the Chairmanship from Indonesia to Malaysia and the turnover of the Co-Chair from Philippines to Solomon Islands based on the provisions stipulated in the Rules of Procedure of the CTI-CFF Seascapes Working Group;</a:t>
                      </a:r>
                      <a:endParaRPr lang="en-ID"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40838" marR="408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300" dirty="0">
                          <a:effectLst/>
                          <a:latin typeface="Calibri" panose="020F0502020204030204" pitchFamily="34" charset="0"/>
                          <a:ea typeface="Calibri" panose="020F0502020204030204" pitchFamily="34" charset="0"/>
                          <a:cs typeface="Times New Roman" panose="02020603050405020304" pitchFamily="18" charset="0"/>
                        </a:rPr>
                        <a:t>Done</a:t>
                      </a:r>
                      <a:endParaRPr lang="en-ID"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40838" marR="408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52829923"/>
                  </a:ext>
                </a:extLst>
              </a:tr>
              <a:tr h="0">
                <a:tc>
                  <a:txBody>
                    <a:bodyPr/>
                    <a:lstStyle/>
                    <a:p>
                      <a:pPr>
                        <a:lnSpc>
                          <a:spcPct val="107000"/>
                        </a:lnSpc>
                        <a:spcAft>
                          <a:spcPts val="0"/>
                        </a:spcAft>
                      </a:pPr>
                      <a:r>
                        <a:rPr lang="en-US" sz="2300" dirty="0">
                          <a:effectLst/>
                          <a:latin typeface="Calibri" panose="020F0502020204030204" pitchFamily="34" charset="0"/>
                          <a:ea typeface="Calibri" panose="020F0502020204030204" pitchFamily="34" charset="0"/>
                          <a:cs typeface="Times New Roman" panose="02020603050405020304" pitchFamily="18" charset="0"/>
                        </a:rPr>
                        <a:t>Acknowledge the successful implementation of Sulu-Sulawesi Seascapes Project supported by BMU in partnership with the Government of Indonesia, Malaysia and Philippines, CI Philippines and CTI-CFF Regional Secretariat;</a:t>
                      </a:r>
                      <a:endParaRPr lang="en-ID"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40838" marR="408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Done </a:t>
                      </a:r>
                      <a:endParaRPr lang="en-ID" sz="2300">
                        <a:effectLst/>
                        <a:latin typeface="Calibri" panose="020F0502020204030204" pitchFamily="34" charset="0"/>
                        <a:ea typeface="Calibri" panose="020F0502020204030204" pitchFamily="34" charset="0"/>
                        <a:cs typeface="Times New Roman" panose="02020603050405020304" pitchFamily="18" charset="0"/>
                      </a:endParaRPr>
                    </a:p>
                  </a:txBody>
                  <a:tcPr marL="40838" marR="408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00898860"/>
                  </a:ext>
                </a:extLst>
              </a:tr>
              <a:tr h="98033">
                <a:tc>
                  <a:txBody>
                    <a:bodyPr/>
                    <a:lstStyle/>
                    <a:p>
                      <a:pPr>
                        <a:lnSpc>
                          <a:spcPct val="107000"/>
                        </a:lnSpc>
                        <a:spcAft>
                          <a:spcPts val="0"/>
                        </a:spcAft>
                      </a:pPr>
                      <a:r>
                        <a:rPr lang="en-US" sz="2300" dirty="0">
                          <a:effectLst/>
                          <a:latin typeface="Calibri" panose="020F0502020204030204" pitchFamily="34" charset="0"/>
                          <a:ea typeface="Calibri" panose="020F0502020204030204" pitchFamily="34" charset="0"/>
                          <a:cs typeface="Times New Roman" panose="02020603050405020304" pitchFamily="18" charset="0"/>
                        </a:rPr>
                        <a:t>Approve the 2019 SWG Work Plan, subject to the availability of funding support.</a:t>
                      </a:r>
                      <a:endParaRPr lang="en-ID"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40838" marR="408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Done</a:t>
                      </a:r>
                      <a:endParaRPr lang="en-ID"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40838" marR="408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1025586"/>
                  </a:ext>
                </a:extLst>
              </a:tr>
            </a:tbl>
          </a:graphicData>
        </a:graphic>
      </p:graphicFrame>
    </p:spTree>
    <p:extLst>
      <p:ext uri="{BB962C8B-B14F-4D97-AF65-F5344CB8AC3E}">
        <p14:creationId xmlns:p14="http://schemas.microsoft.com/office/powerpoint/2010/main" val="2165484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414281" y="0"/>
            <a:ext cx="9950823" cy="646331"/>
          </a:xfrm>
          <a:prstGeom prst="rect">
            <a:avLst/>
          </a:prstGeom>
          <a:noFill/>
        </p:spPr>
        <p:txBody>
          <a:bodyPr wrap="square" rtlCol="0">
            <a:spAutoFit/>
          </a:bodyPr>
          <a:lstStyle/>
          <a:p>
            <a:r>
              <a:rPr lang="en-ID" sz="3600" dirty="0">
                <a:latin typeface="Optima" charset="0"/>
                <a:ea typeface="Optima" charset="0"/>
                <a:cs typeface="Optima" charset="0"/>
              </a:rPr>
              <a:t>4. Proposed workplan and Budget for 2020</a:t>
            </a:r>
          </a:p>
        </p:txBody>
      </p:sp>
      <p:graphicFrame>
        <p:nvGraphicFramePr>
          <p:cNvPr id="5" name="Table 4">
            <a:extLst>
              <a:ext uri="{FF2B5EF4-FFF2-40B4-BE49-F238E27FC236}">
                <a16:creationId xmlns:a16="http://schemas.microsoft.com/office/drawing/2014/main" id="{2AE65237-7904-427C-90FB-BC69BF5656FB}"/>
              </a:ext>
            </a:extLst>
          </p:cNvPr>
          <p:cNvGraphicFramePr>
            <a:graphicFrameLocks noGrp="1"/>
          </p:cNvGraphicFramePr>
          <p:nvPr>
            <p:extLst>
              <p:ext uri="{D42A27DB-BD31-4B8C-83A1-F6EECF244321}">
                <p14:modId xmlns:p14="http://schemas.microsoft.com/office/powerpoint/2010/main" val="403519700"/>
              </p:ext>
            </p:extLst>
          </p:nvPr>
        </p:nvGraphicFramePr>
        <p:xfrm>
          <a:off x="236366" y="552491"/>
          <a:ext cx="11719267" cy="6456934"/>
        </p:xfrm>
        <a:graphic>
          <a:graphicData uri="http://schemas.openxmlformats.org/drawingml/2006/table">
            <a:tbl>
              <a:tblPr firstRow="1" firstCol="1" bandRow="1"/>
              <a:tblGrid>
                <a:gridCol w="3138835">
                  <a:extLst>
                    <a:ext uri="{9D8B030D-6E8A-4147-A177-3AD203B41FA5}">
                      <a16:colId xmlns:a16="http://schemas.microsoft.com/office/drawing/2014/main" val="1519034870"/>
                    </a:ext>
                  </a:extLst>
                </a:gridCol>
                <a:gridCol w="1502058">
                  <a:extLst>
                    <a:ext uri="{9D8B030D-6E8A-4147-A177-3AD203B41FA5}">
                      <a16:colId xmlns:a16="http://schemas.microsoft.com/office/drawing/2014/main" val="1069620227"/>
                    </a:ext>
                  </a:extLst>
                </a:gridCol>
                <a:gridCol w="1323809">
                  <a:extLst>
                    <a:ext uri="{9D8B030D-6E8A-4147-A177-3AD203B41FA5}">
                      <a16:colId xmlns:a16="http://schemas.microsoft.com/office/drawing/2014/main" val="20002"/>
                    </a:ext>
                  </a:extLst>
                </a:gridCol>
                <a:gridCol w="1252024">
                  <a:extLst>
                    <a:ext uri="{9D8B030D-6E8A-4147-A177-3AD203B41FA5}">
                      <a16:colId xmlns:a16="http://schemas.microsoft.com/office/drawing/2014/main" val="1958754176"/>
                    </a:ext>
                  </a:extLst>
                </a:gridCol>
                <a:gridCol w="4502541">
                  <a:extLst>
                    <a:ext uri="{9D8B030D-6E8A-4147-A177-3AD203B41FA5}">
                      <a16:colId xmlns:a16="http://schemas.microsoft.com/office/drawing/2014/main" val="147801709"/>
                    </a:ext>
                  </a:extLst>
                </a:gridCol>
              </a:tblGrid>
              <a:tr h="512300">
                <a:tc>
                  <a:txBody>
                    <a:bodyPr/>
                    <a:lstStyle/>
                    <a:p>
                      <a:pPr algn="ctr">
                        <a:lnSpc>
                          <a:spcPct val="107000"/>
                        </a:lnSpc>
                        <a:spcAft>
                          <a:spcPts val="0"/>
                        </a:spcAft>
                      </a:pPr>
                      <a:r>
                        <a:rPr lang="en-ID"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Planned Activities</a:t>
                      </a:r>
                      <a:endParaRPr lang="en-ID"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ctr">
                        <a:lnSpc>
                          <a:spcPct val="107000"/>
                        </a:lnSpc>
                        <a:spcAft>
                          <a:spcPts val="0"/>
                        </a:spcAft>
                      </a:pPr>
                      <a:r>
                        <a:rPr lang="en-ID" sz="1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Time Frame</a:t>
                      </a:r>
                      <a:endParaRPr lang="en-ID"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ctr">
                        <a:lnSpc>
                          <a:spcPct val="107000"/>
                        </a:lnSpc>
                        <a:spcAft>
                          <a:spcPts val="0"/>
                        </a:spcAft>
                      </a:pPr>
                      <a:r>
                        <a:rPr lang="en-ID" sz="2400" b="1" dirty="0">
                          <a:effectLst/>
                          <a:latin typeface="Calibri" panose="020F0502020204030204" pitchFamily="34" charset="0"/>
                          <a:ea typeface="Calibri" panose="020F0502020204030204" pitchFamily="34" charset="0"/>
                          <a:cs typeface="Times New Roman" panose="02020603050405020304" pitchFamily="18" charset="0"/>
                        </a:rPr>
                        <a:t>Venue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l">
                        <a:lnSpc>
                          <a:spcPct val="107000"/>
                        </a:lnSpc>
                        <a:spcAft>
                          <a:spcPts val="0"/>
                        </a:spcAft>
                      </a:pPr>
                      <a:r>
                        <a:rPr lang="en-ID"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Proposed Budget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ctr">
                        <a:lnSpc>
                          <a:spcPct val="107000"/>
                        </a:lnSpc>
                        <a:spcAft>
                          <a:spcPts val="0"/>
                        </a:spcAft>
                      </a:pPr>
                      <a:r>
                        <a:rPr lang="en-ID"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Source of Budget</a:t>
                      </a:r>
                      <a:endParaRPr lang="en-ID"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1631857606"/>
                  </a:ext>
                </a:extLst>
              </a:tr>
              <a:tr h="1582902">
                <a:tc>
                  <a:txBody>
                    <a:bodyPr/>
                    <a:lstStyle/>
                    <a:p>
                      <a:pPr marL="0" marR="0" indent="0" algn="l" defTabSz="914400" rtl="0" eaLnBrk="1" fontAlgn="auto" latinLnBrk="0" hangingPunct="1">
                        <a:lnSpc>
                          <a:spcPct val="107000"/>
                        </a:lnSpc>
                        <a:spcBef>
                          <a:spcPts val="0"/>
                        </a:spcBef>
                        <a:spcAft>
                          <a:spcPts val="0"/>
                        </a:spcAft>
                        <a:buClrTx/>
                        <a:buSzTx/>
                        <a:buFont typeface="Arial" charset="0"/>
                        <a:buNone/>
                        <a:tabLst/>
                        <a:defRPr/>
                      </a:pPr>
                      <a:r>
                        <a:rPr lang="en-ID" sz="1800" dirty="0">
                          <a:effectLst/>
                          <a:latin typeface="Calibri" panose="020F0502020204030204" pitchFamily="34" charset="0"/>
                          <a:ea typeface="Calibri" panose="020F0502020204030204" pitchFamily="34" charset="0"/>
                          <a:cs typeface="Times New Roman" panose="02020603050405020304" pitchFamily="18" charset="0"/>
                        </a:rPr>
                        <a:t>Regional Planning and</a:t>
                      </a:r>
                      <a:r>
                        <a:rPr lang="en-ID" sz="18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ID" sz="1800" dirty="0">
                          <a:effectLst/>
                          <a:latin typeface="Calibri" panose="020F0502020204030204" pitchFamily="34" charset="0"/>
                          <a:ea typeface="Calibri" panose="020F0502020204030204" pitchFamily="34" charset="0"/>
                          <a:cs typeface="Times New Roman" panose="02020603050405020304" pitchFamily="18" charset="0"/>
                        </a:rPr>
                        <a:t>Consultative</a:t>
                      </a:r>
                      <a:r>
                        <a:rPr lang="en-ID" sz="18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ID" sz="1800" dirty="0">
                          <a:effectLst/>
                          <a:latin typeface="Calibri" panose="020F0502020204030204" pitchFamily="34" charset="0"/>
                          <a:ea typeface="Calibri" panose="020F0502020204030204" pitchFamily="34" charset="0"/>
                          <a:cs typeface="Times New Roman" panose="02020603050405020304" pitchFamily="18" charset="0"/>
                        </a:rPr>
                        <a:t>Workshop for</a:t>
                      </a:r>
                      <a:r>
                        <a:rPr lang="en-ID" sz="1800" baseline="0" dirty="0">
                          <a:effectLst/>
                          <a:latin typeface="Calibri" panose="020F0502020204030204" pitchFamily="34" charset="0"/>
                          <a:ea typeface="Calibri" panose="020F0502020204030204" pitchFamily="34" charset="0"/>
                          <a:cs typeface="Times New Roman" panose="02020603050405020304" pitchFamily="18" charset="0"/>
                        </a:rPr>
                        <a:t> Priority Seascapes </a:t>
                      </a:r>
                    </a:p>
                    <a:p>
                      <a:pPr marL="0" marR="0" indent="0" algn="l" defTabSz="914400" rtl="0" eaLnBrk="1" fontAlgn="auto" latinLnBrk="0" hangingPunct="1">
                        <a:lnSpc>
                          <a:spcPct val="107000"/>
                        </a:lnSpc>
                        <a:spcBef>
                          <a:spcPts val="0"/>
                        </a:spcBef>
                        <a:spcAft>
                          <a:spcPts val="0"/>
                        </a:spcAft>
                        <a:buClrTx/>
                        <a:buSzTx/>
                        <a:buFont typeface="Arial" charset="0"/>
                        <a:buNone/>
                        <a:tabLst/>
                        <a:defRPr/>
                      </a:pPr>
                      <a:r>
                        <a:rPr lang="en-ID" sz="1800" baseline="0" dirty="0">
                          <a:effectLst/>
                          <a:latin typeface="Calibri" panose="020F0502020204030204" pitchFamily="34" charset="0"/>
                          <a:ea typeface="Calibri" panose="020F0502020204030204" pitchFamily="34" charset="0"/>
                          <a:cs typeface="Times New Roman" panose="02020603050405020304" pitchFamily="18" charset="0"/>
                        </a:rPr>
                        <a:t>(In conjunction with the EAFM SSS Planning and the Regional Strategic Action Plan)</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ID" sz="1800" dirty="0">
                          <a:effectLst/>
                          <a:latin typeface="Calibri" panose="020F0502020204030204" pitchFamily="34" charset="0"/>
                          <a:ea typeface="Calibri" panose="020F0502020204030204" pitchFamily="34" charset="0"/>
                          <a:cs typeface="Times New Roman" panose="02020603050405020304" pitchFamily="18" charset="0"/>
                        </a:rPr>
                        <a:t>Q1 (January</a:t>
                      </a:r>
                      <a:r>
                        <a:rPr lang="en-ID" sz="1800" baseline="0" dirty="0">
                          <a:effectLst/>
                          <a:latin typeface="Calibri" panose="020F0502020204030204" pitchFamily="34" charset="0"/>
                          <a:ea typeface="Calibri" panose="020F0502020204030204" pitchFamily="34" charset="0"/>
                          <a:cs typeface="Times New Roman" panose="02020603050405020304" pitchFamily="18" charset="0"/>
                        </a:rPr>
                        <a:t> – March)</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ID" sz="1800" dirty="0">
                          <a:effectLst/>
                          <a:latin typeface="Calibri" panose="020F0502020204030204" pitchFamily="34" charset="0"/>
                          <a:ea typeface="Calibri" panose="020F0502020204030204" pitchFamily="34" charset="0"/>
                          <a:cs typeface="Times New Roman" panose="02020603050405020304" pitchFamily="18" charset="0"/>
                        </a:rPr>
                        <a:t>Manila, Philippines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ID" sz="1800" dirty="0">
                          <a:effectLst/>
                          <a:latin typeface="Calibri" panose="020F0502020204030204" pitchFamily="34" charset="0"/>
                          <a:ea typeface="Calibri" panose="020F0502020204030204" pitchFamily="34" charset="0"/>
                          <a:cs typeface="Times New Roman" panose="02020603050405020304" pitchFamily="18" charset="0"/>
                        </a:rPr>
                        <a:t>25,000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ID" sz="1800" dirty="0">
                          <a:effectLst/>
                          <a:latin typeface="Calibri" panose="020F0502020204030204" pitchFamily="34" charset="0"/>
                          <a:ea typeface="Calibri" panose="020F0502020204030204" pitchFamily="34" charset="0"/>
                          <a:cs typeface="Times New Roman" panose="02020603050405020304" pitchFamily="18" charset="0"/>
                        </a:rPr>
                        <a:t>CTI-CFF Regional Secretariat</a:t>
                      </a:r>
                      <a:r>
                        <a:rPr lang="en-ID" sz="1800" baseline="0" dirty="0">
                          <a:effectLst/>
                          <a:latin typeface="Calibri" panose="020F0502020204030204" pitchFamily="34" charset="0"/>
                          <a:ea typeface="Calibri" panose="020F0502020204030204" pitchFamily="34" charset="0"/>
                          <a:cs typeface="Times New Roman" panose="02020603050405020304" pitchFamily="18" charset="0"/>
                        </a:rPr>
                        <a:t> and Partners (USAID Oceans and UNDP) </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2380247">
                <a:tc>
                  <a:txBody>
                    <a:bodyPr/>
                    <a:lstStyle/>
                    <a:p>
                      <a:pPr marL="0" indent="0" algn="l">
                        <a:lnSpc>
                          <a:spcPct val="107000"/>
                        </a:lnSpc>
                        <a:spcAft>
                          <a:spcPts val="0"/>
                        </a:spcAft>
                        <a:buFont typeface="Arial" charset="0"/>
                        <a:buNone/>
                      </a:pPr>
                      <a:r>
                        <a:rPr lang="en-ID" sz="1800" baseline="0" dirty="0">
                          <a:effectLst/>
                          <a:latin typeface="Calibri" panose="020F0502020204030204" pitchFamily="34" charset="0"/>
                          <a:ea typeface="Calibri" panose="020F0502020204030204" pitchFamily="34" charset="0"/>
                          <a:cs typeface="Times New Roman" panose="02020603050405020304" pitchFamily="18" charset="0"/>
                        </a:rPr>
                        <a:t>Priority Seascape Workshop</a:t>
                      </a:r>
                    </a:p>
                    <a:p>
                      <a:pPr marL="457200" indent="-457200" algn="l">
                        <a:lnSpc>
                          <a:spcPct val="107000"/>
                        </a:lnSpc>
                        <a:spcAft>
                          <a:spcPts val="0"/>
                        </a:spcAft>
                        <a:buFont typeface="Arial" charset="0"/>
                        <a:buAutoNum type="arabicPeriod"/>
                      </a:pPr>
                      <a:r>
                        <a:rPr lang="en-ID" sz="1800" baseline="0" dirty="0">
                          <a:effectLst/>
                          <a:latin typeface="Calibri" panose="020F0502020204030204" pitchFamily="34" charset="0"/>
                          <a:ea typeface="Calibri" panose="020F0502020204030204" pitchFamily="34" charset="0"/>
                          <a:cs typeface="Times New Roman" panose="02020603050405020304" pitchFamily="18" charset="0"/>
                        </a:rPr>
                        <a:t>Sulu Sulawesi </a:t>
                      </a:r>
                    </a:p>
                    <a:p>
                      <a:pPr marL="457200" indent="-457200" algn="l">
                        <a:lnSpc>
                          <a:spcPct val="107000"/>
                        </a:lnSpc>
                        <a:spcAft>
                          <a:spcPts val="0"/>
                        </a:spcAft>
                        <a:buFont typeface="Arial" charset="0"/>
                        <a:buAutoNum type="arabicPeriod"/>
                      </a:pPr>
                      <a:r>
                        <a:rPr lang="en-ID" sz="1800" baseline="0" dirty="0">
                          <a:effectLst/>
                          <a:latin typeface="Calibri" panose="020F0502020204030204" pitchFamily="34" charset="0"/>
                          <a:ea typeface="Calibri" panose="020F0502020204030204" pitchFamily="34" charset="0"/>
                          <a:cs typeface="Times New Roman" panose="02020603050405020304" pitchFamily="18" charset="0"/>
                        </a:rPr>
                        <a:t>Bismarck Solomon Sea</a:t>
                      </a:r>
                    </a:p>
                    <a:p>
                      <a:pPr marL="457200" indent="-457200" algn="l">
                        <a:lnSpc>
                          <a:spcPct val="107000"/>
                        </a:lnSpc>
                        <a:spcAft>
                          <a:spcPts val="0"/>
                        </a:spcAft>
                        <a:buFont typeface="Arial" charset="0"/>
                        <a:buAutoNum type="arabicPeriod"/>
                      </a:pPr>
                      <a:r>
                        <a:rPr lang="en-ID" sz="1800" baseline="0" dirty="0">
                          <a:effectLst/>
                          <a:latin typeface="Calibri" panose="020F0502020204030204" pitchFamily="34" charset="0"/>
                          <a:ea typeface="Calibri" panose="020F0502020204030204" pitchFamily="34" charset="0"/>
                          <a:cs typeface="Times New Roman" panose="02020603050405020304" pitchFamily="18" charset="0"/>
                        </a:rPr>
                        <a:t>Lesser </a:t>
                      </a:r>
                      <a:r>
                        <a:rPr lang="en-ID" sz="1800" baseline="0" dirty="0" err="1">
                          <a:effectLst/>
                          <a:latin typeface="Calibri" panose="020F0502020204030204" pitchFamily="34" charset="0"/>
                          <a:ea typeface="Calibri" panose="020F0502020204030204" pitchFamily="34" charset="0"/>
                          <a:cs typeface="Times New Roman" panose="02020603050405020304" pitchFamily="18" charset="0"/>
                        </a:rPr>
                        <a:t>Sunda</a:t>
                      </a:r>
                      <a:endParaRPr lang="en-ID" sz="18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ID" sz="1800" dirty="0">
                          <a:effectLst/>
                          <a:latin typeface="Calibri" panose="020F0502020204030204" pitchFamily="34" charset="0"/>
                          <a:ea typeface="Calibri" panose="020F0502020204030204" pitchFamily="34" charset="0"/>
                          <a:cs typeface="Times New Roman" panose="02020603050405020304" pitchFamily="18" charset="0"/>
                        </a:rPr>
                        <a:t>Q1 (Jan – Mar)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ID" sz="1800" dirty="0">
                          <a:effectLst/>
                          <a:latin typeface="Calibri" panose="020F0502020204030204" pitchFamily="34" charset="0"/>
                          <a:ea typeface="Calibri" panose="020F0502020204030204" pitchFamily="34" charset="0"/>
                          <a:cs typeface="Times New Roman" panose="02020603050405020304" pitchFamily="18" charset="0"/>
                        </a:rPr>
                        <a:t>TBC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ID" sz="1800" dirty="0">
                          <a:effectLst/>
                          <a:latin typeface="Calibri" panose="020F0502020204030204" pitchFamily="34" charset="0"/>
                          <a:ea typeface="Calibri" panose="020F0502020204030204" pitchFamily="34" charset="0"/>
                          <a:cs typeface="Times New Roman" panose="02020603050405020304" pitchFamily="18" charset="0"/>
                        </a:rPr>
                        <a:t>TBC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ID" sz="1800" dirty="0">
                          <a:effectLst/>
                          <a:latin typeface="Calibri" panose="020F0502020204030204" pitchFamily="34" charset="0"/>
                          <a:ea typeface="Calibri" panose="020F0502020204030204" pitchFamily="34" charset="0"/>
                          <a:cs typeface="Times New Roman" panose="02020603050405020304" pitchFamily="18" charset="0"/>
                        </a:rPr>
                        <a:t>GIZ – IKI (BMU-IKI CTI Concept Proposal</a:t>
                      </a:r>
                    </a:p>
                    <a:p>
                      <a:pPr algn="ctr">
                        <a:lnSpc>
                          <a:spcPct val="107000"/>
                        </a:lnSpc>
                        <a:spcAft>
                          <a:spcPts val="0"/>
                        </a:spcAft>
                      </a:pP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ID" sz="1800" dirty="0">
                          <a:effectLst/>
                          <a:latin typeface="Calibri" panose="020F0502020204030204" pitchFamily="34" charset="0"/>
                          <a:ea typeface="Calibri" panose="020F0502020204030204" pitchFamily="34" charset="0"/>
                          <a:cs typeface="Times New Roman" panose="02020603050405020304" pitchFamily="18" charset="0"/>
                        </a:rPr>
                        <a:t>GIZ is a leading a consortium of development partners and collaborators, working in close coordination with the Seascapes Working Group, planning to develop the solutions to Marine and Coastal Resilience Project proposal, aiming to requests support from the German Federal Government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940268">
                <a:tc>
                  <a:txBody>
                    <a:bodyPr/>
                    <a:lstStyle/>
                    <a:p>
                      <a:pPr marL="0" marR="0" indent="0" algn="l" defTabSz="914400" rtl="0" eaLnBrk="1" fontAlgn="auto" latinLnBrk="0" hangingPunct="1">
                        <a:lnSpc>
                          <a:spcPct val="107000"/>
                        </a:lnSpc>
                        <a:spcBef>
                          <a:spcPts val="0"/>
                        </a:spcBef>
                        <a:spcAft>
                          <a:spcPts val="0"/>
                        </a:spcAft>
                        <a:buClrTx/>
                        <a:buSzTx/>
                        <a:buFont typeface="Arial" charset="0"/>
                        <a:buNone/>
                        <a:tabLst/>
                        <a:defRPr/>
                      </a:pPr>
                      <a:r>
                        <a:rPr lang="en-ID" sz="1800" dirty="0">
                          <a:effectLst/>
                          <a:latin typeface="Calibri" panose="020F0502020204030204" pitchFamily="34" charset="0"/>
                          <a:ea typeface="Calibri" panose="020F0502020204030204" pitchFamily="34" charset="0"/>
                          <a:cs typeface="Times New Roman" panose="02020603050405020304" pitchFamily="18" charset="0"/>
                        </a:rPr>
                        <a:t>7th</a:t>
                      </a:r>
                      <a:r>
                        <a:rPr lang="en-ID" sz="1800" baseline="0" dirty="0">
                          <a:effectLst/>
                          <a:latin typeface="Calibri" panose="020F0502020204030204" pitchFamily="34" charset="0"/>
                          <a:ea typeface="Calibri" panose="020F0502020204030204" pitchFamily="34" charset="0"/>
                          <a:cs typeface="Times New Roman" panose="02020603050405020304" pitchFamily="18" charset="0"/>
                        </a:rPr>
                        <a:t> Seascape Working Group Meeting TOR back to back with Seascape Working Group Regional Exchange for CT6 </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l">
                        <a:lnSpc>
                          <a:spcPct val="107000"/>
                        </a:lnSpc>
                        <a:spcAft>
                          <a:spcPts val="0"/>
                        </a:spcAft>
                        <a:buFont typeface="Arial" charset="0"/>
                        <a:buNone/>
                      </a:pPr>
                      <a:endParaRPr lang="en-ID" sz="18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ID" sz="1800" dirty="0">
                          <a:effectLst/>
                          <a:latin typeface="Calibri" panose="020F0502020204030204" pitchFamily="34" charset="0"/>
                          <a:ea typeface="Calibri" panose="020F0502020204030204" pitchFamily="34" charset="0"/>
                          <a:cs typeface="Times New Roman" panose="02020603050405020304" pitchFamily="18" charset="0"/>
                        </a:rPr>
                        <a:t>Q3 (Jul</a:t>
                      </a:r>
                      <a:r>
                        <a:rPr lang="en-ID" sz="1800" baseline="0" dirty="0">
                          <a:effectLst/>
                          <a:latin typeface="Calibri" panose="020F0502020204030204" pitchFamily="34" charset="0"/>
                          <a:ea typeface="Calibri" panose="020F0502020204030204" pitchFamily="34" charset="0"/>
                          <a:cs typeface="Times New Roman" panose="02020603050405020304" pitchFamily="18" charset="0"/>
                        </a:rPr>
                        <a:t> – Sep) </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ID" sz="1800" dirty="0">
                          <a:effectLst/>
                          <a:latin typeface="Calibri" panose="020F0502020204030204" pitchFamily="34" charset="0"/>
                          <a:ea typeface="Calibri" panose="020F0502020204030204" pitchFamily="34" charset="0"/>
                          <a:cs typeface="Times New Roman" panose="02020603050405020304" pitchFamily="18" charset="0"/>
                        </a:rPr>
                        <a:t>Manila, Philippines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ID" sz="1800" dirty="0">
                          <a:effectLst/>
                          <a:latin typeface="Calibri" panose="020F0502020204030204" pitchFamily="34" charset="0"/>
                          <a:ea typeface="Calibri" panose="020F0502020204030204" pitchFamily="34" charset="0"/>
                          <a:cs typeface="Times New Roman" panose="02020603050405020304" pitchFamily="18" charset="0"/>
                        </a:rPr>
                        <a:t>50,000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ID" sz="1800" dirty="0">
                          <a:effectLst/>
                          <a:latin typeface="Calibri" panose="020F0502020204030204" pitchFamily="34" charset="0"/>
                          <a:ea typeface="Calibri" panose="020F0502020204030204" pitchFamily="34" charset="0"/>
                          <a:cs typeface="Times New Roman" panose="02020603050405020304" pitchFamily="18" charset="0"/>
                        </a:rPr>
                        <a:t>CTI-CFF Regional Secretariat and Partners (WWF)</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35460376"/>
                  </a:ext>
                </a:extLst>
              </a:tr>
            </a:tbl>
          </a:graphicData>
        </a:graphic>
      </p:graphicFrame>
    </p:spTree>
    <p:extLst>
      <p:ext uri="{BB962C8B-B14F-4D97-AF65-F5344CB8AC3E}">
        <p14:creationId xmlns:p14="http://schemas.microsoft.com/office/powerpoint/2010/main" val="1038390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9025AE5F-E9FA-4978-8AED-0F3F44F9AEF6}"/>
              </a:ext>
            </a:extLst>
          </p:cNvPr>
          <p:cNvSpPr txBox="1">
            <a:spLocks/>
          </p:cNvSpPr>
          <p:nvPr/>
        </p:nvSpPr>
        <p:spPr>
          <a:xfrm>
            <a:off x="572501" y="42092"/>
            <a:ext cx="10085511" cy="50294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ysClr val="windowText" lastClr="000000"/>
                </a:solidFill>
                <a:effectLst/>
                <a:uLnTx/>
                <a:uFillTx/>
                <a:latin typeface="Arial Black"/>
                <a:ea typeface="+mj-ea"/>
                <a:cs typeface="+mj-cs"/>
              </a:rPr>
              <a:t>5. Recommendations for SOM 15 Consideration</a:t>
            </a:r>
          </a:p>
        </p:txBody>
      </p:sp>
      <p:sp>
        <p:nvSpPr>
          <p:cNvPr id="2" name="Rectangle 1">
            <a:extLst>
              <a:ext uri="{FF2B5EF4-FFF2-40B4-BE49-F238E27FC236}">
                <a16:creationId xmlns:a16="http://schemas.microsoft.com/office/drawing/2014/main" id="{9D1D0689-1A1E-4310-AF3F-F52FD3D915E3}"/>
              </a:ext>
            </a:extLst>
          </p:cNvPr>
          <p:cNvSpPr/>
          <p:nvPr/>
        </p:nvSpPr>
        <p:spPr>
          <a:xfrm>
            <a:off x="600635" y="460624"/>
            <a:ext cx="9893863" cy="6217087"/>
          </a:xfrm>
          <a:prstGeom prst="rect">
            <a:avLst/>
          </a:prstGeom>
        </p:spPr>
        <p:txBody>
          <a:bodyPr wrap="square">
            <a:spAutoFit/>
          </a:bodyPr>
          <a:lstStyle/>
          <a:p>
            <a:pPr marL="342900" indent="-342900" algn="just">
              <a:buFont typeface="+mj-lt"/>
              <a:buAutoNum type="arabicPeriod"/>
            </a:pPr>
            <a:r>
              <a:rPr lang="en-ID" sz="1600" dirty="0">
                <a:latin typeface="Arial" panose="020B0604020202020204" pitchFamily="34" charset="0"/>
                <a:cs typeface="Arial" panose="020B0604020202020204" pitchFamily="34" charset="0"/>
              </a:rPr>
              <a:t>Noted the suggestion from the Regional Secretariat to produce a knowledge product i.e. audio-visual production, infographic with support from Development Partners to highlight the success of the Sulu Sulawesi Seascapes Project as a promotional tool for raising awareness and appreciation among key leaders of CT6 Member Countries and potential donors;</a:t>
            </a:r>
          </a:p>
          <a:p>
            <a:pPr marL="342900" indent="-342900" algn="just">
              <a:buFont typeface="+mj-lt"/>
              <a:buAutoNum type="arabicPeriod"/>
            </a:pPr>
            <a:endParaRPr lang="en-ID" sz="1600" dirty="0">
              <a:latin typeface="Arial" panose="020B0604020202020204" pitchFamily="34" charset="0"/>
              <a:cs typeface="Arial" panose="020B0604020202020204" pitchFamily="34" charset="0"/>
            </a:endParaRPr>
          </a:p>
          <a:p>
            <a:pPr marL="342900" indent="-342900" algn="just">
              <a:buFont typeface="+mj-lt"/>
              <a:buAutoNum type="arabicPeriod"/>
            </a:pPr>
            <a:r>
              <a:rPr lang="en-ID" sz="1600" dirty="0">
                <a:latin typeface="Arial" panose="020B0604020202020204" pitchFamily="34" charset="0"/>
                <a:cs typeface="Arial" panose="020B0604020202020204" pitchFamily="34" charset="0"/>
              </a:rPr>
              <a:t>Acknowledged and accepted the Project Concept entitled “Transboundary Approach to Securing Coral Reef Fishery and Biodiversity Resources in the Sulu-Sulawesi Seascape” to be implemented in Indonesia, Malaysia, and Philippines  in collaboration with University of Queensland, Australia. </a:t>
            </a:r>
          </a:p>
          <a:p>
            <a:pPr marL="342900" indent="-342900" algn="just">
              <a:buFont typeface="+mj-lt"/>
              <a:buAutoNum type="arabicPeriod"/>
            </a:pPr>
            <a:endParaRPr lang="en-ID" sz="1600" dirty="0">
              <a:latin typeface="Arial" panose="020B0604020202020204" pitchFamily="34" charset="0"/>
              <a:cs typeface="Arial" panose="020B0604020202020204" pitchFamily="34" charset="0"/>
            </a:endParaRPr>
          </a:p>
          <a:p>
            <a:pPr marL="342900" indent="-342900" algn="just">
              <a:buFont typeface="+mj-lt"/>
              <a:buAutoNum type="arabicPeriod"/>
            </a:pPr>
            <a:r>
              <a:rPr lang="en-ID" sz="1600" dirty="0">
                <a:latin typeface="Arial" panose="020B0604020202020204" pitchFamily="34" charset="0"/>
                <a:cs typeface="Arial" panose="020B0604020202020204" pitchFamily="34" charset="0"/>
              </a:rPr>
              <a:t>Agreed that the submission of the Seascape Working Group on its position for the inclusion of the Seascape General Model and Regional Framework for Priority Seascapes in the RPOA 2.0 through the Regional Secretariat;</a:t>
            </a:r>
          </a:p>
          <a:p>
            <a:pPr marL="342900" indent="-342900" algn="just">
              <a:buFont typeface="+mj-lt"/>
              <a:buAutoNum type="arabicPeriod"/>
            </a:pPr>
            <a:endParaRPr lang="en-ID" sz="1600" dirty="0">
              <a:latin typeface="Arial" panose="020B0604020202020204" pitchFamily="34" charset="0"/>
              <a:cs typeface="Arial" panose="020B0604020202020204" pitchFamily="34" charset="0"/>
            </a:endParaRPr>
          </a:p>
          <a:p>
            <a:pPr marL="342900" indent="-342900" algn="just">
              <a:buFont typeface="+mj-lt"/>
              <a:buAutoNum type="arabicPeriod"/>
            </a:pPr>
            <a:r>
              <a:rPr lang="en-ID" sz="1600" dirty="0">
                <a:latin typeface="Arial" panose="020B0604020202020204" pitchFamily="34" charset="0"/>
                <a:cs typeface="Arial" panose="020B0604020202020204" pitchFamily="34" charset="0"/>
              </a:rPr>
              <a:t>Tasked the Seascapes Sub-Working Group to develop their Term of Reference (</a:t>
            </a:r>
            <a:r>
              <a:rPr lang="en-ID" sz="1600" dirty="0" err="1">
                <a:latin typeface="Arial" panose="020B0604020202020204" pitchFamily="34" charset="0"/>
                <a:cs typeface="Arial" panose="020B0604020202020204" pitchFamily="34" charset="0"/>
              </a:rPr>
              <a:t>ToR</a:t>
            </a:r>
            <a:r>
              <a:rPr lang="en-ID" sz="1600" dirty="0">
                <a:latin typeface="Arial" panose="020B0604020202020204" pitchFamily="34" charset="0"/>
                <a:cs typeface="Arial" panose="020B0604020202020204" pitchFamily="34" charset="0"/>
              </a:rPr>
              <a:t>);</a:t>
            </a:r>
          </a:p>
          <a:p>
            <a:pPr marL="342900" indent="-342900" algn="just">
              <a:buFont typeface="+mj-lt"/>
              <a:buAutoNum type="arabicPeriod"/>
            </a:pPr>
            <a:endParaRPr lang="en-ID" sz="1600" dirty="0">
              <a:latin typeface="Arial" panose="020B0604020202020204" pitchFamily="34" charset="0"/>
              <a:cs typeface="Arial" panose="020B0604020202020204" pitchFamily="34" charset="0"/>
            </a:endParaRPr>
          </a:p>
          <a:p>
            <a:pPr marL="342900" indent="-342900" algn="just">
              <a:buFont typeface="+mj-lt"/>
              <a:buAutoNum type="arabicPeriod"/>
            </a:pPr>
            <a:r>
              <a:rPr lang="en-SG" sz="1600" dirty="0">
                <a:latin typeface="Arial" charset="0"/>
                <a:ea typeface="Arial" charset="0"/>
                <a:cs typeface="Arial" charset="0"/>
              </a:rPr>
              <a:t>Endorsed the Solutions for Marine and Coastal Resilience in the Coral Triangle (SOMACORE) Project proposal aiming </a:t>
            </a:r>
            <a:r>
              <a:rPr lang="en-SG" sz="1600" dirty="0">
                <a:solidFill>
                  <a:srgbClr val="FF0000"/>
                </a:solidFill>
                <a:latin typeface="Arial" charset="0"/>
                <a:ea typeface="Arial" charset="0"/>
                <a:cs typeface="Arial" charset="0"/>
              </a:rPr>
              <a:t>to request support from the German </a:t>
            </a:r>
            <a:r>
              <a:rPr lang="en-SG" sz="1600">
                <a:solidFill>
                  <a:srgbClr val="FF0000"/>
                </a:solidFill>
                <a:latin typeface="Arial" charset="0"/>
                <a:ea typeface="Arial" charset="0"/>
                <a:cs typeface="Arial" charset="0"/>
              </a:rPr>
              <a:t>Federal Government</a:t>
            </a:r>
            <a:r>
              <a:rPr lang="en-SG" sz="1600">
                <a:latin typeface="Arial" charset="0"/>
                <a:ea typeface="Arial" charset="0"/>
                <a:cs typeface="Arial" charset="0"/>
              </a:rPr>
              <a:t>;  </a:t>
            </a:r>
            <a:endParaRPr lang="en-SG" sz="1600" dirty="0">
              <a:latin typeface="Arial" charset="0"/>
              <a:ea typeface="Arial" charset="0"/>
              <a:cs typeface="Arial" charset="0"/>
            </a:endParaRPr>
          </a:p>
          <a:p>
            <a:pPr marL="342900" indent="-342900" algn="just">
              <a:buFont typeface="+mj-lt"/>
              <a:buAutoNum type="arabicPeriod"/>
            </a:pPr>
            <a:endParaRPr lang="en-SG" sz="1600" dirty="0">
              <a:latin typeface="Arial" charset="0"/>
              <a:ea typeface="Arial" charset="0"/>
              <a:cs typeface="Arial" charset="0"/>
            </a:endParaRPr>
          </a:p>
          <a:p>
            <a:pPr marL="342900" indent="-342900" algn="just">
              <a:buFont typeface="+mj-lt"/>
              <a:buAutoNum type="arabicPeriod"/>
            </a:pPr>
            <a:r>
              <a:rPr lang="en-SG" sz="1600" dirty="0">
                <a:solidFill>
                  <a:srgbClr val="FF0000"/>
                </a:solidFill>
                <a:latin typeface="Arial" charset="0"/>
                <a:ea typeface="Arial" charset="0"/>
                <a:cs typeface="Arial" charset="0"/>
              </a:rPr>
              <a:t>Recognised the recent legislations in the Philippines i.e. Bangsamoro Organic Law and the Enhanced National Protected Area System (NIPAS), both aimed to protect and guide the management of the coastal and marine environments particularly in the southern Philippines abutting the Sulu Sea of the Sulu Sulawesi Seascapes; and </a:t>
            </a:r>
          </a:p>
          <a:p>
            <a:pPr marL="342900" indent="-342900" algn="just">
              <a:buFont typeface="+mj-lt"/>
              <a:buAutoNum type="arabicPeriod"/>
            </a:pPr>
            <a:endParaRPr lang="en-SG" sz="1600" dirty="0">
              <a:latin typeface="Arial" panose="020B0604020202020204" pitchFamily="34" charset="0"/>
              <a:cs typeface="Arial" panose="020B0604020202020204" pitchFamily="34" charset="0"/>
            </a:endParaRPr>
          </a:p>
          <a:p>
            <a:pPr marL="342900" indent="-342900" algn="just">
              <a:buFont typeface="+mj-lt"/>
              <a:buAutoNum type="arabicPeriod"/>
            </a:pPr>
            <a:r>
              <a:rPr lang="en-ID" sz="1600" dirty="0">
                <a:latin typeface="Arial" panose="020B0604020202020204" pitchFamily="34" charset="0"/>
                <a:cs typeface="Arial" panose="020B0604020202020204" pitchFamily="34" charset="0"/>
              </a:rPr>
              <a:t>Endorsed the Seascape TWG </a:t>
            </a:r>
            <a:r>
              <a:rPr lang="en-ID" sz="1600" dirty="0" err="1">
                <a:latin typeface="Arial" panose="020B0604020202020204" pitchFamily="34" charset="0"/>
                <a:cs typeface="Arial" panose="020B0604020202020204" pitchFamily="34" charset="0"/>
              </a:rPr>
              <a:t>Workplan</a:t>
            </a:r>
            <a:r>
              <a:rPr lang="en-ID" sz="1600" dirty="0">
                <a:latin typeface="Arial" panose="020B0604020202020204" pitchFamily="34" charset="0"/>
                <a:cs typeface="Arial" panose="020B0604020202020204" pitchFamily="34" charset="0"/>
              </a:rPr>
              <a:t> for 2020 </a:t>
            </a:r>
          </a:p>
        </p:txBody>
      </p:sp>
    </p:spTree>
    <p:extLst>
      <p:ext uri="{BB962C8B-B14F-4D97-AF65-F5344CB8AC3E}">
        <p14:creationId xmlns:p14="http://schemas.microsoft.com/office/powerpoint/2010/main" val="2757019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416161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329</TotalTime>
  <Words>1048</Words>
  <Application>Microsoft Office PowerPoint</Application>
  <PresentationFormat>Widescreen</PresentationFormat>
  <Paragraphs>120</Paragraphs>
  <Slides>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Arial Black</vt:lpstr>
      <vt:lpstr>Calibri</vt:lpstr>
      <vt:lpstr>Calibri Light</vt:lpstr>
      <vt:lpstr>Optima</vt:lpstr>
      <vt:lpstr>Times New Roman</vt:lpstr>
      <vt:lpstr>Office Theme</vt:lpstr>
      <vt:lpstr>PowerPoint Presentation</vt:lpstr>
      <vt:lpstr>Outline</vt:lpstr>
      <vt:lpstr>1. Focal Points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CTI CFF RS Dell 4</cp:lastModifiedBy>
  <cp:revision>44</cp:revision>
  <dcterms:created xsi:type="dcterms:W3CDTF">2019-08-19T07:22:42Z</dcterms:created>
  <dcterms:modified xsi:type="dcterms:W3CDTF">2019-11-07T22:02:31Z</dcterms:modified>
</cp:coreProperties>
</file>