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84" r:id="rId4"/>
    <p:sldId id="278" r:id="rId5"/>
    <p:sldId id="281" r:id="rId6"/>
    <p:sldId id="279" r:id="rId7"/>
    <p:sldId id="283" r:id="rId8"/>
    <p:sldId id="280" r:id="rId9"/>
    <p:sldId id="277" r:id="rId10"/>
    <p:sldId id="27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E83"/>
    <a:srgbClr val="E865FF"/>
    <a:srgbClr val="028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4" autoAdjust="0"/>
    <p:restoredTop sz="95361"/>
  </p:normalViewPr>
  <p:slideViewPr>
    <p:cSldViewPr snapToGrid="0">
      <p:cViewPr varScale="1">
        <p:scale>
          <a:sx n="64" d="100"/>
          <a:sy n="64" d="100"/>
        </p:scale>
        <p:origin x="8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FED56-60BF-F549-878F-A6752893F468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439946-976C-134C-8016-E8B68C363262}">
      <dgm:prSet phldrT="[Text]"/>
      <dgm:spPr/>
      <dgm:t>
        <a:bodyPr/>
        <a:lstStyle/>
        <a:p>
          <a:r>
            <a:rPr lang="en-US" dirty="0"/>
            <a:t>RATIFICATION</a:t>
          </a:r>
        </a:p>
      </dgm:t>
    </dgm:pt>
    <dgm:pt modelId="{2A9F41DE-B59B-EA44-8931-B45D8F25DF76}" type="parTrans" cxnId="{6664DF07-E635-134C-BB1C-BFA422A7DEF6}">
      <dgm:prSet/>
      <dgm:spPr/>
      <dgm:t>
        <a:bodyPr/>
        <a:lstStyle/>
        <a:p>
          <a:endParaRPr lang="en-US"/>
        </a:p>
      </dgm:t>
    </dgm:pt>
    <dgm:pt modelId="{40B80E91-9CDB-7842-B738-B5F35242C8D6}" type="sibTrans" cxnId="{6664DF07-E635-134C-BB1C-BFA422A7DEF6}">
      <dgm:prSet/>
      <dgm:spPr/>
      <dgm:t>
        <a:bodyPr/>
        <a:lstStyle/>
        <a:p>
          <a:endParaRPr lang="en-US"/>
        </a:p>
      </dgm:t>
    </dgm:pt>
    <dgm:pt modelId="{EE362974-E00B-B44D-B880-736F2AC292DF}">
      <dgm:prSet phldrT="[Text]"/>
      <dgm:spPr/>
      <dgm:t>
        <a:bodyPr/>
        <a:lstStyle/>
        <a:p>
          <a:r>
            <a:rPr lang="en-US" dirty="0"/>
            <a:t>Ratification to the Agreement on the Establishment of Permanent Regional Secretariat by Solomon Islands, Timor-Leste and Philippines in 2014 and PNG in 2016</a:t>
          </a:r>
        </a:p>
      </dgm:t>
    </dgm:pt>
    <dgm:pt modelId="{D49C3813-0271-2C43-8AB0-2BDB45A3E9A4}" type="parTrans" cxnId="{CA52C32B-8490-1643-AFFF-F0B22AE228A2}">
      <dgm:prSet/>
      <dgm:spPr/>
      <dgm:t>
        <a:bodyPr/>
        <a:lstStyle/>
        <a:p>
          <a:endParaRPr lang="en-US"/>
        </a:p>
      </dgm:t>
    </dgm:pt>
    <dgm:pt modelId="{026CD892-FEC4-784D-8521-6156BA9772AD}" type="sibTrans" cxnId="{CA52C32B-8490-1643-AFFF-F0B22AE228A2}">
      <dgm:prSet/>
      <dgm:spPr/>
      <dgm:t>
        <a:bodyPr/>
        <a:lstStyle/>
        <a:p>
          <a:endParaRPr lang="en-US"/>
        </a:p>
      </dgm:t>
    </dgm:pt>
    <dgm:pt modelId="{F636D949-8E14-2845-8A5A-DD4B1A70BCCA}">
      <dgm:prSet phldrT="[Text]"/>
      <dgm:spPr/>
      <dgm:t>
        <a:bodyPr/>
        <a:lstStyle/>
        <a:p>
          <a:r>
            <a:rPr lang="en-US" dirty="0"/>
            <a:t>ANNUAL CONTRIBUTION</a:t>
          </a:r>
        </a:p>
      </dgm:t>
    </dgm:pt>
    <dgm:pt modelId="{4AC76598-EEFA-044F-AA02-F50BBF0ED395}" type="parTrans" cxnId="{D5272CC8-DE8B-2043-89FF-61746A609B6C}">
      <dgm:prSet/>
      <dgm:spPr/>
      <dgm:t>
        <a:bodyPr/>
        <a:lstStyle/>
        <a:p>
          <a:endParaRPr lang="en-US"/>
        </a:p>
      </dgm:t>
    </dgm:pt>
    <dgm:pt modelId="{9611A636-22E8-7F42-BA6F-7D6506C64C11}" type="sibTrans" cxnId="{D5272CC8-DE8B-2043-89FF-61746A609B6C}">
      <dgm:prSet/>
      <dgm:spPr/>
      <dgm:t>
        <a:bodyPr/>
        <a:lstStyle/>
        <a:p>
          <a:endParaRPr lang="en-US"/>
        </a:p>
      </dgm:t>
    </dgm:pt>
    <dgm:pt modelId="{BC8757B1-023F-8F43-A9F3-FFE56630026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support and assistance from 5 (five) member countries in providing annual contribution to Regional Secretariat.</a:t>
          </a:r>
        </a:p>
      </dgm:t>
    </dgm:pt>
    <dgm:pt modelId="{CC6366BB-88E2-6D4A-8457-6DE2E29079D5}" type="parTrans" cxnId="{2A96D4A8-F2E2-F644-9CFD-D7D15B0F1CF4}">
      <dgm:prSet/>
      <dgm:spPr/>
      <dgm:t>
        <a:bodyPr/>
        <a:lstStyle/>
        <a:p>
          <a:endParaRPr lang="en-US"/>
        </a:p>
      </dgm:t>
    </dgm:pt>
    <dgm:pt modelId="{C5F61509-FF92-6747-B13F-50A617A50554}" type="sibTrans" cxnId="{2A96D4A8-F2E2-F644-9CFD-D7D15B0F1CF4}">
      <dgm:prSet/>
      <dgm:spPr/>
      <dgm:t>
        <a:bodyPr/>
        <a:lstStyle/>
        <a:p>
          <a:endParaRPr lang="en-US"/>
        </a:p>
      </dgm:t>
    </dgm:pt>
    <dgm:pt modelId="{06E02A68-5B8B-9A49-81A1-A6809CE84668}">
      <dgm:prSet phldrT="[Text]"/>
      <dgm:spPr/>
      <dgm:t>
        <a:bodyPr/>
        <a:lstStyle/>
        <a:p>
          <a:r>
            <a:rPr lang="en-US" dirty="0"/>
            <a:t>BRUNEI DARUSSALAM ACCEPTANCE</a:t>
          </a:r>
        </a:p>
      </dgm:t>
    </dgm:pt>
    <dgm:pt modelId="{ED998E34-91E0-384F-B9D7-AEC799052B91}" type="parTrans" cxnId="{0B6D174A-309E-6547-8E27-A16E276F6B20}">
      <dgm:prSet/>
      <dgm:spPr/>
      <dgm:t>
        <a:bodyPr/>
        <a:lstStyle/>
        <a:p>
          <a:endParaRPr lang="en-US"/>
        </a:p>
      </dgm:t>
    </dgm:pt>
    <dgm:pt modelId="{42894E07-44DD-1B4F-BD82-227F6BE4645C}" type="sibTrans" cxnId="{0B6D174A-309E-6547-8E27-A16E276F6B20}">
      <dgm:prSet/>
      <dgm:spPr/>
      <dgm:t>
        <a:bodyPr/>
        <a:lstStyle/>
        <a:p>
          <a:endParaRPr lang="en-US"/>
        </a:p>
      </dgm:t>
    </dgm:pt>
    <dgm:pt modelId="{B713E397-FEE5-FE4B-89AF-3C7312D432C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Process to the application letter of Brunei Darussalam (LOI) to become a new member state of CTI-CFF</a:t>
          </a:r>
        </a:p>
      </dgm:t>
    </dgm:pt>
    <dgm:pt modelId="{F248CCE7-0D06-1044-9D7A-86185143E75D}" type="parTrans" cxnId="{97513B42-783A-0049-9DA1-5A7BFBB1FBD9}">
      <dgm:prSet/>
      <dgm:spPr/>
      <dgm:t>
        <a:bodyPr/>
        <a:lstStyle/>
        <a:p>
          <a:endParaRPr lang="en-US"/>
        </a:p>
      </dgm:t>
    </dgm:pt>
    <dgm:pt modelId="{98B29AC8-FC71-F847-903F-C8CF0D259576}" type="sibTrans" cxnId="{97513B42-783A-0049-9DA1-5A7BFBB1FBD9}">
      <dgm:prSet/>
      <dgm:spPr/>
      <dgm:t>
        <a:bodyPr/>
        <a:lstStyle/>
        <a:p>
          <a:endParaRPr lang="en-US"/>
        </a:p>
      </dgm:t>
    </dgm:pt>
    <dgm:pt modelId="{C8683989-DCBD-0244-8E4F-B095F5A057B6}" type="pres">
      <dgm:prSet presAssocID="{A3BFED56-60BF-F549-878F-A6752893F468}" presName="Name0" presStyleCnt="0">
        <dgm:presLayoutVars>
          <dgm:chMax/>
          <dgm:chPref/>
          <dgm:dir/>
        </dgm:presLayoutVars>
      </dgm:prSet>
      <dgm:spPr/>
    </dgm:pt>
    <dgm:pt modelId="{2E01C6E9-B345-624B-AD03-896ADECD9E80}" type="pres">
      <dgm:prSet presAssocID="{D0439946-976C-134C-8016-E8B68C363262}" presName="parenttextcomposite" presStyleCnt="0"/>
      <dgm:spPr/>
    </dgm:pt>
    <dgm:pt modelId="{7725C1FC-53F4-A24D-80AB-F2A229E6BFA6}" type="pres">
      <dgm:prSet presAssocID="{D0439946-976C-134C-8016-E8B68C363262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0EB78E9-5A4A-D642-8EC0-1380907EFA53}" type="pres">
      <dgm:prSet presAssocID="{D0439946-976C-134C-8016-E8B68C363262}" presName="composite" presStyleCnt="0"/>
      <dgm:spPr/>
    </dgm:pt>
    <dgm:pt modelId="{B661B569-565B-554D-BFCB-1794982F3694}" type="pres">
      <dgm:prSet presAssocID="{D0439946-976C-134C-8016-E8B68C363262}" presName="chevron1" presStyleLbl="alignNode1" presStyleIdx="0" presStyleCnt="21"/>
      <dgm:spPr/>
    </dgm:pt>
    <dgm:pt modelId="{212D69D9-5225-964C-A482-56E4EBBE79F0}" type="pres">
      <dgm:prSet presAssocID="{D0439946-976C-134C-8016-E8B68C363262}" presName="chevron2" presStyleLbl="alignNode1" presStyleIdx="1" presStyleCnt="21"/>
      <dgm:spPr/>
    </dgm:pt>
    <dgm:pt modelId="{5A6F3191-8988-D548-AC8E-97D14966E63D}" type="pres">
      <dgm:prSet presAssocID="{D0439946-976C-134C-8016-E8B68C363262}" presName="chevron3" presStyleLbl="alignNode1" presStyleIdx="2" presStyleCnt="21"/>
      <dgm:spPr/>
    </dgm:pt>
    <dgm:pt modelId="{D64B4419-DC58-0848-B18B-46DD2937C890}" type="pres">
      <dgm:prSet presAssocID="{D0439946-976C-134C-8016-E8B68C363262}" presName="chevron4" presStyleLbl="alignNode1" presStyleIdx="3" presStyleCnt="21"/>
      <dgm:spPr/>
    </dgm:pt>
    <dgm:pt modelId="{F79A1B33-470A-2349-980C-1738F217F488}" type="pres">
      <dgm:prSet presAssocID="{D0439946-976C-134C-8016-E8B68C363262}" presName="chevron5" presStyleLbl="alignNode1" presStyleIdx="4" presStyleCnt="21"/>
      <dgm:spPr/>
    </dgm:pt>
    <dgm:pt modelId="{F44AA190-7C03-2641-A61B-8B7958E2B0FF}" type="pres">
      <dgm:prSet presAssocID="{D0439946-976C-134C-8016-E8B68C363262}" presName="chevron6" presStyleLbl="alignNode1" presStyleIdx="5" presStyleCnt="21"/>
      <dgm:spPr/>
    </dgm:pt>
    <dgm:pt modelId="{371EF24E-5C12-9E4F-A43A-F23E641B033C}" type="pres">
      <dgm:prSet presAssocID="{D0439946-976C-134C-8016-E8B68C363262}" presName="chevron7" presStyleLbl="alignNode1" presStyleIdx="6" presStyleCnt="21"/>
      <dgm:spPr/>
    </dgm:pt>
    <dgm:pt modelId="{02D2A910-B9AC-D54B-8BB9-652954348981}" type="pres">
      <dgm:prSet presAssocID="{D0439946-976C-134C-8016-E8B68C36326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F2FC3E56-809C-C241-BBF5-18DC013B52AB}" type="pres">
      <dgm:prSet presAssocID="{40B80E91-9CDB-7842-B738-B5F35242C8D6}" presName="sibTrans" presStyleCnt="0"/>
      <dgm:spPr/>
    </dgm:pt>
    <dgm:pt modelId="{935D8ED7-D89B-314A-B072-D93C2857042D}" type="pres">
      <dgm:prSet presAssocID="{F636D949-8E14-2845-8A5A-DD4B1A70BCCA}" presName="parenttextcomposite" presStyleCnt="0"/>
      <dgm:spPr/>
    </dgm:pt>
    <dgm:pt modelId="{78C1A1B4-3366-5842-9189-5472F386B110}" type="pres">
      <dgm:prSet presAssocID="{F636D949-8E14-2845-8A5A-DD4B1A70BCCA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89E2722-0584-994E-B0D8-DA0B47AFAB52}" type="pres">
      <dgm:prSet presAssocID="{F636D949-8E14-2845-8A5A-DD4B1A70BCCA}" presName="composite" presStyleCnt="0"/>
      <dgm:spPr/>
    </dgm:pt>
    <dgm:pt modelId="{69618F6C-9BFE-154E-B670-28CBD6F67347}" type="pres">
      <dgm:prSet presAssocID="{F636D949-8E14-2845-8A5A-DD4B1A70BCCA}" presName="chevron1" presStyleLbl="alignNode1" presStyleIdx="7" presStyleCnt="21"/>
      <dgm:spPr/>
    </dgm:pt>
    <dgm:pt modelId="{C72E2709-C521-6049-BDE1-92583B50652E}" type="pres">
      <dgm:prSet presAssocID="{F636D949-8E14-2845-8A5A-DD4B1A70BCCA}" presName="chevron2" presStyleLbl="alignNode1" presStyleIdx="8" presStyleCnt="21"/>
      <dgm:spPr/>
    </dgm:pt>
    <dgm:pt modelId="{12CF502E-067B-2E4C-8408-98E1F79F1176}" type="pres">
      <dgm:prSet presAssocID="{F636D949-8E14-2845-8A5A-DD4B1A70BCCA}" presName="chevron3" presStyleLbl="alignNode1" presStyleIdx="9" presStyleCnt="21"/>
      <dgm:spPr/>
    </dgm:pt>
    <dgm:pt modelId="{EAACCF0F-9A4A-9342-A506-D6614F6C3EC4}" type="pres">
      <dgm:prSet presAssocID="{F636D949-8E14-2845-8A5A-DD4B1A70BCCA}" presName="chevron4" presStyleLbl="alignNode1" presStyleIdx="10" presStyleCnt="21"/>
      <dgm:spPr/>
    </dgm:pt>
    <dgm:pt modelId="{CC29706F-6BF2-5944-B1B0-70205E3A1E9A}" type="pres">
      <dgm:prSet presAssocID="{F636D949-8E14-2845-8A5A-DD4B1A70BCCA}" presName="chevron5" presStyleLbl="alignNode1" presStyleIdx="11" presStyleCnt="21"/>
      <dgm:spPr/>
    </dgm:pt>
    <dgm:pt modelId="{120F2718-73AA-EA49-9ADC-5403E3A22D3F}" type="pres">
      <dgm:prSet presAssocID="{F636D949-8E14-2845-8A5A-DD4B1A70BCCA}" presName="chevron6" presStyleLbl="alignNode1" presStyleIdx="12" presStyleCnt="21"/>
      <dgm:spPr/>
    </dgm:pt>
    <dgm:pt modelId="{B2B8E1E1-CF0F-2A4F-AE0D-D910DBA3B54B}" type="pres">
      <dgm:prSet presAssocID="{F636D949-8E14-2845-8A5A-DD4B1A70BCCA}" presName="chevron7" presStyleLbl="alignNode1" presStyleIdx="13" presStyleCnt="21"/>
      <dgm:spPr/>
    </dgm:pt>
    <dgm:pt modelId="{E9C23B4F-C03D-D448-B0E0-B0030EA157AA}" type="pres">
      <dgm:prSet presAssocID="{F636D949-8E14-2845-8A5A-DD4B1A70BCCA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51B12F1A-BBBD-794F-8BA8-20D4E56FAEA8}" type="pres">
      <dgm:prSet presAssocID="{9611A636-22E8-7F42-BA6F-7D6506C64C11}" presName="sibTrans" presStyleCnt="0"/>
      <dgm:spPr/>
    </dgm:pt>
    <dgm:pt modelId="{52780FD7-506D-A04E-9F98-C8F67CB69C42}" type="pres">
      <dgm:prSet presAssocID="{06E02A68-5B8B-9A49-81A1-A6809CE84668}" presName="parenttextcomposite" presStyleCnt="0"/>
      <dgm:spPr/>
    </dgm:pt>
    <dgm:pt modelId="{D00EB27A-5940-8C4E-9C46-86E2BEE48C58}" type="pres">
      <dgm:prSet presAssocID="{06E02A68-5B8B-9A49-81A1-A6809CE84668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121BB3F9-7866-B14F-A78C-B092D846349E}" type="pres">
      <dgm:prSet presAssocID="{06E02A68-5B8B-9A49-81A1-A6809CE84668}" presName="composite" presStyleCnt="0"/>
      <dgm:spPr/>
    </dgm:pt>
    <dgm:pt modelId="{F8F1506D-B23D-A64B-A9FF-6130E84A3005}" type="pres">
      <dgm:prSet presAssocID="{06E02A68-5B8B-9A49-81A1-A6809CE84668}" presName="chevron1" presStyleLbl="alignNode1" presStyleIdx="14" presStyleCnt="21"/>
      <dgm:spPr/>
    </dgm:pt>
    <dgm:pt modelId="{50CF7225-5376-D44B-8BDC-4C2CFD7FAA38}" type="pres">
      <dgm:prSet presAssocID="{06E02A68-5B8B-9A49-81A1-A6809CE84668}" presName="chevron2" presStyleLbl="alignNode1" presStyleIdx="15" presStyleCnt="21"/>
      <dgm:spPr/>
    </dgm:pt>
    <dgm:pt modelId="{6628CB74-FEF8-634A-8A36-FCB0FFE9A66A}" type="pres">
      <dgm:prSet presAssocID="{06E02A68-5B8B-9A49-81A1-A6809CE84668}" presName="chevron3" presStyleLbl="alignNode1" presStyleIdx="16" presStyleCnt="21"/>
      <dgm:spPr/>
    </dgm:pt>
    <dgm:pt modelId="{148E8C2C-D6BC-4B4C-8DE1-ADA467B253D4}" type="pres">
      <dgm:prSet presAssocID="{06E02A68-5B8B-9A49-81A1-A6809CE84668}" presName="chevron4" presStyleLbl="alignNode1" presStyleIdx="17" presStyleCnt="21"/>
      <dgm:spPr/>
    </dgm:pt>
    <dgm:pt modelId="{2B43DD12-3429-3445-872F-FE47BA7F85B5}" type="pres">
      <dgm:prSet presAssocID="{06E02A68-5B8B-9A49-81A1-A6809CE84668}" presName="chevron5" presStyleLbl="alignNode1" presStyleIdx="18" presStyleCnt="21"/>
      <dgm:spPr/>
    </dgm:pt>
    <dgm:pt modelId="{C90EC3C0-929B-B34D-BE56-BBCD2E29B3FF}" type="pres">
      <dgm:prSet presAssocID="{06E02A68-5B8B-9A49-81A1-A6809CE84668}" presName="chevron6" presStyleLbl="alignNode1" presStyleIdx="19" presStyleCnt="21"/>
      <dgm:spPr/>
    </dgm:pt>
    <dgm:pt modelId="{CE98BAED-DC26-F74D-81C6-6A96D31AC9C0}" type="pres">
      <dgm:prSet presAssocID="{06E02A68-5B8B-9A49-81A1-A6809CE84668}" presName="chevron7" presStyleLbl="alignNode1" presStyleIdx="20" presStyleCnt="21"/>
      <dgm:spPr/>
    </dgm:pt>
    <dgm:pt modelId="{3040B422-7201-8F46-BF49-FB823AAC9E8A}" type="pres">
      <dgm:prSet presAssocID="{06E02A68-5B8B-9A49-81A1-A6809CE84668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D5272CC8-DE8B-2043-89FF-61746A609B6C}" srcId="{A3BFED56-60BF-F549-878F-A6752893F468}" destId="{F636D949-8E14-2845-8A5A-DD4B1A70BCCA}" srcOrd="1" destOrd="0" parTransId="{4AC76598-EEFA-044F-AA02-F50BBF0ED395}" sibTransId="{9611A636-22E8-7F42-BA6F-7D6506C64C11}"/>
    <dgm:cxn modelId="{CA52C32B-8490-1643-AFFF-F0B22AE228A2}" srcId="{D0439946-976C-134C-8016-E8B68C363262}" destId="{EE362974-E00B-B44D-B880-736F2AC292DF}" srcOrd="0" destOrd="0" parTransId="{D49C3813-0271-2C43-8AB0-2BDB45A3E9A4}" sibTransId="{026CD892-FEC4-784D-8521-6156BA9772AD}"/>
    <dgm:cxn modelId="{2A96D4A8-F2E2-F644-9CFD-D7D15B0F1CF4}" srcId="{F636D949-8E14-2845-8A5A-DD4B1A70BCCA}" destId="{BC8757B1-023F-8F43-A9F3-FFE566300260}" srcOrd="0" destOrd="0" parTransId="{CC6366BB-88E2-6D4A-8457-6DE2E29079D5}" sibTransId="{C5F61509-FF92-6747-B13F-50A617A50554}"/>
    <dgm:cxn modelId="{97513B42-783A-0049-9DA1-5A7BFBB1FBD9}" srcId="{06E02A68-5B8B-9A49-81A1-A6809CE84668}" destId="{B713E397-FEE5-FE4B-89AF-3C7312D432CF}" srcOrd="0" destOrd="0" parTransId="{F248CCE7-0D06-1044-9D7A-86185143E75D}" sibTransId="{98B29AC8-FC71-F847-903F-C8CF0D259576}"/>
    <dgm:cxn modelId="{6B957427-0325-5446-BF32-35E51F435D33}" type="presOf" srcId="{B713E397-FEE5-FE4B-89AF-3C7312D432CF}" destId="{3040B422-7201-8F46-BF49-FB823AAC9E8A}" srcOrd="0" destOrd="0" presId="urn:microsoft.com/office/officeart/2008/layout/VerticalAccentList"/>
    <dgm:cxn modelId="{7214CB74-6F03-A349-BDEE-A1323505C774}" type="presOf" srcId="{06E02A68-5B8B-9A49-81A1-A6809CE84668}" destId="{D00EB27A-5940-8C4E-9C46-86E2BEE48C58}" srcOrd="0" destOrd="0" presId="urn:microsoft.com/office/officeart/2008/layout/VerticalAccentList"/>
    <dgm:cxn modelId="{0B6D174A-309E-6547-8E27-A16E276F6B20}" srcId="{A3BFED56-60BF-F549-878F-A6752893F468}" destId="{06E02A68-5B8B-9A49-81A1-A6809CE84668}" srcOrd="2" destOrd="0" parTransId="{ED998E34-91E0-384F-B9D7-AEC799052B91}" sibTransId="{42894E07-44DD-1B4F-BD82-227F6BE4645C}"/>
    <dgm:cxn modelId="{B58A5874-5EF0-AF4E-BEBE-52588DD77B5E}" type="presOf" srcId="{BC8757B1-023F-8F43-A9F3-FFE566300260}" destId="{E9C23B4F-C03D-D448-B0E0-B0030EA157AA}" srcOrd="0" destOrd="0" presId="urn:microsoft.com/office/officeart/2008/layout/VerticalAccentList"/>
    <dgm:cxn modelId="{6664DF07-E635-134C-BB1C-BFA422A7DEF6}" srcId="{A3BFED56-60BF-F549-878F-A6752893F468}" destId="{D0439946-976C-134C-8016-E8B68C363262}" srcOrd="0" destOrd="0" parTransId="{2A9F41DE-B59B-EA44-8931-B45D8F25DF76}" sibTransId="{40B80E91-9CDB-7842-B738-B5F35242C8D6}"/>
    <dgm:cxn modelId="{59816F19-F664-1549-A898-C0D097B95600}" type="presOf" srcId="{EE362974-E00B-B44D-B880-736F2AC292DF}" destId="{02D2A910-B9AC-D54B-8BB9-652954348981}" srcOrd="0" destOrd="0" presId="urn:microsoft.com/office/officeart/2008/layout/VerticalAccentList"/>
    <dgm:cxn modelId="{D0A0DA4B-CF42-A947-BE72-0D9915B2AFA0}" type="presOf" srcId="{A3BFED56-60BF-F549-878F-A6752893F468}" destId="{C8683989-DCBD-0244-8E4F-B095F5A057B6}" srcOrd="0" destOrd="0" presId="urn:microsoft.com/office/officeart/2008/layout/VerticalAccentList"/>
    <dgm:cxn modelId="{0B18EC8C-EA02-264A-A987-1802ADCE4C53}" type="presOf" srcId="{D0439946-976C-134C-8016-E8B68C363262}" destId="{7725C1FC-53F4-A24D-80AB-F2A229E6BFA6}" srcOrd="0" destOrd="0" presId="urn:microsoft.com/office/officeart/2008/layout/VerticalAccentList"/>
    <dgm:cxn modelId="{F0DDEEAB-E8E5-9F4A-B06C-31BE35B278B6}" type="presOf" srcId="{F636D949-8E14-2845-8A5A-DD4B1A70BCCA}" destId="{78C1A1B4-3366-5842-9189-5472F386B110}" srcOrd="0" destOrd="0" presId="urn:microsoft.com/office/officeart/2008/layout/VerticalAccentList"/>
    <dgm:cxn modelId="{82EE520A-26CB-D348-B0E1-8DC0DE5B6A98}" type="presParOf" srcId="{C8683989-DCBD-0244-8E4F-B095F5A057B6}" destId="{2E01C6E9-B345-624B-AD03-896ADECD9E80}" srcOrd="0" destOrd="0" presId="urn:microsoft.com/office/officeart/2008/layout/VerticalAccentList"/>
    <dgm:cxn modelId="{1DEA2E9E-7A06-2047-8EF6-70A5191D5CE0}" type="presParOf" srcId="{2E01C6E9-B345-624B-AD03-896ADECD9E80}" destId="{7725C1FC-53F4-A24D-80AB-F2A229E6BFA6}" srcOrd="0" destOrd="0" presId="urn:microsoft.com/office/officeart/2008/layout/VerticalAccentList"/>
    <dgm:cxn modelId="{52E9E084-FC58-1E4A-BF30-E8D1153055B7}" type="presParOf" srcId="{C8683989-DCBD-0244-8E4F-B095F5A057B6}" destId="{60EB78E9-5A4A-D642-8EC0-1380907EFA53}" srcOrd="1" destOrd="0" presId="urn:microsoft.com/office/officeart/2008/layout/VerticalAccentList"/>
    <dgm:cxn modelId="{461BC8CD-F7FF-E548-909A-96F9CAD94B7C}" type="presParOf" srcId="{60EB78E9-5A4A-D642-8EC0-1380907EFA53}" destId="{B661B569-565B-554D-BFCB-1794982F3694}" srcOrd="0" destOrd="0" presId="urn:microsoft.com/office/officeart/2008/layout/VerticalAccentList"/>
    <dgm:cxn modelId="{D1A05BDA-070B-AE49-879B-73A537153B12}" type="presParOf" srcId="{60EB78E9-5A4A-D642-8EC0-1380907EFA53}" destId="{212D69D9-5225-964C-A482-56E4EBBE79F0}" srcOrd="1" destOrd="0" presId="urn:microsoft.com/office/officeart/2008/layout/VerticalAccentList"/>
    <dgm:cxn modelId="{F3CBC621-37DD-E647-B35D-54A1E9051C39}" type="presParOf" srcId="{60EB78E9-5A4A-D642-8EC0-1380907EFA53}" destId="{5A6F3191-8988-D548-AC8E-97D14966E63D}" srcOrd="2" destOrd="0" presId="urn:microsoft.com/office/officeart/2008/layout/VerticalAccentList"/>
    <dgm:cxn modelId="{79BF59C9-9C02-7341-9516-F132A8AC2374}" type="presParOf" srcId="{60EB78E9-5A4A-D642-8EC0-1380907EFA53}" destId="{D64B4419-DC58-0848-B18B-46DD2937C890}" srcOrd="3" destOrd="0" presId="urn:microsoft.com/office/officeart/2008/layout/VerticalAccentList"/>
    <dgm:cxn modelId="{36C66B10-28F4-8B49-9E31-8F93C7A1EA4E}" type="presParOf" srcId="{60EB78E9-5A4A-D642-8EC0-1380907EFA53}" destId="{F79A1B33-470A-2349-980C-1738F217F488}" srcOrd="4" destOrd="0" presId="urn:microsoft.com/office/officeart/2008/layout/VerticalAccentList"/>
    <dgm:cxn modelId="{4337B79C-DBB9-CE40-B7B3-FC4B74E10E95}" type="presParOf" srcId="{60EB78E9-5A4A-D642-8EC0-1380907EFA53}" destId="{F44AA190-7C03-2641-A61B-8B7958E2B0FF}" srcOrd="5" destOrd="0" presId="urn:microsoft.com/office/officeart/2008/layout/VerticalAccentList"/>
    <dgm:cxn modelId="{3FC96AF4-A863-C544-A489-4A9D30D8DF5F}" type="presParOf" srcId="{60EB78E9-5A4A-D642-8EC0-1380907EFA53}" destId="{371EF24E-5C12-9E4F-A43A-F23E641B033C}" srcOrd="6" destOrd="0" presId="urn:microsoft.com/office/officeart/2008/layout/VerticalAccentList"/>
    <dgm:cxn modelId="{E3C7FF9C-9603-5B45-9F60-10AEAD26CB46}" type="presParOf" srcId="{60EB78E9-5A4A-D642-8EC0-1380907EFA53}" destId="{02D2A910-B9AC-D54B-8BB9-652954348981}" srcOrd="7" destOrd="0" presId="urn:microsoft.com/office/officeart/2008/layout/VerticalAccentList"/>
    <dgm:cxn modelId="{C2E2AD01-C754-3442-A9B2-627D6CECE31C}" type="presParOf" srcId="{C8683989-DCBD-0244-8E4F-B095F5A057B6}" destId="{F2FC3E56-809C-C241-BBF5-18DC013B52AB}" srcOrd="2" destOrd="0" presId="urn:microsoft.com/office/officeart/2008/layout/VerticalAccentList"/>
    <dgm:cxn modelId="{9EF78455-1857-CC4A-AABE-7593037B87FF}" type="presParOf" srcId="{C8683989-DCBD-0244-8E4F-B095F5A057B6}" destId="{935D8ED7-D89B-314A-B072-D93C2857042D}" srcOrd="3" destOrd="0" presId="urn:microsoft.com/office/officeart/2008/layout/VerticalAccentList"/>
    <dgm:cxn modelId="{7F9B0E64-726C-9343-B63F-4A65492DB481}" type="presParOf" srcId="{935D8ED7-D89B-314A-B072-D93C2857042D}" destId="{78C1A1B4-3366-5842-9189-5472F386B110}" srcOrd="0" destOrd="0" presId="urn:microsoft.com/office/officeart/2008/layout/VerticalAccentList"/>
    <dgm:cxn modelId="{743A00F0-C50A-FB44-8759-22EEFD0AB755}" type="presParOf" srcId="{C8683989-DCBD-0244-8E4F-B095F5A057B6}" destId="{089E2722-0584-994E-B0D8-DA0B47AFAB52}" srcOrd="4" destOrd="0" presId="urn:microsoft.com/office/officeart/2008/layout/VerticalAccentList"/>
    <dgm:cxn modelId="{338BEEA1-9E37-6D41-92B1-D0B88654B1DA}" type="presParOf" srcId="{089E2722-0584-994E-B0D8-DA0B47AFAB52}" destId="{69618F6C-9BFE-154E-B670-28CBD6F67347}" srcOrd="0" destOrd="0" presId="urn:microsoft.com/office/officeart/2008/layout/VerticalAccentList"/>
    <dgm:cxn modelId="{71478EC3-1950-954D-89FB-319C5614C88C}" type="presParOf" srcId="{089E2722-0584-994E-B0D8-DA0B47AFAB52}" destId="{C72E2709-C521-6049-BDE1-92583B50652E}" srcOrd="1" destOrd="0" presId="urn:microsoft.com/office/officeart/2008/layout/VerticalAccentList"/>
    <dgm:cxn modelId="{78BFB1D2-DCDF-BC44-AAB1-16FE1C5AFB0C}" type="presParOf" srcId="{089E2722-0584-994E-B0D8-DA0B47AFAB52}" destId="{12CF502E-067B-2E4C-8408-98E1F79F1176}" srcOrd="2" destOrd="0" presId="urn:microsoft.com/office/officeart/2008/layout/VerticalAccentList"/>
    <dgm:cxn modelId="{4D3BC31C-7A35-7A40-B87F-9FA67CF5C305}" type="presParOf" srcId="{089E2722-0584-994E-B0D8-DA0B47AFAB52}" destId="{EAACCF0F-9A4A-9342-A506-D6614F6C3EC4}" srcOrd="3" destOrd="0" presId="urn:microsoft.com/office/officeart/2008/layout/VerticalAccentList"/>
    <dgm:cxn modelId="{FF12E1D2-F8D8-AB42-8A1B-B62C52B41C70}" type="presParOf" srcId="{089E2722-0584-994E-B0D8-DA0B47AFAB52}" destId="{CC29706F-6BF2-5944-B1B0-70205E3A1E9A}" srcOrd="4" destOrd="0" presId="urn:microsoft.com/office/officeart/2008/layout/VerticalAccentList"/>
    <dgm:cxn modelId="{73542282-6C97-5544-9500-2BC9A083EC66}" type="presParOf" srcId="{089E2722-0584-994E-B0D8-DA0B47AFAB52}" destId="{120F2718-73AA-EA49-9ADC-5403E3A22D3F}" srcOrd="5" destOrd="0" presId="urn:microsoft.com/office/officeart/2008/layout/VerticalAccentList"/>
    <dgm:cxn modelId="{A5C66F27-C5E2-A04B-A43B-B04931D32CFE}" type="presParOf" srcId="{089E2722-0584-994E-B0D8-DA0B47AFAB52}" destId="{B2B8E1E1-CF0F-2A4F-AE0D-D910DBA3B54B}" srcOrd="6" destOrd="0" presId="urn:microsoft.com/office/officeart/2008/layout/VerticalAccentList"/>
    <dgm:cxn modelId="{4F78E6CD-C570-6646-9527-C0315DB99435}" type="presParOf" srcId="{089E2722-0584-994E-B0D8-DA0B47AFAB52}" destId="{E9C23B4F-C03D-D448-B0E0-B0030EA157AA}" srcOrd="7" destOrd="0" presId="urn:microsoft.com/office/officeart/2008/layout/VerticalAccentList"/>
    <dgm:cxn modelId="{BC1B7719-E1A2-F145-B330-D46165010B4A}" type="presParOf" srcId="{C8683989-DCBD-0244-8E4F-B095F5A057B6}" destId="{51B12F1A-BBBD-794F-8BA8-20D4E56FAEA8}" srcOrd="5" destOrd="0" presId="urn:microsoft.com/office/officeart/2008/layout/VerticalAccentList"/>
    <dgm:cxn modelId="{4A8B223B-7747-B347-8349-257970F981D0}" type="presParOf" srcId="{C8683989-DCBD-0244-8E4F-B095F5A057B6}" destId="{52780FD7-506D-A04E-9F98-C8F67CB69C42}" srcOrd="6" destOrd="0" presId="urn:microsoft.com/office/officeart/2008/layout/VerticalAccentList"/>
    <dgm:cxn modelId="{2403D995-82FE-7542-8E6D-C002EDB92A50}" type="presParOf" srcId="{52780FD7-506D-A04E-9F98-C8F67CB69C42}" destId="{D00EB27A-5940-8C4E-9C46-86E2BEE48C58}" srcOrd="0" destOrd="0" presId="urn:microsoft.com/office/officeart/2008/layout/VerticalAccentList"/>
    <dgm:cxn modelId="{4006ACDB-C84C-B74A-B443-5E2D12835FB5}" type="presParOf" srcId="{C8683989-DCBD-0244-8E4F-B095F5A057B6}" destId="{121BB3F9-7866-B14F-A78C-B092D846349E}" srcOrd="7" destOrd="0" presId="urn:microsoft.com/office/officeart/2008/layout/VerticalAccentList"/>
    <dgm:cxn modelId="{9DC3067E-BDD8-E84D-81AA-53CA3CA80C0A}" type="presParOf" srcId="{121BB3F9-7866-B14F-A78C-B092D846349E}" destId="{F8F1506D-B23D-A64B-A9FF-6130E84A3005}" srcOrd="0" destOrd="0" presId="urn:microsoft.com/office/officeart/2008/layout/VerticalAccentList"/>
    <dgm:cxn modelId="{8B5DB16C-FA58-B143-8017-44E70DF5855F}" type="presParOf" srcId="{121BB3F9-7866-B14F-A78C-B092D846349E}" destId="{50CF7225-5376-D44B-8BDC-4C2CFD7FAA38}" srcOrd="1" destOrd="0" presId="urn:microsoft.com/office/officeart/2008/layout/VerticalAccentList"/>
    <dgm:cxn modelId="{E613F24C-560D-354E-8C11-6DA4C1700E89}" type="presParOf" srcId="{121BB3F9-7866-B14F-A78C-B092D846349E}" destId="{6628CB74-FEF8-634A-8A36-FCB0FFE9A66A}" srcOrd="2" destOrd="0" presId="urn:microsoft.com/office/officeart/2008/layout/VerticalAccentList"/>
    <dgm:cxn modelId="{D945E93C-EF93-B540-88C1-5FB7E2D30DB6}" type="presParOf" srcId="{121BB3F9-7866-B14F-A78C-B092D846349E}" destId="{148E8C2C-D6BC-4B4C-8DE1-ADA467B253D4}" srcOrd="3" destOrd="0" presId="urn:microsoft.com/office/officeart/2008/layout/VerticalAccentList"/>
    <dgm:cxn modelId="{7167D3E9-AEBE-0649-818B-1E3CF2E2566B}" type="presParOf" srcId="{121BB3F9-7866-B14F-A78C-B092D846349E}" destId="{2B43DD12-3429-3445-872F-FE47BA7F85B5}" srcOrd="4" destOrd="0" presId="urn:microsoft.com/office/officeart/2008/layout/VerticalAccentList"/>
    <dgm:cxn modelId="{0BA750CB-CBFA-DB48-A429-31E7B3309177}" type="presParOf" srcId="{121BB3F9-7866-B14F-A78C-B092D846349E}" destId="{C90EC3C0-929B-B34D-BE56-BBCD2E29B3FF}" srcOrd="5" destOrd="0" presId="urn:microsoft.com/office/officeart/2008/layout/VerticalAccentList"/>
    <dgm:cxn modelId="{E1782760-E8B6-0C49-BE55-BF403E5D2096}" type="presParOf" srcId="{121BB3F9-7866-B14F-A78C-B092D846349E}" destId="{CE98BAED-DC26-F74D-81C6-6A96D31AC9C0}" srcOrd="6" destOrd="0" presId="urn:microsoft.com/office/officeart/2008/layout/VerticalAccentList"/>
    <dgm:cxn modelId="{515825AE-0ECF-244B-8522-AEE41E883AF7}" type="presParOf" srcId="{121BB3F9-7866-B14F-A78C-B092D846349E}" destId="{3040B422-7201-8F46-BF49-FB823AAC9E8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5C1FC-53F4-A24D-80AB-F2A229E6BFA6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RATIFICATION</a:t>
          </a:r>
        </a:p>
      </dsp:txBody>
      <dsp:txXfrm>
        <a:off x="661227" y="442"/>
        <a:ext cx="6315075" cy="574097"/>
      </dsp:txXfrm>
    </dsp:sp>
    <dsp:sp modelId="{B661B569-565B-554D-BFCB-1794982F3694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2D69D9-5225-964C-A482-56E4EBBE79F0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F3191-8988-D548-AC8E-97D14966E63D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B4419-DC58-0848-B18B-46DD2937C890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1B33-470A-2349-980C-1738F217F488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4AA190-7C03-2641-A61B-8B7958E2B0FF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1EF24E-5C12-9E4F-A43A-F23E641B033C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D2A910-B9AC-D54B-8BB9-652954348981}">
      <dsp:nvSpPr>
        <dsp:cNvPr id="0" name=""/>
        <dsp:cNvSpPr/>
      </dsp:nvSpPr>
      <dsp:spPr>
        <a:xfrm>
          <a:off x="661227" y="691486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Ratification to the Agreement on the Establishment of Permanent Regional Secretariat by Solomon Islands, Timor-Leste and Philippines in 2014 and PNG in 2016</a:t>
          </a:r>
        </a:p>
      </dsp:txBody>
      <dsp:txXfrm>
        <a:off x="661227" y="691486"/>
        <a:ext cx="6397170" cy="935566"/>
      </dsp:txXfrm>
    </dsp:sp>
    <dsp:sp modelId="{78C1A1B4-3366-5842-9189-5472F386B110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ANNUAL CONTRIBUTION</a:t>
          </a:r>
        </a:p>
      </dsp:txBody>
      <dsp:txXfrm>
        <a:off x="661227" y="1837555"/>
        <a:ext cx="6315075" cy="574097"/>
      </dsp:txXfrm>
    </dsp:sp>
    <dsp:sp modelId="{69618F6C-9BFE-154E-B670-28CBD6F67347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2E2709-C521-6049-BDE1-92583B50652E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F502E-067B-2E4C-8408-98E1F79F1176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CCF0F-9A4A-9342-A506-D6614F6C3EC4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9706F-6BF2-5944-B1B0-70205E3A1E9A}">
      <dsp:nvSpPr>
        <dsp:cNvPr id="0" name=""/>
        <dsp:cNvSpPr/>
      </dsp:nvSpPr>
      <dsp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0F2718-73AA-EA49-9ADC-5403E3A22D3F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B8E1E1-CF0F-2A4F-AE0D-D910DBA3B54B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C23B4F-C03D-D448-B0E0-B0030EA157AA}">
      <dsp:nvSpPr>
        <dsp:cNvPr id="0" name=""/>
        <dsp:cNvSpPr/>
      </dsp:nvSpPr>
      <dsp:spPr>
        <a:xfrm>
          <a:off x="661227" y="2528599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The support and assistance from 5 (five) member countries in providing annual contribution to Regional Secretariat.</a:t>
          </a:r>
        </a:p>
      </dsp:txBody>
      <dsp:txXfrm>
        <a:off x="661227" y="2528599"/>
        <a:ext cx="6397170" cy="935566"/>
      </dsp:txXfrm>
    </dsp:sp>
    <dsp:sp modelId="{D00EB27A-5940-8C4E-9C46-86E2BEE48C58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BRUNEI DARUSSALAM ACCEPTANCE</a:t>
          </a:r>
        </a:p>
      </dsp:txBody>
      <dsp:txXfrm>
        <a:off x="661227" y="3674668"/>
        <a:ext cx="6315075" cy="574097"/>
      </dsp:txXfrm>
    </dsp:sp>
    <dsp:sp modelId="{F8F1506D-B23D-A64B-A9FF-6130E84A3005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CF7225-5376-D44B-8BDC-4C2CFD7FAA38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28CB74-FEF8-634A-8A36-FCB0FFE9A66A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8E8C2C-D6BC-4B4C-8DE1-ADA467B253D4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3DD12-3429-3445-872F-FE47BA7F85B5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0EC3C0-929B-B34D-BE56-BBCD2E29B3FF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98BAED-DC26-F74D-81C6-6A96D31AC9C0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40B422-7201-8F46-BF49-FB823AAC9E8A}">
      <dsp:nvSpPr>
        <dsp:cNvPr id="0" name=""/>
        <dsp:cNvSpPr/>
      </dsp:nvSpPr>
      <dsp:spPr>
        <a:xfrm>
          <a:off x="661227" y="4365711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</a:rPr>
            <a:t>Process to the application letter of Brunei Darussalam (LOI) to become a new member state of CTI-CFF</a:t>
          </a:r>
        </a:p>
      </dsp:txBody>
      <dsp:txXfrm>
        <a:off x="661227" y="4365711"/>
        <a:ext cx="6397170" cy="935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3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2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479D-D6E2-49DB-9BB7-0D907BCA738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2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689598" y="266050"/>
            <a:ext cx="65532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028184"/>
                </a:solidFill>
              </a:rPr>
              <a:t>Papua </a:t>
            </a:r>
            <a:r>
              <a:rPr lang="en-GB" sz="3600" b="1" dirty="0">
                <a:solidFill>
                  <a:srgbClr val="028184"/>
                </a:solidFill>
              </a:rPr>
              <a:t>New Guinea’s Leadership Report as the Chair of Committee of Senior Officials (CSO) and Council of Ministers (COM)</a:t>
            </a:r>
            <a:endParaRPr lang="en-ID" sz="3600" dirty="0">
              <a:solidFill>
                <a:srgbClr val="028184"/>
              </a:solidFill>
            </a:endParaRPr>
          </a:p>
          <a:p>
            <a:endParaRPr lang="en-US" sz="3600" b="1" dirty="0">
              <a:solidFill>
                <a:srgbClr val="028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1957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28184"/>
                </a:solidFill>
                <a:latin typeface="Bebas Neue Bold" panose="020B0606020202050201" pitchFamily="34" charset="0"/>
              </a:rPr>
              <a:t>RECOMMENDATION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999" y="1690698"/>
            <a:ext cx="10045521" cy="36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sz="2400" dirty="0">
                <a:solidFill>
                  <a:srgbClr val="028184"/>
                </a:solidFill>
              </a:rPr>
              <a:t>To acknowledge and appreciate the CTI-CFF Leadership by Papua New Guinea for the period of two years  from 2014-2016.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sz="1000" dirty="0">
              <a:solidFill>
                <a:srgbClr val="028184"/>
              </a:solidFill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sz="2400" dirty="0">
                <a:solidFill>
                  <a:srgbClr val="028184"/>
                </a:solidFill>
              </a:rPr>
              <a:t>To appreciate the supports of all member countries during Papua New Guinea’s Leadership as the Chair of CTI-CFF Council Of Ministers (COM) and Chair of CTI-CFF Committee  of Senior Officials (CSO).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18"/>
          </a:xfrm>
        </p:spPr>
      </p:pic>
    </p:spTree>
    <p:extLst>
      <p:ext uri="{BB962C8B-B14F-4D97-AF65-F5344CB8AC3E}">
        <p14:creationId xmlns:p14="http://schemas.microsoft.com/office/powerpoint/2010/main" val="91288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9"/>
            <a:ext cx="10515600" cy="911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28184"/>
                </a:solidFill>
                <a:latin typeface="Bebas Neue Bold" panose="020B0606020202050201" pitchFamily="34" charset="0"/>
              </a:rPr>
              <a:t>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028" y="1860022"/>
            <a:ext cx="10329706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n-US" sz="2400" dirty="0"/>
              <a:t>The 5</a:t>
            </a:r>
            <a:r>
              <a:rPr lang="en-US" sz="2400" baseline="30000" dirty="0"/>
              <a:t>th</a:t>
            </a:r>
            <a:r>
              <a:rPr lang="en-US" sz="2400" dirty="0"/>
              <a:t> Ministerial Meeting (MM-5) held in 2014 in Manado, Indonesia acknowledged the election of Papua New Guinea as the Chair and the Philippines as the Vice Chair of the CTI-CFF Council of Ministers for the period of two years from 16 May 2014 to 16 May 2016 and/or such a time when the Ministerial Meeting will be held after 16 May 2016.</a:t>
            </a: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9"/>
            <a:ext cx="10515600" cy="90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28184"/>
                </a:solidFill>
                <a:latin typeface="Bebas Neue Bold" panose="020B0606020202050201" pitchFamily="34" charset="0"/>
              </a:rPr>
              <a:t>ACCOMPLISHMENTS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074" y="1266092"/>
            <a:ext cx="10843840" cy="895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Inauguration of CTI-CFF building in May 2014 in Manado, Indonesia.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r>
              <a:rPr lang="en-US" sz="2400" dirty="0"/>
              <a:t>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Ratification of the Agreement on Establishment of CTI-CFF Regional Secretariat by Philippines (2014) and PNG (2016)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</p:txBody>
      </p:sp>
      <p:pic>
        <p:nvPicPr>
          <p:cNvPr id="1026" name="Picture 2" descr="E:\MANADO MAY 2014\IMG_20140516_123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66" y="1849416"/>
            <a:ext cx="6678111" cy="41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6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9"/>
            <a:ext cx="10515600" cy="90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28184"/>
                </a:solidFill>
                <a:latin typeface="Bebas Neue Bold" panose="020B0606020202050201" pitchFamily="34" charset="0"/>
              </a:rPr>
              <a:t>ACCOMPLISHMENTS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074" y="1266092"/>
            <a:ext cx="10843840" cy="981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Prof. Widi Pratikto, elected Executive Director of the CTI-CFF Regional Secretariat signed his Contract of Employment with Hon. John </a:t>
            </a:r>
            <a:r>
              <a:rPr lang="en-US" sz="2400" dirty="0" err="1"/>
              <a:t>Pundari</a:t>
            </a:r>
            <a:r>
              <a:rPr lang="en-US" sz="2400" dirty="0"/>
              <a:t>, CMG, MP, Minister of Environment and Conservation and Climate Change and Chair of COM on 24</a:t>
            </a:r>
            <a:r>
              <a:rPr lang="en-US" sz="2400" baseline="30000" dirty="0"/>
              <a:t>th</a:t>
            </a:r>
            <a:r>
              <a:rPr lang="en-US" sz="2400" dirty="0"/>
              <a:t> March 2015 in Port Moresby.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Appointment of Executive Director of CTI-CFF Regional Secretariat commenced on 1 April 2015.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Ratification of the Agreement on Establishment of CTI-CFF Regional Secretariat by Philippines (2014) and PNG (2016)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</p:txBody>
      </p:sp>
      <p:pic>
        <p:nvPicPr>
          <p:cNvPr id="7" name="Picture 6" descr="C:\Users\ytio\Desktop\20150324_CTI CED Contract Signing\IMG_13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34" y="3373822"/>
            <a:ext cx="6038194" cy="3294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42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9"/>
            <a:ext cx="10515600" cy="90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28184"/>
                </a:solidFill>
                <a:latin typeface="Bebas Neue Bold" panose="020B0606020202050201" pitchFamily="34" charset="0"/>
              </a:rPr>
              <a:t>ACCOMPLISHMENTS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074" y="1266092"/>
            <a:ext cx="10843840" cy="990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signing of the Executive Director’s Terms of Appointment and Employment Agreement marks a milestone in the CTI-CFF towards institutionalizing the collective vision of a sustainable future of the six countries as articulated in the Leaders Declaration of the CTI-CFF.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Ratification of the Agreement on Establishment of CTI-CFF Regional Secretariat by Philippines (2014) and PNG (2016)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</p:txBody>
      </p:sp>
      <p:pic>
        <p:nvPicPr>
          <p:cNvPr id="7" name="Picture 6" descr="C:\Users\ytio\Desktop\20150324_CTI CED Contract Signing\IMG_13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69" y="2790331"/>
            <a:ext cx="5627138" cy="3427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60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30"/>
            <a:ext cx="10515600" cy="612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28184"/>
                </a:solidFill>
                <a:latin typeface="Bebas Neue Bold" panose="020B0606020202050201" pitchFamily="34" charset="0"/>
              </a:rPr>
              <a:t>ACCOMPLISHMENTS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2" y="977462"/>
            <a:ext cx="10781711" cy="991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Handover of Interim Regional Secretariat to Permanent Regional Secretariat on 1 January 2016.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Host Country Agreement between the Government of the Republic of Indonesia and CTI-CFF Regional Secretariat was signed on 1 December 2015 in Manado.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Ratification of the Agreement on Establishment of CTI-CFF Regional Secretariat by Philippines (2014) and PNG (2016)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</p:txBody>
      </p:sp>
      <p:pic>
        <p:nvPicPr>
          <p:cNvPr id="2050" name="Picture 2" descr="C:\Users\ytio\Pictures\2015-12-01 001\20151201_194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56" y="2680138"/>
            <a:ext cx="6921063" cy="35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7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30"/>
            <a:ext cx="10515600" cy="706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28184"/>
                </a:solidFill>
                <a:latin typeface="Bebas Neue Bold" panose="020B0606020202050201" pitchFamily="34" charset="0"/>
              </a:rPr>
              <a:t>ACCOMPLISHMENTS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074" y="1266092"/>
            <a:ext cx="10843840" cy="953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Hon. Mao </a:t>
            </a:r>
            <a:r>
              <a:rPr lang="en-US" sz="2400" dirty="0" err="1"/>
              <a:t>Zemming</a:t>
            </a:r>
            <a:r>
              <a:rPr lang="en-US" sz="2400" dirty="0"/>
              <a:t>, Minister for Fisheries and Marine Resources of Papua New Guinea and Her Excellency Susi </a:t>
            </a:r>
            <a:r>
              <a:rPr lang="en-US" sz="2400" dirty="0" err="1"/>
              <a:t>Pudjiastuti</a:t>
            </a:r>
            <a:r>
              <a:rPr lang="en-US" sz="2400" dirty="0"/>
              <a:t>, Minister of Marine Affairs and Fisheries of Republic of Indonesia signed the MOU on IUU Fishing in December 2015 during the 1</a:t>
            </a:r>
            <a:r>
              <a:rPr lang="en-US" sz="2400" baseline="30000" dirty="0"/>
              <a:t>st</a:t>
            </a:r>
            <a:r>
              <a:rPr lang="en-US" sz="2400" dirty="0"/>
              <a:t> Regional Workshop on Combating IUU Fishing and Sustainable Fisheries Exercise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Ratification of the Agreement on Establishment of CTI-CFF Regional Secretariat by Philippines (2014) and PNG (2016)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</p:txBody>
      </p:sp>
      <p:pic>
        <p:nvPicPr>
          <p:cNvPr id="3076" name="Picture 4" descr="C:\Users\ytio\Pictures\2015-12-01 001\20151201_194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38" y="3011213"/>
            <a:ext cx="6290442" cy="32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9"/>
            <a:ext cx="10515600" cy="90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28184"/>
                </a:solidFill>
                <a:latin typeface="Bebas Neue Bold" panose="020B0606020202050201" pitchFamily="34" charset="0"/>
              </a:rPr>
              <a:t>ACCOMPLISHMENTS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074" y="1266092"/>
            <a:ext cx="10843840" cy="1042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/>
              <a:t>Ratification by the Republic of the Philippines on the Agreement on the Establishment of CTI-CFF Regional Secretariat on 24 November 2014.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/>
              <a:t>Ratification by Papua New Guinea on the Agreement on the Establishment of CTI-CFF Permanent Regional Secretariat on 30</a:t>
            </a:r>
            <a:r>
              <a:rPr lang="en-GB" sz="2400" baseline="30000" dirty="0"/>
              <a:t>th</a:t>
            </a:r>
            <a:r>
              <a:rPr lang="en-GB" sz="2400" dirty="0"/>
              <a:t> August 2016.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/>
              <a:t>A number of TWG and Cross cutting themes (i.e. WLF, LGN General Assembly) events held</a:t>
            </a: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Ratification of the Agreement on Establishment of CTI-CFF Regional Secretariat by Philippines (2014) and PNG (2016)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endParaRPr lang="en-US" sz="2400" dirty="0">
              <a:solidFill>
                <a:srgbClr val="028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1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655" cy="6858000"/>
          </a:xfr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8608877"/>
              </p:ext>
            </p:extLst>
          </p:nvPr>
        </p:nvGraphicFramePr>
        <p:xfrm>
          <a:off x="2455333" y="465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entagon 6"/>
          <p:cNvSpPr/>
          <p:nvPr/>
        </p:nvSpPr>
        <p:spPr>
          <a:xfrm>
            <a:off x="524932" y="1439334"/>
            <a:ext cx="2116666" cy="3318933"/>
          </a:xfrm>
          <a:prstGeom prst="homePlate">
            <a:avLst>
              <a:gd name="adj" fmla="val 4920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/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344434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1340</TotalTime>
  <Words>612</Words>
  <Application>Microsoft Office PowerPoint</Application>
  <PresentationFormat>Widescreen</PresentationFormat>
  <Paragraphs>151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Bebas Neue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reihan raisuli</dc:creator>
  <cp:lastModifiedBy>ILHAM PERINTIS</cp:lastModifiedBy>
  <cp:revision>111</cp:revision>
  <dcterms:created xsi:type="dcterms:W3CDTF">2016-09-05T19:41:43Z</dcterms:created>
  <dcterms:modified xsi:type="dcterms:W3CDTF">2016-11-07T04:45:48Z</dcterms:modified>
</cp:coreProperties>
</file>