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42F"/>
    <a:srgbClr val="FFFFFF"/>
    <a:srgbClr val="47444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76" autoAdjust="0"/>
    <p:restoredTop sz="94660"/>
  </p:normalViewPr>
  <p:slideViewPr>
    <p:cSldViewPr snapToGrid="0">
      <p:cViewPr>
        <p:scale>
          <a:sx n="39" d="100"/>
          <a:sy n="39" d="100"/>
        </p:scale>
        <p:origin x="-1628" y="-1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3526E-C603-41C4-90DC-2A6005FE45C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B979A-1C29-4A04-A8C0-E6EC66FE6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35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NOTES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Wingdings" pitchFamily="2" charset="2"/>
              <a:buChar char="q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Procedure and activities in place. Good opportunity to implement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eCDTS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manual to electronic version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Wingdings" pitchFamily="2" charset="2"/>
              <a:buChar char="q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Small-scale fisheries data are led by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WorldFish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Long-term data collection plan needs to be in place.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Wingdings" pitchFamily="2" charset="2"/>
              <a:buChar char="q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scale fisheries main activities in Timor-Leste and for domestic market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Wingdings" pitchFamily="2" charset="2"/>
              <a:buChar char="q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enforcement (physical): Foreign vessels in competition with local vessels (illegal activities – theft of supplies) = learn from neighbouring countries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Wingdings" pitchFamily="2" charset="2"/>
              <a:buChar char="q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Currently no VMS facility for &gt;30GRT vessels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55455-D244-41F4-BAA7-86BAFC6DA5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25/06/2019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2976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25/06/2019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3700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25/06/2019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8760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25/06/2019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A07EE5D-454A-4B0F-9265-FFE8A556E4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6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25/06/2019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8754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25/06/2019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3469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25/06/2019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771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25/06/2019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0102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25/06/2019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4647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25/06/2019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6191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25/06/2019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0118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79BF7-5BE7-4D6C-A296-2834D83179B3}" type="datetimeFigureOut">
              <a:rPr lang="en-PH" smtClean="0"/>
              <a:t>25/06/2019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E593045-CD0D-4401-A7BF-ED91C462822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09" y="365125"/>
            <a:ext cx="1276350" cy="1181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A07EE5D-454A-4B0F-9265-FFE8A556E41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3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8" r="28879"/>
          <a:stretch/>
        </p:blipFill>
        <p:spPr>
          <a:xfrm>
            <a:off x="9327088" y="0"/>
            <a:ext cx="2854472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662" y="18592"/>
            <a:ext cx="942975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9581" y="1508457"/>
            <a:ext cx="7075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Workshop on Catch Documentation and Traceability (CDT)  System Design and Development based on  Ecosystem Approach to Management of Fisheries (EAFM)</a:t>
            </a:r>
          </a:p>
          <a:p>
            <a:pPr algn="ctr"/>
            <a:r>
              <a:rPr lang="en-PH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25-26 June 2019 / Dili, Timor </a:t>
            </a:r>
            <a:r>
              <a:rPr lang="en-PH" sz="1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Leste</a:t>
            </a:r>
            <a:endParaRPr lang="en-PH" sz="1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73826" y="2936099"/>
            <a:ext cx="7936555" cy="723284"/>
          </a:xfrm>
          <a:prstGeom prst="rect">
            <a:avLst/>
          </a:prstGeom>
          <a:solidFill>
            <a:srgbClr val="90C42F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PH" sz="4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</a:p>
          <a:p>
            <a:pPr algn="l"/>
            <a:endParaRPr lang="en-PH" sz="4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l"/>
            <a:r>
              <a:rPr lang="en-PH" sz="4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PH" sz="28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Republica</a:t>
            </a:r>
            <a:r>
              <a:rPr lang="en-PH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PH" sz="28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Democratica</a:t>
            </a:r>
            <a:r>
              <a:rPr lang="en-PH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de Timor </a:t>
            </a:r>
            <a:r>
              <a:rPr lang="en-PH" sz="28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Leste</a:t>
            </a:r>
            <a:endParaRPr lang="en-PH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273826" y="3850230"/>
            <a:ext cx="7907733" cy="7167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P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PH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Celestino</a:t>
            </a:r>
            <a:r>
              <a:rPr lang="en-PH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 Cunha </a:t>
            </a:r>
            <a:r>
              <a:rPr lang="en-PH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Barreto</a:t>
            </a:r>
            <a:r>
              <a:rPr lang="en-PH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</a:t>
            </a:r>
            <a:r>
              <a:rPr lang="en-PH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Horacio</a:t>
            </a:r>
            <a:r>
              <a:rPr lang="en-PH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Santos </a:t>
            </a:r>
            <a:r>
              <a:rPr lang="en-PH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Guterres</a:t>
            </a:r>
            <a:r>
              <a:rPr lang="en-PH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NCC Timor </a:t>
            </a:r>
            <a:r>
              <a:rPr lang="en-PH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Leste</a:t>
            </a:r>
            <a:endParaRPr lang="en-PH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49581" y="321967"/>
            <a:ext cx="1086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400" dirty="0">
                <a:latin typeface="Arial" panose="020B0604020202020204" pitchFamily="34" charset="0"/>
                <a:cs typeface="Arial" panose="020B0604020202020204" pitchFamily="34" charset="0"/>
              </a:rPr>
              <a:t>Place here Country Logo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EA54EE3B-3FA6-42E3-83FA-5A635BA249AA}"/>
              </a:ext>
            </a:extLst>
          </p:cNvPr>
          <p:cNvSpPr txBox="1">
            <a:spLocks/>
          </p:cNvSpPr>
          <p:nvPr/>
        </p:nvSpPr>
        <p:spPr>
          <a:xfrm>
            <a:off x="353549" y="3814169"/>
            <a:ext cx="7490135" cy="716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PH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5" t="21041" r="42997" b="67630"/>
          <a:stretch/>
        </p:blipFill>
        <p:spPr>
          <a:xfrm>
            <a:off x="9506643" y="240495"/>
            <a:ext cx="1371920" cy="119040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687189" y="6147749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Supported by: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35041" r="10662" b="16021"/>
          <a:stretch/>
        </p:blipFill>
        <p:spPr>
          <a:xfrm>
            <a:off x="6140060" y="5986817"/>
            <a:ext cx="1877922" cy="6296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358" y="6026574"/>
            <a:ext cx="593351" cy="5907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612" y="6030390"/>
            <a:ext cx="609888" cy="6098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793" y="6046451"/>
            <a:ext cx="760754" cy="57276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557" y="321966"/>
            <a:ext cx="3453322" cy="102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12192000" cy="6879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" name="Marcador de texto 3">
            <a:extLst>
              <a:ext uri="{FF2B5EF4-FFF2-40B4-BE49-F238E27FC236}">
                <a16:creationId xmlns="" xmlns:a16="http://schemas.microsoft.com/office/drawing/2014/main" id="{004C226F-34B3-464F-A049-9BFE43705FB1}"/>
              </a:ext>
            </a:extLst>
          </p:cNvPr>
          <p:cNvSpPr txBox="1">
            <a:spLocks/>
          </p:cNvSpPr>
          <p:nvPr/>
        </p:nvSpPr>
        <p:spPr>
          <a:xfrm>
            <a:off x="2221955" y="624397"/>
            <a:ext cx="8154499" cy="1382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800" b="1" cap="all" dirty="0" err="1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Terima</a:t>
            </a:r>
            <a:r>
              <a:rPr lang="es-ES_tradnl" sz="2800" b="1" cap="all" dirty="0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 </a:t>
            </a:r>
            <a:r>
              <a:rPr lang="es-ES_tradnl" sz="2800" b="1" cap="all" dirty="0" err="1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Kasih</a:t>
            </a:r>
            <a:r>
              <a:rPr lang="es-ES_tradnl" sz="2800" b="1" cap="all" dirty="0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 -  </a:t>
            </a:r>
            <a:r>
              <a:rPr lang="es-ES_tradnl" sz="2800" b="1" cap="all" dirty="0" err="1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Maraming</a:t>
            </a:r>
            <a:r>
              <a:rPr lang="es-ES_tradnl" sz="2800" b="1" cap="all" dirty="0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 </a:t>
            </a:r>
            <a:r>
              <a:rPr lang="es-ES_tradnl" sz="2800" b="1" cap="all" dirty="0" err="1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Salamat</a:t>
            </a:r>
            <a:r>
              <a:rPr lang="es-ES_tradnl" sz="2800" b="1" cap="all" dirty="0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                </a:t>
            </a:r>
            <a:r>
              <a:rPr lang="es-ES_tradnl" sz="2800" b="1" cap="all" dirty="0" err="1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Tank</a:t>
            </a:r>
            <a:r>
              <a:rPr lang="es-ES_tradnl" sz="2800" b="1" cap="all" dirty="0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 </a:t>
            </a:r>
            <a:r>
              <a:rPr lang="es-ES_tradnl" sz="2800" b="1" cap="all" dirty="0" err="1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Iu</a:t>
            </a:r>
            <a:r>
              <a:rPr lang="es-ES_tradnl" sz="2800" b="1" cap="all" dirty="0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- </a:t>
            </a:r>
            <a:r>
              <a:rPr lang="es-ES_tradnl" sz="2800" b="1" cap="all" dirty="0" err="1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Obrigado</a:t>
            </a:r>
            <a:r>
              <a:rPr lang="es-ES_tradnl" sz="2800" b="1" cap="all" dirty="0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 </a:t>
            </a:r>
            <a:r>
              <a:rPr lang="es-ES_tradnl" sz="2800" b="1" cap="all" dirty="0" err="1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Tagio</a:t>
            </a:r>
            <a:r>
              <a:rPr lang="es-ES_tradnl" sz="2800" b="1" cap="all" dirty="0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 </a:t>
            </a:r>
            <a:r>
              <a:rPr lang="es-ES_tradnl" sz="2800" b="1" cap="all" dirty="0" err="1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Tumas</a:t>
            </a:r>
            <a:endParaRPr lang="es-ES_tradnl" sz="2800" b="1" cap="all" dirty="0">
              <a:solidFill>
                <a:srgbClr val="474443"/>
              </a:solidFill>
              <a:latin typeface="Arial Black" panose="020B0A04020102020204" pitchFamily="34" charset="0"/>
              <a:ea typeface="Roboto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01959" y="2043951"/>
            <a:ext cx="5339263" cy="1037175"/>
            <a:chOff x="3498575" y="160800"/>
            <a:chExt cx="5339263" cy="10371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8575" y="293002"/>
              <a:ext cx="1797180" cy="8003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879" y="293002"/>
              <a:ext cx="1793892" cy="75604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45" t="21041" r="42997" b="67630"/>
            <a:stretch/>
          </p:blipFill>
          <p:spPr>
            <a:xfrm>
              <a:off x="7642515" y="160800"/>
              <a:ext cx="1195323" cy="103717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987826" y="3270860"/>
            <a:ext cx="8567531" cy="3608807"/>
          </a:xfrm>
          <a:prstGeom prst="rect">
            <a:avLst/>
          </a:prstGeom>
          <a:solidFill>
            <a:srgbClr val="90C42F"/>
          </a:solidFill>
          <a:ln>
            <a:solidFill>
              <a:srgbClr val="90C4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6" t="18802" r="28103" b="53071"/>
          <a:stretch/>
        </p:blipFill>
        <p:spPr>
          <a:xfrm>
            <a:off x="2200829" y="3469640"/>
            <a:ext cx="8187901" cy="341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5470" y="257548"/>
            <a:ext cx="10515600" cy="1325563"/>
          </a:xfrm>
        </p:spPr>
        <p:txBody>
          <a:bodyPr>
            <a:normAutofit/>
          </a:bodyPr>
          <a:lstStyle/>
          <a:p>
            <a:r>
              <a:rPr lang="en-PH" sz="3600" b="1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E593045-CD0D-4401-A7BF-ED91C4628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09" y="365125"/>
            <a:ext cx="1276350" cy="1181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2242" y="1383608"/>
            <a:ext cx="849133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0088" lvl="2" indent="-357188" algn="just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sz="2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Introduction</a:t>
            </a:r>
          </a:p>
          <a:p>
            <a:pPr marL="700088" lvl="2" indent="-357188" algn="just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sz="2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Objective </a:t>
            </a:r>
          </a:p>
          <a:p>
            <a:pPr marL="700088" lvl="2" indent="-357188" algn="just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sz="2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Motivation to adopt of current traceability practices</a:t>
            </a:r>
          </a:p>
          <a:p>
            <a:pPr marL="700088" lvl="2" indent="-357188" algn="just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sz="2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Timor Fisheries Laws &amp; Regulations</a:t>
            </a:r>
          </a:p>
          <a:p>
            <a:pPr marL="700088" lvl="2" indent="-357188" algn="just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sz="2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Timor </a:t>
            </a:r>
            <a:r>
              <a:rPr lang="en-US" sz="24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Leste</a:t>
            </a:r>
            <a:r>
              <a:rPr lang="en-US" sz="2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Efforts to address the issue IUU</a:t>
            </a:r>
          </a:p>
          <a:p>
            <a:pPr marL="700088" lvl="2" indent="-357188" algn="just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sz="2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Outcome from the CDT workshop to support future activities</a:t>
            </a:r>
          </a:p>
        </p:txBody>
      </p:sp>
    </p:spTree>
    <p:extLst>
      <p:ext uri="{BB962C8B-B14F-4D97-AF65-F5344CB8AC3E}">
        <p14:creationId xmlns:p14="http://schemas.microsoft.com/office/powerpoint/2010/main" val="116955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DC63A1-ACDF-4D5C-B32C-4489B3BF6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2956960" cy="1600200"/>
          </a:xfrm>
        </p:spPr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82B76F-7C69-4896-A7AB-F38D9799F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6930" y="987425"/>
            <a:ext cx="7588458" cy="4873625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Wingdings" pitchFamily="2" charset="2"/>
              <a:buChar char="v"/>
            </a:pPr>
            <a:r>
              <a:rPr lang="en-US" dirty="0"/>
              <a:t>Traceability is a tool that can help avoid the entry of illegal, unregulated and unreported material into the legal supply chain. As such, traceability is a viable option to strengthen the Legal Acquisition Finding</a:t>
            </a:r>
          </a:p>
          <a:p>
            <a:pPr marL="342900" lvl="1" indent="-342900">
              <a:buFont typeface="Wingdings" pitchFamily="2" charset="2"/>
              <a:buChar char="v"/>
            </a:pPr>
            <a:r>
              <a:rPr lang="en-US" dirty="0"/>
              <a:t>Many destructive fishing &amp; IUU has been identified as a leading threat to the health of fish stocks and ecosystems of Timor </a:t>
            </a:r>
            <a:r>
              <a:rPr lang="en-US" dirty="0" err="1"/>
              <a:t>leste</a:t>
            </a:r>
            <a:r>
              <a:rPr lang="en-US" dirty="0"/>
              <a:t> seas</a:t>
            </a:r>
          </a:p>
          <a:p>
            <a:pPr marL="342900" lvl="1" indent="-342900">
              <a:buFont typeface="Wingdings" pitchFamily="2" charset="2"/>
              <a:buChar char="v"/>
            </a:pPr>
            <a:r>
              <a:rPr lang="en-US" dirty="0"/>
              <a:t> IUU fishing occurred due to insufficient fisheries management and a lack of transparency in terms of how, where, and by whom seafood products are being caught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B453A38-E3E6-4427-94E8-B955E10D5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2917203" cy="38115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1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To learn the current requirements of food/fish product traceability in the main markets and identify some gaps before developing traceability best practice guidelines.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Identify current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systems and standards practices by other country (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i.e. The rule to combat IUU,        Environmental standard for sustainable fishing, </a:t>
            </a:r>
            <a:r>
              <a:rPr 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Hygiene package (food safety and </a:t>
            </a:r>
            <a:r>
              <a:rPr 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labelling</a:t>
            </a:r>
            <a:r>
              <a:rPr 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)etc.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Timor </a:t>
            </a: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leste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needs to adopt international best practice guidelines traceability of fish and fishery products;</a:t>
            </a:r>
          </a:p>
          <a:p>
            <a:pPr algn="just">
              <a:lnSpc>
                <a:spcPct val="115000"/>
              </a:lnSpc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The best practice guidelines would facilitate the country of different traceability systems.</a:t>
            </a:r>
          </a:p>
          <a:p>
            <a:pPr algn="just">
              <a:lnSpc>
                <a:spcPct val="115000"/>
              </a:lnSpc>
            </a:pPr>
            <a:r>
              <a:rPr lang="en-US" dirty="0"/>
              <a:t>CDT helps industry partners and national governments overcome a number of critical issues i.e. IUU fishing, the mislabeling of seafood products, seafood safety issues, legal, safe, and equitable labor practices, and gender equality, within the seafood industry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11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Timor </a:t>
            </a:r>
            <a:r>
              <a:rPr lang="en-US" dirty="0" err="1"/>
              <a:t>Leste</a:t>
            </a:r>
            <a:r>
              <a:rPr lang="en-US" dirty="0"/>
              <a:t> Fisheries Laws &amp; Regulations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800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Fisheries Law No 12/2004 of December  29, 2004 Crimes Related to Fisheries;</a:t>
            </a:r>
            <a:endParaRPr lang="id-ID" sz="3800" dirty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chemeClr val="accent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800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Fisheries Decree Law No 6/2004 of   April 21, 2004; </a:t>
            </a:r>
            <a:endParaRPr lang="id-ID" sz="3800" dirty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chemeClr val="accent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800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Government Decree No 5/2004  of July 28, 2004 of  General Fisheries Regulations</a:t>
            </a:r>
            <a:endParaRPr lang="id-ID" sz="3800" dirty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chemeClr val="accent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800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Government Decree No. 02/2005 of July  06,  2005 Establishment of Tariffs for fisheries  licenses, inspection, related activities services of fisheries;</a:t>
            </a:r>
            <a:endParaRPr lang="id-ID" sz="3800" dirty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chemeClr val="accent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800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Government Decree No. 03/2005 of July, 2005 Altering Government Decree No 5/2004 of July 28,  2007;</a:t>
            </a:r>
            <a:endParaRPr lang="id-ID" sz="3800" dirty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chemeClr val="accent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800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Others several numbers of  the Ministerial Diploma;</a:t>
            </a:r>
            <a:endParaRPr lang="id-ID" sz="3800" dirty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chemeClr val="accent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800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Fisheries Quarantine Regulation (Draft);   </a:t>
            </a:r>
            <a:endParaRPr lang="id-ID" sz="3800" dirty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chemeClr val="accent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800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MAFF Policy and Strategy Plan, September  15, 2004 </a:t>
            </a:r>
            <a:endParaRPr lang="id-ID" sz="3800" dirty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chemeClr val="accent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800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Fish For Sustainability Our Strategic Plan for Fisheries, 2006–2011(Review Fish for the Future 2001) </a:t>
            </a:r>
            <a:endParaRPr lang="id-ID" sz="3800" dirty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chemeClr val="accent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800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Tuna Management Plan (Draft) </a:t>
            </a:r>
            <a:endParaRPr lang="id-ID" sz="3800" dirty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chemeClr val="accent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800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Guide to the Fisheries Laws and Regulations of Timor-Leste (Draft)</a:t>
            </a:r>
            <a:endParaRPr lang="id-ID" sz="3800" dirty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chemeClr val="accent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01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Timor </a:t>
            </a:r>
            <a:r>
              <a:rPr lang="en-US" dirty="0" err="1"/>
              <a:t>Leste</a:t>
            </a:r>
            <a:r>
              <a:rPr lang="en-US" dirty="0"/>
              <a:t> Efforts to address the issue on IUU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SzPct val="100000"/>
              <a:buNone/>
              <a:defRPr sz="2200">
                <a:solidFill>
                  <a:srgbClr val="18707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Programs on IUU: recent past or ongoing</a:t>
            </a:r>
          </a:p>
          <a:p>
            <a:pPr>
              <a:buSzPct val="100000"/>
              <a:buFont typeface="Wingdings" pitchFamily="2" charset="2"/>
              <a:buChar char="ü"/>
              <a:defRPr sz="2200">
                <a:solidFill>
                  <a:srgbClr val="18707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Timor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Leste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involved in RPOA consists of 21 countries &amp;   Sub regional (Australia, PNG, Indonesia &amp; Timor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Leste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),  Share information, license issues, etc.</a:t>
            </a:r>
          </a:p>
          <a:p>
            <a:pPr>
              <a:buSzPct val="100000"/>
              <a:buFont typeface="Wingdings" pitchFamily="2" charset="2"/>
              <a:buChar char="ü"/>
              <a:defRPr sz="2200">
                <a:solidFill>
                  <a:srgbClr val="18707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Technologies applied: SPOT and VMS </a:t>
            </a:r>
          </a:p>
          <a:p>
            <a:pPr marL="0" indent="0">
              <a:buSzPct val="100000"/>
              <a:buNone/>
              <a:defRPr sz="2200">
                <a:solidFill>
                  <a:srgbClr val="18707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b. Under national Directorate of Inspection works with others   relevant institution “Naval, UPM, Maritime Authority,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ect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81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991" y="248479"/>
            <a:ext cx="10098157" cy="1600200"/>
          </a:xfrm>
        </p:spPr>
        <p:txBody>
          <a:bodyPr>
            <a:normAutofit/>
          </a:bodyPr>
          <a:lstStyle/>
          <a:p>
            <a:r>
              <a:rPr lang="en-US" sz="2400" dirty="0"/>
              <a:t>Outcomes from the CDT to support future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2605" y="2090669"/>
            <a:ext cx="6172200" cy="487362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400" dirty="0"/>
              <a:t>Government and industry work together on effective and efficient traceability systems;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Financially support to ensure Timor </a:t>
            </a:r>
            <a:r>
              <a:rPr lang="en-US" sz="2400" dirty="0" err="1"/>
              <a:t>Leste</a:t>
            </a:r>
            <a:r>
              <a:rPr lang="en-US" sz="2400" dirty="0"/>
              <a:t> fisheries resources which is legally caught &amp; properly labeled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scale up the CDT program into the government policy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1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33378"/>
            <a:ext cx="11785600" cy="66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4667</TotalTime>
  <Words>674</Words>
  <Application>Microsoft Office PowerPoint</Application>
  <PresentationFormat>Custom</PresentationFormat>
  <Paragraphs>56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Outline</vt:lpstr>
      <vt:lpstr>Introduction </vt:lpstr>
      <vt:lpstr>Objectives</vt:lpstr>
      <vt:lpstr>Motivation</vt:lpstr>
      <vt:lpstr>Timor Leste Fisheries Laws &amp; Regulations </vt:lpstr>
      <vt:lpstr>Timor Leste Efforts to address the issue on IUU</vt:lpstr>
      <vt:lpstr>Outcomes from the CDT to support future activities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janet</dc:creator>
  <cp:lastModifiedBy>SANTOS</cp:lastModifiedBy>
  <cp:revision>65</cp:revision>
  <dcterms:created xsi:type="dcterms:W3CDTF">2018-11-08T04:12:31Z</dcterms:created>
  <dcterms:modified xsi:type="dcterms:W3CDTF">2019-06-25T04:19:18Z</dcterms:modified>
</cp:coreProperties>
</file>