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81" r:id="rId4"/>
    <p:sldId id="282" r:id="rId5"/>
    <p:sldId id="275" r:id="rId6"/>
    <p:sldId id="277" r:id="rId7"/>
    <p:sldId id="278" r:id="rId8"/>
    <p:sldId id="272" r:id="rId9"/>
    <p:sldId id="274" r:id="rId10"/>
    <p:sldId id="280" r:id="rId11"/>
    <p:sldId id="276" r:id="rId12"/>
    <p:sldId id="271" r:id="rId13"/>
    <p:sldId id="27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 autoAdjust="0"/>
    <p:restoredTop sz="95361"/>
  </p:normalViewPr>
  <p:slideViewPr>
    <p:cSldViewPr snapToGrid="0">
      <p:cViewPr>
        <p:scale>
          <a:sx n="63" d="100"/>
          <a:sy n="63" d="100"/>
        </p:scale>
        <p:origin x="-8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3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2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479D-D6E2-49DB-9BB7-0D907BCA738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jpe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24040" y="137235"/>
            <a:ext cx="825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 smtClean="0">
                <a:solidFill>
                  <a:srgbClr val="028184"/>
                </a:solidFill>
              </a:rPr>
              <a:t>PARTNER UPDATE (2015) </a:t>
            </a:r>
            <a:br>
              <a:rPr lang="en-GB" sz="5000" dirty="0" smtClean="0">
                <a:solidFill>
                  <a:srgbClr val="028184"/>
                </a:solidFill>
              </a:rPr>
            </a:br>
            <a:r>
              <a:rPr lang="en-GB" sz="5000" dirty="0" smtClean="0">
                <a:solidFill>
                  <a:srgbClr val="028184"/>
                </a:solidFill>
              </a:rPr>
              <a:t>CORAL TRIANGLE CENTER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7713920" y="2232542"/>
            <a:ext cx="485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28184"/>
                </a:solidFill>
                <a:latin typeface="+mj-lt"/>
              </a:rPr>
              <a:t>Mr. Johannes </a:t>
            </a:r>
            <a:r>
              <a:rPr lang="en-US" sz="2000" b="1" dirty="0" err="1" smtClean="0">
                <a:solidFill>
                  <a:srgbClr val="028184"/>
                </a:solidFill>
                <a:latin typeface="+mj-lt"/>
              </a:rPr>
              <a:t>Subijanto</a:t>
            </a:r>
            <a:r>
              <a:rPr lang="en-US" sz="2000" b="1" dirty="0" smtClean="0">
                <a:solidFill>
                  <a:srgbClr val="028184"/>
                </a:solidFill>
                <a:latin typeface="+mj-lt"/>
              </a:rPr>
              <a:t> </a:t>
            </a:r>
            <a:br>
              <a:rPr lang="en-US" sz="2000" b="1" dirty="0" smtClean="0">
                <a:solidFill>
                  <a:srgbClr val="028184"/>
                </a:solidFill>
                <a:latin typeface="+mj-lt"/>
              </a:rPr>
            </a:br>
            <a:r>
              <a:rPr lang="en-US" sz="2000" b="1" dirty="0" smtClean="0">
                <a:solidFill>
                  <a:srgbClr val="028184"/>
                </a:solidFill>
                <a:latin typeface="+mj-lt"/>
              </a:rPr>
              <a:t>Coral Triangle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89458" y="132553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028184"/>
              </a:solidFill>
            </a:endParaRPr>
          </a:p>
        </p:txBody>
      </p:sp>
      <p:pic>
        <p:nvPicPr>
          <p:cNvPr id="2" name="Picture 1" descr="CTC new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915" y="438346"/>
            <a:ext cx="1866202" cy="11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203" y="5175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CTI-CFF MPA and CCA REGIONAL EXCHANGES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633" y="2791942"/>
            <a:ext cx="40676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CTC participated as resource persons at the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CTI-CFF  MPA Regional Exchange in </a:t>
            </a:r>
            <a:r>
              <a:rPr lang="en-US" sz="2000" dirty="0" err="1" smtClean="0"/>
              <a:t>Dumaguete</a:t>
            </a:r>
            <a:r>
              <a:rPr lang="en-US" sz="2000" dirty="0" smtClean="0"/>
              <a:t>, Philippines and the CTI-CFF CCA Regional Exchange in Kota </a:t>
            </a:r>
            <a:r>
              <a:rPr lang="en-US" sz="2000" dirty="0" err="1" smtClean="0"/>
              <a:t>Kinabalu</a:t>
            </a:r>
            <a:r>
              <a:rPr lang="en-US" sz="2000" dirty="0" smtClean="0"/>
              <a:t>, Malaysia</a:t>
            </a:r>
            <a:endParaRPr lang="en-ID" sz="2000" dirty="0"/>
          </a:p>
        </p:txBody>
      </p:sp>
      <p:pic>
        <p:nvPicPr>
          <p:cNvPr id="2" name="Picture 1" descr="14305301_10154640587109374_8433730421666611743_o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036" y="1693548"/>
            <a:ext cx="2893152" cy="2169864"/>
          </a:xfrm>
          <a:prstGeom prst="rect">
            <a:avLst/>
          </a:prstGeom>
        </p:spPr>
      </p:pic>
      <p:pic>
        <p:nvPicPr>
          <p:cNvPr id="11" name="Picture 10" descr="14379657_10154640587069374_6232205211954937802_o-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95" y="1728831"/>
            <a:ext cx="2861702" cy="2146277"/>
          </a:xfrm>
          <a:prstGeom prst="rect">
            <a:avLst/>
          </a:prstGeom>
        </p:spPr>
      </p:pic>
      <p:pic>
        <p:nvPicPr>
          <p:cNvPr id="12" name="Picture 11" descr="Group Photo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0178" y="3979136"/>
            <a:ext cx="3576501" cy="1905246"/>
          </a:xfrm>
          <a:prstGeom prst="rect">
            <a:avLst/>
          </a:prstGeom>
        </p:spPr>
      </p:pic>
      <p:pic>
        <p:nvPicPr>
          <p:cNvPr id="13" name="Picture 12" descr="IMG-20160927-WA0020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4316" y="3960370"/>
            <a:ext cx="2219747" cy="19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3" y="5175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BUSINESS ADVISORY COUNCIL – WORLD OCEAN COUNCIL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893" y="2190441"/>
            <a:ext cx="28842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CTC, in partnership with APEX Environmental, will present a paper at the WOC Sustainable Ocean Summit </a:t>
            </a:r>
            <a:r>
              <a:rPr lang="en-US" sz="2000" dirty="0"/>
              <a:t>to raise the profile of the Coral Triangle region for the business community with the aim to set up a </a:t>
            </a:r>
            <a:r>
              <a:rPr lang="en-US" sz="2000" dirty="0" smtClean="0"/>
              <a:t>“Regional Ocean Industry Leadership for the Coral Triangle Region.”</a:t>
            </a:r>
            <a:endParaRPr lang="en-ID" sz="2000" dirty="0"/>
          </a:p>
        </p:txBody>
      </p:sp>
      <p:pic>
        <p:nvPicPr>
          <p:cNvPr id="8" name="Picture 7" descr="Screen Shot 2016-10-25 at 4.5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340" y="2084949"/>
            <a:ext cx="6196394" cy="861608"/>
          </a:xfrm>
          <a:prstGeom prst="rect">
            <a:avLst/>
          </a:prstGeom>
        </p:spPr>
      </p:pic>
      <p:pic>
        <p:nvPicPr>
          <p:cNvPr id="9" name="Picture 8" descr="Screen Shot 2016-10-25 at 4.50.56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533" y="2830481"/>
            <a:ext cx="5990937" cy="937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731" y="2335994"/>
            <a:ext cx="2316491" cy="14129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61391" y="4066554"/>
            <a:ext cx="7610672" cy="2530908"/>
            <a:chOff x="3679151" y="4106866"/>
            <a:chExt cx="7610672" cy="2530908"/>
          </a:xfrm>
        </p:grpSpPr>
        <p:pic>
          <p:nvPicPr>
            <p:cNvPr id="11" name="Picture 10" descr="P1018449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9151" y="4106866"/>
              <a:ext cx="3699556" cy="2193126"/>
            </a:xfrm>
            <a:prstGeom prst="rect">
              <a:avLst/>
            </a:prstGeom>
          </p:spPr>
        </p:pic>
        <p:pic>
          <p:nvPicPr>
            <p:cNvPr id="12" name="Picture 11" descr="P1018451.jp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6920" y="4172175"/>
              <a:ext cx="3537775" cy="22803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729674" y="6268442"/>
              <a:ext cx="3649031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28184"/>
                  </a:solidFill>
                </a:rPr>
                <a:t>WOC Summit, 2015</a:t>
              </a:r>
              <a:endParaRPr lang="en-US" dirty="0">
                <a:solidFill>
                  <a:srgbClr val="028184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32707" y="6259596"/>
              <a:ext cx="3557116" cy="3716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28184"/>
                  </a:solidFill>
                </a:rPr>
                <a:t>WOC Summit, 2015</a:t>
              </a:r>
              <a:endParaRPr lang="en-US" dirty="0">
                <a:solidFill>
                  <a:srgbClr val="02818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40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49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66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CORAL TRIANGLE DAY 2016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4" name="Picture 13" descr="CT DAY Banner 2016 15 Adopt a Coral rev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8467" y="3222324"/>
            <a:ext cx="2317687" cy="2683438"/>
          </a:xfrm>
          <a:prstGeom prst="rect">
            <a:avLst/>
          </a:prstGeom>
        </p:spPr>
      </p:pic>
      <p:pic>
        <p:nvPicPr>
          <p:cNvPr id="15" name="Picture 14" descr="DSC_10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17" y="1509687"/>
            <a:ext cx="3512745" cy="2341830"/>
          </a:xfrm>
          <a:prstGeom prst="rect">
            <a:avLst/>
          </a:prstGeom>
        </p:spPr>
      </p:pic>
      <p:pic>
        <p:nvPicPr>
          <p:cNvPr id="16" name="Picture 15" descr="DSC_10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610" y="1515827"/>
            <a:ext cx="3476531" cy="2317687"/>
          </a:xfrm>
          <a:prstGeom prst="rect">
            <a:avLst/>
          </a:prstGeom>
        </p:spPr>
      </p:pic>
      <p:pic>
        <p:nvPicPr>
          <p:cNvPr id="17" name="Picture 16" descr="SAM_135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999" y="3188754"/>
            <a:ext cx="3561036" cy="2534970"/>
          </a:xfrm>
          <a:prstGeom prst="rect">
            <a:avLst/>
          </a:prstGeom>
        </p:spPr>
      </p:pic>
      <p:pic>
        <p:nvPicPr>
          <p:cNvPr id="18" name="Picture 17" descr="Screen Shot 2016-07-23 at 9.47.56 AM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39" y="3194489"/>
            <a:ext cx="3070963" cy="2512423"/>
          </a:xfrm>
          <a:prstGeom prst="rect">
            <a:avLst/>
          </a:prstGeom>
        </p:spPr>
      </p:pic>
      <p:pic>
        <p:nvPicPr>
          <p:cNvPr id="19" name="Picture 18" descr="13942687_10105219117797899_1568199939_n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247" y="3160936"/>
            <a:ext cx="2547008" cy="2616794"/>
          </a:xfrm>
          <a:prstGeom prst="rect">
            <a:avLst/>
          </a:prstGeom>
        </p:spPr>
      </p:pic>
      <p:pic>
        <p:nvPicPr>
          <p:cNvPr id="11" name="Picture 10" descr="CT DAY Banner 2016 11 Trash Art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177" y="1422603"/>
            <a:ext cx="3791616" cy="18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423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CORAL TRIANGLE DAY 2016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25" name="Picture 24" descr="DSC_008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17" y="1784530"/>
            <a:ext cx="3297563" cy="2198376"/>
          </a:xfrm>
          <a:prstGeom prst="rect">
            <a:avLst/>
          </a:prstGeom>
        </p:spPr>
      </p:pic>
      <p:pic>
        <p:nvPicPr>
          <p:cNvPr id="27" name="Picture 26" descr="CT DAY Banner 2016 15 Adopt a Coral rev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880" y="3379981"/>
            <a:ext cx="2127688" cy="2543566"/>
          </a:xfrm>
          <a:prstGeom prst="rect">
            <a:avLst/>
          </a:prstGeom>
        </p:spPr>
      </p:pic>
      <p:pic>
        <p:nvPicPr>
          <p:cNvPr id="28" name="Picture 27" descr="Screen Shot 2016-08-11 at 1.31.49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30" y="1771797"/>
            <a:ext cx="3390282" cy="2229782"/>
          </a:xfrm>
          <a:prstGeom prst="rect">
            <a:avLst/>
          </a:prstGeom>
        </p:spPr>
      </p:pic>
      <p:pic>
        <p:nvPicPr>
          <p:cNvPr id="29" name="Picture 28" descr="Screen Shot 2016-08-11 at 1.32.14 PM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30" y="3697438"/>
            <a:ext cx="2740003" cy="2236551"/>
          </a:xfrm>
          <a:prstGeom prst="rect">
            <a:avLst/>
          </a:prstGeom>
        </p:spPr>
      </p:pic>
      <p:pic>
        <p:nvPicPr>
          <p:cNvPr id="30" name="Picture 29" descr="Screen Shot 2016-08-11 at 1.32.02 PM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550" y="3716111"/>
            <a:ext cx="1958535" cy="2211009"/>
          </a:xfrm>
          <a:prstGeom prst="rect">
            <a:avLst/>
          </a:prstGeom>
        </p:spPr>
      </p:pic>
      <p:pic>
        <p:nvPicPr>
          <p:cNvPr id="31" name="Picture 30" descr="Screen Shot 2016-08-11 at 1.32.08 PM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116" y="3716112"/>
            <a:ext cx="1796334" cy="2229683"/>
          </a:xfrm>
          <a:prstGeom prst="rect">
            <a:avLst/>
          </a:prstGeom>
        </p:spPr>
      </p:pic>
      <p:pic>
        <p:nvPicPr>
          <p:cNvPr id="32" name="Picture 31" descr="IMG_1439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882" y="3497097"/>
            <a:ext cx="2233430" cy="2467372"/>
          </a:xfrm>
          <a:prstGeom prst="rect">
            <a:avLst/>
          </a:prstGeom>
        </p:spPr>
      </p:pic>
      <p:pic>
        <p:nvPicPr>
          <p:cNvPr id="26" name="Picture 25" descr="Screen Shot 2016-08-11 at 1.32.24 PM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988" y="1774024"/>
            <a:ext cx="4158536" cy="19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618"/>
          </a:xfrm>
        </p:spPr>
      </p:pic>
    </p:spTree>
    <p:extLst>
      <p:ext uri="{BB962C8B-B14F-4D97-AF65-F5344CB8AC3E}">
        <p14:creationId xmlns:p14="http://schemas.microsoft.com/office/powerpoint/2010/main" val="91288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4002" y="339728"/>
            <a:ext cx="11226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CTI-CFF REGIONAL CAPACITY BUILDING ASSESSMENT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2" name="Picture 1" descr="Screen Shot 2016-10-25 at 4.31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1066799"/>
            <a:ext cx="4165600" cy="55008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683941"/>
            <a:ext cx="68834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line with the decision of the CTI-CFF 11</a:t>
            </a:r>
            <a:r>
              <a:rPr lang="en-US" baseline="30000" dirty="0" smtClean="0"/>
              <a:t>th</a:t>
            </a:r>
            <a:r>
              <a:rPr lang="en-US" dirty="0" smtClean="0"/>
              <a:t> Senior Officials Meeting, CTC led the development of a regional capacity building assessment for CTI-CFF focused on RPOA Goal #3. The assessment covered the following:</a:t>
            </a:r>
          </a:p>
          <a:p>
            <a:endParaRPr lang="en-US" dirty="0" smtClean="0"/>
          </a:p>
          <a:p>
            <a:pPr marL="514350" indent="-514350">
              <a:buFontTx/>
              <a:buAutoNum type="romanLcParenBoth"/>
            </a:pPr>
            <a:r>
              <a:rPr lang="en-US" dirty="0" smtClean="0"/>
              <a:t>What </a:t>
            </a:r>
            <a:r>
              <a:rPr lang="en-US" b="1" i="1" dirty="0"/>
              <a:t>capacity needs</a:t>
            </a:r>
            <a:r>
              <a:rPr lang="en-US" dirty="0"/>
              <a:t> have been identified in each CT country?</a:t>
            </a:r>
          </a:p>
          <a:p>
            <a:pPr marL="514350" indent="-514350">
              <a:buAutoNum type="romanLcParenBoth"/>
            </a:pPr>
            <a:endParaRPr lang="en-US" dirty="0"/>
          </a:p>
          <a:p>
            <a:pPr marL="514350" indent="-514350">
              <a:buFontTx/>
              <a:buAutoNum type="romanLcParenBoth"/>
            </a:pPr>
            <a:r>
              <a:rPr lang="en-US" dirty="0"/>
              <a:t>Who are the </a:t>
            </a:r>
            <a:r>
              <a:rPr lang="en-US" b="1" i="1" dirty="0"/>
              <a:t>capacity providers</a:t>
            </a:r>
            <a:r>
              <a:rPr lang="en-US" dirty="0"/>
              <a:t> addressing those capacity needs?</a:t>
            </a:r>
          </a:p>
          <a:p>
            <a:pPr marL="514350" indent="-514350">
              <a:buFontTx/>
              <a:buAutoNum type="romanLcParenBoth"/>
            </a:pPr>
            <a:endParaRPr lang="en-US" dirty="0"/>
          </a:p>
          <a:p>
            <a:pPr marL="514350" indent="-514350">
              <a:buFontTx/>
              <a:buAutoNum type="romanLcParenBoth"/>
            </a:pPr>
            <a:r>
              <a:rPr lang="en-US" dirty="0"/>
              <a:t>What </a:t>
            </a:r>
            <a:r>
              <a:rPr lang="en-US" b="1" i="1" dirty="0"/>
              <a:t>mechanisms</a:t>
            </a:r>
            <a:r>
              <a:rPr lang="en-US" dirty="0"/>
              <a:t> are being used (&amp; are desired) for to address these needs?</a:t>
            </a:r>
          </a:p>
          <a:p>
            <a:pPr marL="514350" indent="-514350">
              <a:buFontTx/>
              <a:buAutoNum type="romanLcParenBoth"/>
            </a:pPr>
            <a:endParaRPr lang="en-US" dirty="0"/>
          </a:p>
          <a:p>
            <a:pPr marL="514350" indent="-514350">
              <a:buFontTx/>
              <a:buAutoNum type="romanLcParenBoth"/>
            </a:pPr>
            <a:r>
              <a:rPr lang="en-US" dirty="0"/>
              <a:t>What needs are being addressed, and </a:t>
            </a:r>
            <a:r>
              <a:rPr lang="en-US" b="1" i="1" dirty="0"/>
              <a:t>what capacity gaps exist</a:t>
            </a:r>
            <a:r>
              <a:rPr lang="en-US" dirty="0"/>
              <a:t>?</a:t>
            </a:r>
          </a:p>
          <a:p>
            <a:pPr marL="514350" indent="-514350">
              <a:buFontTx/>
              <a:buAutoNum type="romanLcParenBoth"/>
            </a:pPr>
            <a:endParaRPr lang="en-US" dirty="0" smtClean="0"/>
          </a:p>
          <a:p>
            <a:r>
              <a:rPr lang="en-US" dirty="0" smtClean="0"/>
              <a:t>The report was produced, in collaboration with the CTI-CFF Regional Secretariat, with support from partners such as USAID, US DOI, NOAA, TNC, CI, WWF and ADB.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4002" y="339728"/>
            <a:ext cx="11226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CAPACITY BUILDING IN THE CORAL TRIANGLE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83941"/>
            <a:ext cx="11023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Coral Triangle Center continues to support the achievement for the CTI-CFF Regional and National Plans of Action through its training and capacity building activities. 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12800" y="2819399"/>
            <a:ext cx="4318000" cy="31797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25 training modules </a:t>
            </a:r>
          </a:p>
          <a:p>
            <a:pPr lvl="1"/>
            <a:r>
              <a:rPr lang="en-US" dirty="0" smtClean="0"/>
              <a:t>MPA</a:t>
            </a:r>
          </a:p>
          <a:p>
            <a:pPr lvl="1"/>
            <a:r>
              <a:rPr lang="en-US" dirty="0" smtClean="0"/>
              <a:t>EAFM</a:t>
            </a:r>
          </a:p>
          <a:p>
            <a:pPr lvl="1"/>
            <a:r>
              <a:rPr lang="en-US" dirty="0" smtClean="0"/>
              <a:t>Marine Spatial Planning</a:t>
            </a:r>
          </a:p>
          <a:p>
            <a:pPr lvl="1"/>
            <a:r>
              <a:rPr lang="en-US" dirty="0" smtClean="0"/>
              <a:t>Threatened Species Monitoring</a:t>
            </a:r>
          </a:p>
          <a:p>
            <a:pPr lvl="1"/>
            <a:r>
              <a:rPr lang="en-US" dirty="0" smtClean="0"/>
              <a:t>Economic Valuation </a:t>
            </a:r>
          </a:p>
          <a:p>
            <a:pPr lvl="1"/>
            <a:r>
              <a:rPr lang="en-US" dirty="0" smtClean="0"/>
              <a:t>Sustainable Marine Tourism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129 training sessions in the Coral Triangle </a:t>
            </a:r>
          </a:p>
          <a:p>
            <a:r>
              <a:rPr lang="en-US" sz="2400" dirty="0" smtClean="0"/>
              <a:t>2,617 participants</a:t>
            </a:r>
          </a:p>
          <a:p>
            <a:endParaRPr lang="en-US" dirty="0"/>
          </a:p>
        </p:txBody>
      </p:sp>
      <p:pic>
        <p:nvPicPr>
          <p:cNvPr id="9" name="Picture 8" descr="../../../Dropbox/R2R%20Training%20Photos%20(Pekalongan)/Day%203%20-%20Field%20trip/IMG_189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319" y="2670372"/>
            <a:ext cx="2353417" cy="141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Pictures/PMPA%20TNC-CTC%20Oct15/_MG_016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257" y="2651426"/>
            <a:ext cx="2311389" cy="145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Library/Containers/com.apple.mail/Data/Library/Mail%20Downloads/70721CF6-5442-48CA-8D2A-187B99712244/Pembuatan%20Media%20Visual%20Tata%20Laksana_1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5606" y="4238982"/>
            <a:ext cx="2491354" cy="15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4477" y="4201634"/>
            <a:ext cx="2372094" cy="16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9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0"/>
            <a:ext cx="12195655" cy="6858000"/>
          </a:xfrm>
        </p:spPr>
      </p:pic>
      <p:grpSp>
        <p:nvGrpSpPr>
          <p:cNvPr id="13" name="Group 12"/>
          <p:cNvGrpSpPr/>
          <p:nvPr/>
        </p:nvGrpSpPr>
        <p:grpSpPr>
          <a:xfrm>
            <a:off x="6312212" y="1826117"/>
            <a:ext cx="5049368" cy="4993059"/>
            <a:chOff x="6312212" y="1826117"/>
            <a:chExt cx="5049368" cy="4993059"/>
          </a:xfrm>
        </p:grpSpPr>
        <p:pic>
          <p:nvPicPr>
            <p:cNvPr id="9" name="Picture 8" descr="10846349_10152553671071274_1524420967358981027_n copy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5477" y="5307572"/>
              <a:ext cx="2404346" cy="1266284"/>
            </a:xfrm>
            <a:prstGeom prst="rect">
              <a:avLst/>
            </a:prstGeom>
          </p:spPr>
        </p:pic>
        <p:pic>
          <p:nvPicPr>
            <p:cNvPr id="10" name="Picture 9" descr="DSC07466_MWelly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4987" y="5330543"/>
              <a:ext cx="2465295" cy="1232192"/>
            </a:xfrm>
            <a:prstGeom prst="rect">
              <a:avLst/>
            </a:prstGeom>
          </p:spPr>
        </p:pic>
        <p:pic>
          <p:nvPicPr>
            <p:cNvPr id="2" name="Picture 1" descr="Screen Shot 2016-10-26 at 4.06.08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2212" y="1826117"/>
              <a:ext cx="4976677" cy="338068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30365" y="6449844"/>
              <a:ext cx="2479729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28184"/>
                  </a:solidFill>
                </a:rPr>
                <a:t>Nusa </a:t>
              </a:r>
              <a:r>
                <a:rPr lang="en-US" dirty="0" err="1" smtClean="0">
                  <a:solidFill>
                    <a:srgbClr val="028184"/>
                  </a:solidFill>
                </a:rPr>
                <a:t>Penida</a:t>
              </a:r>
              <a:endParaRPr lang="en-US" dirty="0">
                <a:solidFill>
                  <a:srgbClr val="02818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81851" y="6448356"/>
              <a:ext cx="2479729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28184"/>
                  </a:solidFill>
                </a:rPr>
                <a:t>Banda </a:t>
              </a:r>
              <a:endParaRPr lang="en-US" dirty="0">
                <a:solidFill>
                  <a:srgbClr val="028184"/>
                </a:solidFill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791" y="219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CORAL TRIANGLE MARINE PROTECTED AREA SYSTEM (CTMPAS)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200" y="1829138"/>
            <a:ext cx="57985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CTC Learning Sites have been successfully nominated to the CTMPAS and received awards from the Ministry of Marine Affairs Indonesia for MPA effectiveness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Nusa </a:t>
            </a:r>
            <a:r>
              <a:rPr lang="en-US" dirty="0" err="1"/>
              <a:t>Penida</a:t>
            </a:r>
            <a:r>
              <a:rPr lang="en-US" dirty="0"/>
              <a:t> </a:t>
            </a:r>
            <a:r>
              <a:rPr lang="en-US" dirty="0" smtClean="0"/>
              <a:t>MPA in Bali was  </a:t>
            </a:r>
            <a:r>
              <a:rPr lang="en-US" dirty="0"/>
              <a:t>nominated by Indonesia government as MPA under category-4 (Flagship Site) in CTMPAS during CTI-CFF MPA REX 6 in </a:t>
            </a:r>
            <a:r>
              <a:rPr lang="en-US" dirty="0" err="1" smtClean="0"/>
              <a:t>Dumaquete</a:t>
            </a:r>
            <a:r>
              <a:rPr lang="en-US" dirty="0" smtClean="0"/>
              <a:t>, Philippines.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·Banda </a:t>
            </a:r>
            <a:r>
              <a:rPr lang="en-US" dirty="0"/>
              <a:t>Sea </a:t>
            </a:r>
            <a:r>
              <a:rPr lang="en-US" dirty="0" smtClean="0"/>
              <a:t>MPA Network in Maluku was nominated </a:t>
            </a:r>
            <a:r>
              <a:rPr lang="en-US" dirty="0"/>
              <a:t>by Indonesia government as MPA </a:t>
            </a:r>
            <a:r>
              <a:rPr lang="en-US" dirty="0" smtClean="0"/>
              <a:t>under </a:t>
            </a:r>
            <a:r>
              <a:rPr lang="en-US" dirty="0"/>
              <a:t>category-3 (Priority Development Site)  in CTMPAS during CTI-CFF MPA REX 6 in </a:t>
            </a:r>
            <a:r>
              <a:rPr lang="en-US" dirty="0" err="1" smtClean="0"/>
              <a:t>Dumaquete</a:t>
            </a:r>
            <a:r>
              <a:rPr lang="en-US" dirty="0" smtClean="0"/>
              <a:t>.  Philippines</a:t>
            </a:r>
            <a:r>
              <a:rPr lang="en-US" dirty="0"/>
              <a:t>.</a:t>
            </a:r>
          </a:p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7" name="Diamond 6"/>
          <p:cNvSpPr/>
          <p:nvPr/>
        </p:nvSpPr>
        <p:spPr>
          <a:xfrm>
            <a:off x="8378372" y="3999413"/>
            <a:ext cx="132690" cy="161114"/>
          </a:xfrm>
          <a:prstGeom prst="diamond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7260747" y="4246586"/>
            <a:ext cx="132690" cy="161114"/>
          </a:xfrm>
          <a:prstGeom prst="diamond">
            <a:avLst/>
          </a:prstGeom>
          <a:solidFill>
            <a:srgbClr val="00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791" y="5175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CTI-CFF REGIONAL SUSTAINABLE MARINE TOURISM TASK FORCE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200" y="4731941"/>
            <a:ext cx="11099800" cy="193899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In line with the decision of the CTI-CFF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Senior Officials Meeting, CTC in collaboration with the Indonesia CTI-CFF National Coordinating Committee and the CTI-CFF MPA Technical Working Group, supported the development of the Terms of Reference CTI-CFF Sustainable Marine Tourism Task Force.</a:t>
            </a:r>
          </a:p>
          <a:p>
            <a:endParaRPr lang="en-US" sz="2000" dirty="0"/>
          </a:p>
          <a:p>
            <a:r>
              <a:rPr lang="en-US" sz="2000" dirty="0" smtClean="0"/>
              <a:t>The Task Force TOR is being submitted for endorsement at the 12 CTI-CFF Senior Officials Meeting.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1910094"/>
            <a:ext cx="9131300" cy="24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3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80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791" y="-1174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SUSTAINABLE MARINE TOURISM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166" y="1182330"/>
            <a:ext cx="717046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err="1">
                <a:latin typeface="Bebas Neue Bold" panose="020B0606020202050201"/>
              </a:rPr>
              <a:t>BlueGreen</a:t>
            </a:r>
            <a:r>
              <a:rPr lang="en-US" sz="1500" b="1" dirty="0">
                <a:latin typeface="Bebas Neue Bold" panose="020B0606020202050201"/>
              </a:rPr>
              <a:t> 360 Awards</a:t>
            </a:r>
          </a:p>
          <a:p>
            <a:endParaRPr lang="en-US" sz="1500" dirty="0">
              <a:latin typeface="Bebas Neue Bold" panose="020B0606020202050201"/>
            </a:endParaRPr>
          </a:p>
          <a:p>
            <a:r>
              <a:rPr lang="en-US" sz="1500" dirty="0">
                <a:latin typeface="Bebas Neue Bold" panose="020B0606020202050201"/>
              </a:rPr>
              <a:t>Private sector Collaboration: Singapore-based Asia Geographic Magazine Pte., Asia Dive Expo, Scuba Diver Australasia and CTC. </a:t>
            </a:r>
          </a:p>
          <a:p>
            <a:endParaRPr lang="en-US" sz="1500" dirty="0">
              <a:latin typeface="Bebas Neue Bold" panose="020B0606020202050201"/>
            </a:endParaRPr>
          </a:p>
          <a:p>
            <a:r>
              <a:rPr lang="en-US" sz="1500" dirty="0">
                <a:latin typeface="Bebas Neue Bold" panose="020B0606020202050201"/>
              </a:rPr>
              <a:t>Award launched at the Asia Dive Expo, Singapore, April 2017 to </a:t>
            </a:r>
          </a:p>
          <a:p>
            <a:r>
              <a:rPr lang="en-US" sz="1500" dirty="0">
                <a:latin typeface="Bebas Neue Bold" panose="020B0606020202050201"/>
              </a:rPr>
              <a:t>“.. </a:t>
            </a:r>
            <a:r>
              <a:rPr lang="en-US" sz="1500" b="1" i="1" dirty="0">
                <a:latin typeface="Bebas Neue Bold" panose="020B0606020202050201"/>
              </a:rPr>
              <a:t>celebrate businesses and individuals in the marine tourism industry dedicated to inspiring and championing sustainable solutions in their day-to-day operations and sharing their invaluable knowledge with the wider community</a:t>
            </a:r>
            <a:r>
              <a:rPr lang="en-US" sz="1500" dirty="0">
                <a:latin typeface="Bebas Neue Bold" panose="020B0606020202050201"/>
              </a:rPr>
              <a:t>.”</a:t>
            </a:r>
          </a:p>
          <a:p>
            <a:endParaRPr lang="en-US" sz="1500" dirty="0">
              <a:latin typeface="Bebas Neue Bold" panose="020B0606020202050201"/>
            </a:endParaRPr>
          </a:p>
          <a:p>
            <a:pPr>
              <a:spcAft>
                <a:spcPts val="1200"/>
              </a:spcAft>
            </a:pPr>
            <a:r>
              <a:rPr lang="en-US" sz="1500" b="1" dirty="0">
                <a:latin typeface="Bebas Neue Bold" panose="020B0606020202050201"/>
              </a:rPr>
              <a:t>Categories: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Bebas Neue Bold" panose="020B0606020202050201"/>
              </a:rPr>
              <a:t>BlueGreen360 - Hotel / Resort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Bebas Neue Bold" panose="020B0606020202050201"/>
              </a:rPr>
              <a:t>BlueGreen360 - </a:t>
            </a:r>
            <a:r>
              <a:rPr lang="en-US" sz="1500" dirty="0" err="1">
                <a:latin typeface="Bebas Neue Bold" panose="020B0606020202050201"/>
              </a:rPr>
              <a:t>Liveaboard</a:t>
            </a:r>
            <a:r>
              <a:rPr lang="en-US" sz="1500" dirty="0">
                <a:latin typeface="Bebas Neue Bold" panose="020B0606020202050201"/>
              </a:rPr>
              <a:t>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Bebas Neue Bold" panose="020B0606020202050201"/>
              </a:rPr>
              <a:t>BlueGreen360 - Dive Operator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Bebas Neue Bold" panose="020B0606020202050201"/>
              </a:rPr>
              <a:t>BlueGreen360 - Cruise of the </a:t>
            </a:r>
            <a:r>
              <a:rPr lang="en-US" sz="1500" dirty="0" smtClean="0">
                <a:latin typeface="Bebas Neue Bold" panose="020B0606020202050201"/>
              </a:rPr>
              <a:t>Year</a:t>
            </a:r>
            <a:endParaRPr lang="en-US" sz="1500" dirty="0">
              <a:latin typeface="Bebas Neue Bold" panose="020B060602020205020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Bebas Neue Bold" panose="020B0606020202050201"/>
              </a:rPr>
              <a:t>BlueGreen360 - Personality of the Year - for outstanding and pioneering contribution to the promotion of sustainable practices in the marine tourism industry.</a:t>
            </a:r>
          </a:p>
        </p:txBody>
      </p:sp>
      <p:pic>
        <p:nvPicPr>
          <p:cNvPr id="7" name="Picture 2" descr="C:\Users\user\AppData\Local\Microsoft\Windows\Temporary Internet Files\Content.Outlook\WV5FJ100\bg360-6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416" y="993336"/>
            <a:ext cx="3937068" cy="52777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2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791" y="95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SUSTAINABLE MARINE TOURISM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699" y="1386758"/>
            <a:ext cx="75964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Bebas Neue Bold" panose="020B0606020202050201"/>
            </a:endParaRPr>
          </a:p>
          <a:p>
            <a:r>
              <a:rPr lang="en-US" b="1" dirty="0">
                <a:latin typeface="Bebas Neue Bold" panose="020B0606020202050201"/>
              </a:rPr>
              <a:t>MOU: 	  </a:t>
            </a:r>
            <a:r>
              <a:rPr lang="en-US" dirty="0">
                <a:latin typeface="Bebas Neue Bold" panose="020B0606020202050201"/>
              </a:rPr>
              <a:t>Living Seas &amp; </a:t>
            </a:r>
            <a:r>
              <a:rPr lang="en-US" dirty="0" smtClean="0">
                <a:latin typeface="Bebas Neue Bold" panose="020B0606020202050201"/>
              </a:rPr>
              <a:t>CTC on March 19, 2016</a:t>
            </a:r>
            <a:endParaRPr lang="en-US" dirty="0">
              <a:latin typeface="Bebas Neue Bold" panose="020B0606020202050201"/>
            </a:endParaRPr>
          </a:p>
          <a:p>
            <a:pPr marL="1031875" indent="-1031875"/>
            <a:r>
              <a:rPr lang="en-US" b="1" dirty="0">
                <a:latin typeface="Bebas Neue Bold" panose="020B0606020202050201"/>
              </a:rPr>
              <a:t>Program:  </a:t>
            </a:r>
            <a:r>
              <a:rPr lang="en-US" dirty="0">
                <a:latin typeface="Bebas Neue Bold" panose="020B0606020202050201"/>
              </a:rPr>
              <a:t>Engaging Scuba Divers to Spread the Message on Marine Conservation and Sustainable Tourism</a:t>
            </a:r>
          </a:p>
          <a:p>
            <a:endParaRPr lang="en-US" dirty="0">
              <a:latin typeface="Bebas Neue Bold" panose="020B0606020202050201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Bebas Neue Bold" panose="020B0606020202050201"/>
              </a:rPr>
              <a:t>Living Seas - promote and implement code of conduct for divers, increase awareness for marine conservation and practices, supports CTC in reef monitoring &amp; coral planting activities.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Bebas Neue Bold" panose="020B0606020202050201"/>
              </a:rPr>
              <a:t>CTC - provides training, capacity building &amp; materials on reef health monitoring, code of conduct </a:t>
            </a:r>
            <a:r>
              <a:rPr lang="en-US" dirty="0" err="1">
                <a:latin typeface="Bebas Neue Bold" panose="020B0606020202050201"/>
              </a:rPr>
              <a:t>infosheets</a:t>
            </a:r>
            <a:r>
              <a:rPr lang="en-US" dirty="0">
                <a:latin typeface="Bebas Neue Bold" panose="020B0606020202050201"/>
              </a:rPr>
              <a:t> etc.</a:t>
            </a:r>
          </a:p>
          <a:p>
            <a:endParaRPr lang="en-US" dirty="0">
              <a:latin typeface="Bebas Neue Bold" panose="020B0606020202050201"/>
            </a:endParaRPr>
          </a:p>
          <a:p>
            <a:r>
              <a:rPr lang="en-US" dirty="0">
                <a:latin typeface="Bebas Neue Bold" panose="020B0606020202050201"/>
              </a:rPr>
              <a:t>Certificate of completion by guests = funding contribution to CTC</a:t>
            </a:r>
          </a:p>
        </p:txBody>
      </p:sp>
      <p:pic>
        <p:nvPicPr>
          <p:cNvPr id="2" name="Picture 1" descr="Screen Shot 2016-10-25 at 5.56.15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00" y="1295400"/>
            <a:ext cx="3810000" cy="2751009"/>
          </a:xfrm>
          <a:prstGeom prst="rect">
            <a:avLst/>
          </a:prstGeom>
        </p:spPr>
      </p:pic>
      <p:pic>
        <p:nvPicPr>
          <p:cNvPr id="11" name="Picture 10" descr="Screen Shot 2016-10-25 at 5.56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898899"/>
            <a:ext cx="3886200" cy="28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403" y="3143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CTI-CFF LOCAL GOVT NETWORK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7" name="Picture 6" descr="Screen Shot 2016-08-11 at 11.40.39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4" t="-3150"/>
          <a:stretch/>
        </p:blipFill>
        <p:spPr>
          <a:xfrm>
            <a:off x="6005911" y="1489667"/>
            <a:ext cx="5293782" cy="23246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4763" y="1991816"/>
            <a:ext cx="4853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2000" dirty="0" smtClean="0">
                <a:cs typeface="DIN-Light"/>
              </a:rPr>
              <a:t>Strengthening Local Government Leaders in the Coral Triangle 1</a:t>
            </a:r>
            <a:r>
              <a:rPr lang="en-ID" sz="2000" baseline="30000" dirty="0" smtClean="0">
                <a:cs typeface="DIN-Light"/>
              </a:rPr>
              <a:t>st</a:t>
            </a:r>
            <a:r>
              <a:rPr lang="en-ID" sz="2000" dirty="0" smtClean="0">
                <a:cs typeface="DIN-Light"/>
              </a:rPr>
              <a:t> CTI-CFF LGN General Assembly, Wakatobi, June 2016</a:t>
            </a:r>
            <a:r>
              <a:rPr lang="en-ID" sz="2000" dirty="0"/>
              <a:t/>
            </a:r>
            <a:br>
              <a:rPr lang="en-ID" sz="2000" dirty="0"/>
            </a:br>
            <a:endParaRPr lang="en-ID" sz="2000" dirty="0"/>
          </a:p>
          <a:p>
            <a:pPr lvl="0"/>
            <a:r>
              <a:rPr lang="en-ID" sz="2000" dirty="0" smtClean="0"/>
              <a:t>CTC  was one of the main convenors and technical adviser to the CTI-CFF LGN General Assembly and continues to provide support to the LGN Task Force to advance its sustainability roadmap.</a:t>
            </a:r>
            <a:endParaRPr lang="en-ID" sz="2000" dirty="0" smtClean="0">
              <a:solidFill>
                <a:srgbClr val="77933C"/>
              </a:solidFill>
            </a:endParaRPr>
          </a:p>
        </p:txBody>
      </p:sp>
      <p:pic>
        <p:nvPicPr>
          <p:cNvPr id="2" name="Picture 1" descr="13320552_10209722435483816_6130610608515195923_o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386" y="3797857"/>
            <a:ext cx="4495852" cy="28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4187" y="2504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28184"/>
                </a:solidFill>
                <a:latin typeface="Bebas Neue Bold" panose="020B0606020202050201" pitchFamily="34" charset="0"/>
              </a:rPr>
              <a:t>WOMEN LEADERS FORUM</a:t>
            </a:r>
            <a:endParaRPr lang="en-US" dirty="0">
              <a:solidFill>
                <a:srgbClr val="028184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249" y="1742178"/>
            <a:ext cx="518582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As part of the side events of the </a:t>
            </a:r>
            <a:r>
              <a:rPr lang="en-US" sz="2000" b="1" dirty="0" smtClean="0"/>
              <a:t>International Coral Reef Symposium in Honolulu, Hawaii </a:t>
            </a:r>
            <a:r>
              <a:rPr lang="en-US" sz="2000" dirty="0" smtClean="0"/>
              <a:t>CTC and the CTI-CFF Regional Secretariat presented </a:t>
            </a:r>
            <a:r>
              <a:rPr lang="en-US" sz="2000" dirty="0"/>
              <a:t>the CTI-CFF Women Leaders Forum milestones at the East-West </a:t>
            </a:r>
            <a:r>
              <a:rPr lang="en-US" sz="2000" dirty="0" smtClean="0"/>
              <a:t>Center on </a:t>
            </a:r>
            <a:r>
              <a:rPr lang="en-US" sz="2000" dirty="0"/>
              <a:t>June 24, </a:t>
            </a:r>
            <a:r>
              <a:rPr lang="en-US" sz="2000" dirty="0" smtClean="0"/>
              <a:t>2016.</a:t>
            </a:r>
          </a:p>
          <a:p>
            <a:endParaRPr lang="en-US" sz="2000" dirty="0"/>
          </a:p>
          <a:p>
            <a:r>
              <a:rPr lang="en-US" sz="2000" dirty="0" smtClean="0"/>
              <a:t> The presentation and meeting were held to </a:t>
            </a:r>
            <a:r>
              <a:rPr lang="en-US" sz="2000" dirty="0"/>
              <a:t>explore possible future collaboration to raise women’s capacity and leadership in the Coral Triangle Region. CTC and the East-West Center Leadership Program are now planning joint activities for women leaders in marine </a:t>
            </a:r>
            <a:r>
              <a:rPr lang="en-US" sz="2000" dirty="0" smtClean="0"/>
              <a:t>conservation. </a:t>
            </a:r>
            <a:endParaRPr lang="en-ID" sz="2000" dirty="0"/>
          </a:p>
          <a:p>
            <a:r>
              <a:rPr lang="en-US" dirty="0"/>
              <a:t> </a:t>
            </a:r>
            <a:endParaRPr lang="en-ID" dirty="0"/>
          </a:p>
        </p:txBody>
      </p:sp>
      <p:pic>
        <p:nvPicPr>
          <p:cNvPr id="7" name="Picture 6" descr="IMG_52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581" y="1227493"/>
            <a:ext cx="4260287" cy="3498030"/>
          </a:xfrm>
          <a:prstGeom prst="rect">
            <a:avLst/>
          </a:prstGeom>
        </p:spPr>
      </p:pic>
      <p:pic>
        <p:nvPicPr>
          <p:cNvPr id="8" name="Picture 7" descr="13439047_10206843700834956_7594195926207521127_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616" y="3484769"/>
            <a:ext cx="4301252" cy="32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974</TotalTime>
  <Words>745</Words>
  <Application>Microsoft Macintosh PowerPoint</Application>
  <PresentationFormat>Custom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reihan raisuli</dc:creator>
  <cp:lastModifiedBy>Johanes Subijanto</cp:lastModifiedBy>
  <cp:revision>56</cp:revision>
  <dcterms:created xsi:type="dcterms:W3CDTF">2016-09-05T19:41:43Z</dcterms:created>
  <dcterms:modified xsi:type="dcterms:W3CDTF">2016-11-01T19:11:55Z</dcterms:modified>
</cp:coreProperties>
</file>